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0" r:id="rId3"/>
    <p:sldId id="258" r:id="rId4"/>
    <p:sldId id="282" r:id="rId5"/>
    <p:sldId id="281" r:id="rId6"/>
    <p:sldId id="260" r:id="rId7"/>
    <p:sldId id="261" r:id="rId8"/>
    <p:sldId id="262" r:id="rId9"/>
    <p:sldId id="263" r:id="rId10"/>
    <p:sldId id="264" r:id="rId11"/>
    <p:sldId id="283" r:id="rId12"/>
    <p:sldId id="265" r:id="rId13"/>
    <p:sldId id="266" r:id="rId14"/>
    <p:sldId id="267" r:id="rId15"/>
    <p:sldId id="268" r:id="rId16"/>
    <p:sldId id="285" r:id="rId17"/>
    <p:sldId id="269" r:id="rId18"/>
    <p:sldId id="270" r:id="rId19"/>
    <p:sldId id="271" r:id="rId20"/>
    <p:sldId id="272" r:id="rId21"/>
    <p:sldId id="273" r:id="rId22"/>
    <p:sldId id="274" r:id="rId23"/>
    <p:sldId id="275" r:id="rId24"/>
    <p:sldId id="276" r:id="rId25"/>
    <p:sldId id="277" r:id="rId26"/>
    <p:sldId id="278" r:id="rId27"/>
    <p:sldId id="279" r:id="rId28"/>
    <p:sldId id="284"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E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B4E9-D550-48CD-836F-B915C2299D86}"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F377A-C29A-4F32-9900-2D273E69A5FB}" type="slidenum">
              <a:rPr lang="en-US" smtClean="0"/>
              <a:t>‹Nº›</a:t>
            </a:fld>
            <a:endParaRPr lang="en-US"/>
          </a:p>
        </p:txBody>
      </p:sp>
    </p:spTree>
    <p:extLst>
      <p:ext uri="{BB962C8B-B14F-4D97-AF65-F5344CB8AC3E}">
        <p14:creationId xmlns:p14="http://schemas.microsoft.com/office/powerpoint/2010/main" val="327382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F377A-C29A-4F32-9900-2D273E69A5FB}" type="slidenum">
              <a:rPr lang="en-US" smtClean="0"/>
              <a:t>25</a:t>
            </a:fld>
            <a:endParaRPr lang="en-US"/>
          </a:p>
        </p:txBody>
      </p:sp>
    </p:spTree>
    <p:extLst>
      <p:ext uri="{BB962C8B-B14F-4D97-AF65-F5344CB8AC3E}">
        <p14:creationId xmlns:p14="http://schemas.microsoft.com/office/powerpoint/2010/main" val="218828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28D66C-B53D-67F5-3F1A-1F1DC9C9E09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5B4964E-E955-14CA-033D-6334C2F59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09BEE9A-402C-6D64-2019-4DC77737A8EC}"/>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5" name="Marcador de pie de página 4">
            <a:extLst>
              <a:ext uri="{FF2B5EF4-FFF2-40B4-BE49-F238E27FC236}">
                <a16:creationId xmlns:a16="http://schemas.microsoft.com/office/drawing/2014/main" id="{A45AFCBE-8955-7E87-EFCD-6829E145E51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7FFC44E-03FE-D68C-E5D7-4F64A2CAF543}"/>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37104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A284E-82D8-5976-7911-6C1D785CA2F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5AFEDF8-3211-4F3D-5585-C8994057DF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BAF1B71-7307-F8C3-445B-9DA0B5DB0CD3}"/>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5" name="Marcador de pie de página 4">
            <a:extLst>
              <a:ext uri="{FF2B5EF4-FFF2-40B4-BE49-F238E27FC236}">
                <a16:creationId xmlns:a16="http://schemas.microsoft.com/office/drawing/2014/main" id="{3990893C-EC63-DAF4-9628-60F01BBBCF1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BED4C5B-360C-C234-7F2F-60899DEC2AE0}"/>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348262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F0B8EE-E1D1-25C9-47C8-2CB7A29305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854450E-99F4-E749-FE8E-4C5AAB84B4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CD34C63-4733-C741-CCC6-54D51F1219BE}"/>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5" name="Marcador de pie de página 4">
            <a:extLst>
              <a:ext uri="{FF2B5EF4-FFF2-40B4-BE49-F238E27FC236}">
                <a16:creationId xmlns:a16="http://schemas.microsoft.com/office/drawing/2014/main" id="{9AD540D0-8B62-CFBE-0A58-23EFC099857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D523010-48D0-C0E8-7F4F-3ADE617D2CCC}"/>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67262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6D23A-D4E5-EC85-6E2D-0F9B6EE6B38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513C46D-095C-5E98-66DF-FBC496F0CD7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6BC1ABC-CC01-3D1F-9FD3-D5674AEE5C1B}"/>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5" name="Marcador de pie de página 4">
            <a:extLst>
              <a:ext uri="{FF2B5EF4-FFF2-40B4-BE49-F238E27FC236}">
                <a16:creationId xmlns:a16="http://schemas.microsoft.com/office/drawing/2014/main" id="{00270475-84E9-96D0-A11F-2B3C49C2084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A41F2D-4CA9-4428-E9A4-90E013AC35AA}"/>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133217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CCC48-EA74-CD46-6F1F-8AB9B34F935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8A1DF83-F473-B563-C1B3-F2EEF8009A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51A2FD3-8994-F5E0-0DC9-CC046401CB57}"/>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5" name="Marcador de pie de página 4">
            <a:extLst>
              <a:ext uri="{FF2B5EF4-FFF2-40B4-BE49-F238E27FC236}">
                <a16:creationId xmlns:a16="http://schemas.microsoft.com/office/drawing/2014/main" id="{BB7CC100-5F6A-FCFC-554B-41599B676AD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9601B4E-71C0-23B5-658F-8572C632031D}"/>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334188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A9779-126F-FBBE-0404-0E9B94FEBEC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A7A748E-0E1F-9D91-CF0A-5790B452DB4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CB511B0-6EB5-61BF-ADDC-105E8DA79F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DC3770E-ED0A-ECB9-EC53-D7A6F4073295}"/>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6" name="Marcador de pie de página 5">
            <a:extLst>
              <a:ext uri="{FF2B5EF4-FFF2-40B4-BE49-F238E27FC236}">
                <a16:creationId xmlns:a16="http://schemas.microsoft.com/office/drawing/2014/main" id="{74ACE01B-9C6F-5ADA-6EB5-6B15F2B234A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32A4CAC-2957-8ABD-BFA7-2F5BDF4D3D76}"/>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40634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88C00-8022-0A60-C122-BEA6D1BC194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27C42E-5E75-0FA1-C2C9-FC2A65D63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BF5ADA-D58B-3258-3987-29AE037F5B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7EDB6F8B-F4A6-6EDC-2E16-BF9EDA5C56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3CFF73-F5B8-4356-EC28-8FF674A6733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7363F32-31CA-E957-9C61-1106400F3160}"/>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8" name="Marcador de pie de página 7">
            <a:extLst>
              <a:ext uri="{FF2B5EF4-FFF2-40B4-BE49-F238E27FC236}">
                <a16:creationId xmlns:a16="http://schemas.microsoft.com/office/drawing/2014/main" id="{D8B0C231-189E-3585-6938-AF0F5C03913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E791AB5-0AE6-14F0-2ECD-29220B7DDE3A}"/>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357917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9F3B2-2E37-B893-1785-08C4CD36D4C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B623342-B03A-C9B4-7268-FAFD80C15962}"/>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4" name="Marcador de pie de página 3">
            <a:extLst>
              <a:ext uri="{FF2B5EF4-FFF2-40B4-BE49-F238E27FC236}">
                <a16:creationId xmlns:a16="http://schemas.microsoft.com/office/drawing/2014/main" id="{A503BD08-BF68-9797-682E-C4703F79058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97DE714B-E990-BE57-EFBF-866BDF542AFE}"/>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363854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988218-62C7-0A7B-1DB7-3671F1998288}"/>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3" name="Marcador de pie de página 2">
            <a:extLst>
              <a:ext uri="{FF2B5EF4-FFF2-40B4-BE49-F238E27FC236}">
                <a16:creationId xmlns:a16="http://schemas.microsoft.com/office/drawing/2014/main" id="{83981BEB-DE22-C861-A989-7795596ABBD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3597F31-86A5-4A2B-F419-2B8D37A38D53}"/>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184290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75356-B41B-2229-41BF-7263B26A1B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A7B3646-9279-4A35-D417-6C5F85E32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246D081-2247-8B62-6813-75747E4A3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7D5394-27D6-4080-ECCA-0B78F5153CC3}"/>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6" name="Marcador de pie de página 5">
            <a:extLst>
              <a:ext uri="{FF2B5EF4-FFF2-40B4-BE49-F238E27FC236}">
                <a16:creationId xmlns:a16="http://schemas.microsoft.com/office/drawing/2014/main" id="{457C3A6E-0D01-C505-C4C3-D22F3135D83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9F8E6E3-3A18-8C31-7659-2714A5972AB4}"/>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205367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9E0C0-7449-EBF9-EE0A-27079B3E43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21F94C4-4CDE-C152-72E2-67A8A16DA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CF7A4EB8-DB10-BB8E-DB85-553E2A501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DBC114-643A-7287-54D7-E44D28EF6FA6}"/>
              </a:ext>
            </a:extLst>
          </p:cNvPr>
          <p:cNvSpPr>
            <a:spLocks noGrp="1"/>
          </p:cNvSpPr>
          <p:nvPr>
            <p:ph type="dt" sz="half" idx="10"/>
          </p:nvPr>
        </p:nvSpPr>
        <p:spPr/>
        <p:txBody>
          <a:bodyPr/>
          <a:lstStyle/>
          <a:p>
            <a:fld id="{A001EF92-BA0B-4D2F-9651-AC31C2646226}" type="datetimeFigureOut">
              <a:rPr lang="es-EC" smtClean="0"/>
              <a:t>11/2/2026</a:t>
            </a:fld>
            <a:endParaRPr lang="es-EC"/>
          </a:p>
        </p:txBody>
      </p:sp>
      <p:sp>
        <p:nvSpPr>
          <p:cNvPr id="6" name="Marcador de pie de página 5">
            <a:extLst>
              <a:ext uri="{FF2B5EF4-FFF2-40B4-BE49-F238E27FC236}">
                <a16:creationId xmlns:a16="http://schemas.microsoft.com/office/drawing/2014/main" id="{20337528-BDBD-D48F-5B41-4F052230ED5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FAFF4E1-2F1C-8324-BA1F-6C960DD03782}"/>
              </a:ext>
            </a:extLst>
          </p:cNvPr>
          <p:cNvSpPr>
            <a:spLocks noGrp="1"/>
          </p:cNvSpPr>
          <p:nvPr>
            <p:ph type="sldNum" sz="quarter" idx="12"/>
          </p:nvPr>
        </p:nvSpPr>
        <p:spPr/>
        <p:txBody>
          <a:bodyPr/>
          <a:lstStyle/>
          <a:p>
            <a:fld id="{554A495D-AD39-411C-8CF3-35B58B7EE97E}" type="slidenum">
              <a:rPr lang="es-EC" smtClean="0"/>
              <a:t>‹Nº›</a:t>
            </a:fld>
            <a:endParaRPr lang="es-EC"/>
          </a:p>
        </p:txBody>
      </p:sp>
    </p:spTree>
    <p:extLst>
      <p:ext uri="{BB962C8B-B14F-4D97-AF65-F5344CB8AC3E}">
        <p14:creationId xmlns:p14="http://schemas.microsoft.com/office/powerpoint/2010/main" val="189048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17AAA5-66FF-3D7A-49D5-0A33BD8CD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4431ECF-DFCA-62CC-DB47-7EFF9EA7A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F750AEC-8A3D-923E-9CBB-672F5D34B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1EF92-BA0B-4D2F-9651-AC31C2646226}" type="datetimeFigureOut">
              <a:rPr lang="es-EC" smtClean="0"/>
              <a:t>11/2/2026</a:t>
            </a:fld>
            <a:endParaRPr lang="es-EC"/>
          </a:p>
        </p:txBody>
      </p:sp>
      <p:sp>
        <p:nvSpPr>
          <p:cNvPr id="5" name="Marcador de pie de página 4">
            <a:extLst>
              <a:ext uri="{FF2B5EF4-FFF2-40B4-BE49-F238E27FC236}">
                <a16:creationId xmlns:a16="http://schemas.microsoft.com/office/drawing/2014/main" id="{2C2BE899-8588-3B96-601E-FD491CADD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7D3155D-2301-5F3A-250A-A7D49145B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A495D-AD39-411C-8CF3-35B58B7EE97E}" type="slidenum">
              <a:rPr lang="es-EC" smtClean="0"/>
              <a:t>‹Nº›</a:t>
            </a:fld>
            <a:endParaRPr lang="es-EC"/>
          </a:p>
        </p:txBody>
      </p:sp>
    </p:spTree>
    <p:extLst>
      <p:ext uri="{BB962C8B-B14F-4D97-AF65-F5344CB8AC3E}">
        <p14:creationId xmlns:p14="http://schemas.microsoft.com/office/powerpoint/2010/main" val="3652594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bin"/><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E2A5C9-D3C1-1BF3-F745-DCBBC83D2183}"/>
              </a:ext>
            </a:extLst>
          </p:cNvPr>
          <p:cNvPicPr>
            <a:picLocks noChangeAspect="1"/>
          </p:cNvPicPr>
          <p:nvPr/>
        </p:nvPicPr>
        <p:blipFill>
          <a:blip r:embed="rId2"/>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3B16CF1E-AC37-F8FF-BFCC-3F41374164EC}"/>
              </a:ext>
            </a:extLst>
          </p:cNvPr>
          <p:cNvSpPr>
            <a:spLocks noGrp="1"/>
          </p:cNvSpPr>
          <p:nvPr>
            <p:ph type="ctrTitle"/>
          </p:nvPr>
        </p:nvSpPr>
        <p:spPr/>
        <p:txBody>
          <a:bodyPr>
            <a:normAutofit/>
          </a:bodyPr>
          <a:lstStyle/>
          <a:p>
            <a:r>
              <a:rPr lang="es-EC" sz="8000" b="1" dirty="0">
                <a:solidFill>
                  <a:schemeClr val="bg1"/>
                </a:solidFill>
                <a:latin typeface="Adobe Arabic" panose="02040503050201020203" pitchFamily="18" charset="-78"/>
                <a:cs typeface="Adobe Arabic" panose="02040503050201020203" pitchFamily="18" charset="-78"/>
              </a:rPr>
              <a:t>“Los cielos nuevos </a:t>
            </a:r>
            <a:br>
              <a:rPr lang="es-EC" sz="8000" b="1" dirty="0">
                <a:solidFill>
                  <a:schemeClr val="bg1"/>
                </a:solidFill>
                <a:latin typeface="Adobe Arabic" panose="02040503050201020203" pitchFamily="18" charset="-78"/>
                <a:cs typeface="Adobe Arabic" panose="02040503050201020203" pitchFamily="18" charset="-78"/>
              </a:rPr>
            </a:br>
            <a:r>
              <a:rPr lang="es-EC" sz="8000" b="1" dirty="0">
                <a:solidFill>
                  <a:schemeClr val="bg1"/>
                </a:solidFill>
                <a:latin typeface="Adobe Arabic" panose="02040503050201020203" pitchFamily="18" charset="-78"/>
                <a:cs typeface="Adobe Arabic" panose="02040503050201020203" pitchFamily="18" charset="-78"/>
              </a:rPr>
              <a:t>y la tierra nueva”</a:t>
            </a:r>
            <a:endParaRPr lang="es-EC" sz="8000" dirty="0">
              <a:solidFill>
                <a:schemeClr val="bg1"/>
              </a:solidFill>
            </a:endParaRPr>
          </a:p>
        </p:txBody>
      </p:sp>
      <p:sp>
        <p:nvSpPr>
          <p:cNvPr id="3" name="Subtítulo 2">
            <a:extLst>
              <a:ext uri="{FF2B5EF4-FFF2-40B4-BE49-F238E27FC236}">
                <a16:creationId xmlns:a16="http://schemas.microsoft.com/office/drawing/2014/main" id="{366E277E-9320-85B7-85EF-CBBCB3A7162A}"/>
              </a:ext>
            </a:extLst>
          </p:cNvPr>
          <p:cNvSpPr>
            <a:spLocks noGrp="1"/>
          </p:cNvSpPr>
          <p:nvPr>
            <p:ph type="subTitle" idx="1"/>
          </p:nvPr>
        </p:nvSpPr>
        <p:spPr>
          <a:xfrm>
            <a:off x="1524000" y="4632290"/>
            <a:ext cx="9144000" cy="1178169"/>
          </a:xfrm>
        </p:spPr>
        <p:txBody>
          <a:bodyPr>
            <a:normAutofit fontScale="40000" lnSpcReduction="20000"/>
          </a:bodyPr>
          <a:lstStyle/>
          <a:p>
            <a:endParaRPr lang="es-EC" sz="4800" b="1" dirty="0">
              <a:solidFill>
                <a:schemeClr val="bg1"/>
              </a:solidFill>
              <a:latin typeface="Adobe Arabic" panose="02040503050201020203" pitchFamily="18" charset="-78"/>
              <a:cs typeface="Adobe Arabic" panose="02040503050201020203" pitchFamily="18" charset="-78"/>
            </a:endParaRPr>
          </a:p>
          <a:p>
            <a:r>
              <a:rPr lang="es-EC" sz="15000" b="1" dirty="0">
                <a:solidFill>
                  <a:schemeClr val="bg1"/>
                </a:solidFill>
                <a:latin typeface="Adobe Arabic" panose="02040503050201020203" pitchFamily="18" charset="-78"/>
                <a:cs typeface="Adobe Arabic" panose="02040503050201020203" pitchFamily="18" charset="-78"/>
              </a:rPr>
              <a:t>(Ap. 21, 1-22; 22,5)</a:t>
            </a:r>
          </a:p>
          <a:p>
            <a:endParaRPr lang="es-EC" dirty="0"/>
          </a:p>
        </p:txBody>
      </p:sp>
    </p:spTree>
    <p:extLst>
      <p:ext uri="{BB962C8B-B14F-4D97-AF65-F5344CB8AC3E}">
        <p14:creationId xmlns:p14="http://schemas.microsoft.com/office/powerpoint/2010/main" val="125282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2C2392-31BC-3F9B-1C19-2891DF96B3BB}"/>
              </a:ext>
            </a:extLst>
          </p:cNvPr>
          <p:cNvSpPr>
            <a:spLocks noGrp="1"/>
          </p:cNvSpPr>
          <p:nvPr>
            <p:ph sz="half" idx="1"/>
          </p:nvPr>
        </p:nvSpPr>
        <p:spPr>
          <a:xfrm>
            <a:off x="1034978" y="442128"/>
            <a:ext cx="10249319" cy="2592474"/>
          </a:xfrm>
        </p:spPr>
        <p:txBody>
          <a:bodyPr>
            <a:normAutofit fontScale="77500" lnSpcReduction="20000"/>
          </a:bodyPr>
          <a:lstStyle/>
          <a:p>
            <a:pPr marL="0" indent="0">
              <a:buNone/>
            </a:pPr>
            <a:r>
              <a:rPr lang="es-ES" sz="3300" dirty="0">
                <a:solidFill>
                  <a:srgbClr val="002060"/>
                </a:solidFill>
                <a:latin typeface="Adobe Arabic" panose="02040503050201020203" pitchFamily="18" charset="-78"/>
                <a:cs typeface="Adobe Arabic" panose="02040503050201020203" pitchFamily="18" charset="-78"/>
              </a:rPr>
              <a:t>El </a:t>
            </a:r>
            <a:r>
              <a:rPr lang="es-ES" sz="3300" b="1" dirty="0">
                <a:solidFill>
                  <a:srgbClr val="002060"/>
                </a:solidFill>
                <a:latin typeface="Adobe Arabic" panose="02040503050201020203" pitchFamily="18" charset="-78"/>
                <a:cs typeface="Adobe Arabic" panose="02040503050201020203" pitchFamily="18" charset="-78"/>
              </a:rPr>
              <a:t>Apocalipsis de Juan </a:t>
            </a:r>
            <a:r>
              <a:rPr lang="es-ES" sz="3300" dirty="0">
                <a:solidFill>
                  <a:srgbClr val="002060"/>
                </a:solidFill>
                <a:latin typeface="Adobe Arabic" panose="02040503050201020203" pitchFamily="18" charset="-78"/>
                <a:cs typeface="Adobe Arabic" panose="02040503050201020203" pitchFamily="18" charset="-78"/>
              </a:rPr>
              <a:t>utiliza sistemáticamente la expresión: </a:t>
            </a:r>
          </a:p>
          <a:p>
            <a:pPr marL="0" indent="0">
              <a:buNone/>
            </a:pPr>
            <a:r>
              <a:rPr lang="es-ES" sz="3300" b="1" dirty="0">
                <a:solidFill>
                  <a:srgbClr val="002060"/>
                </a:solidFill>
                <a:latin typeface="Adobe Arabic" panose="02040503050201020203" pitchFamily="18" charset="-78"/>
                <a:cs typeface="Adobe Arabic" panose="02040503050201020203" pitchFamily="18" charset="-78"/>
              </a:rPr>
              <a:t>"habitantes de la tierra" </a:t>
            </a:r>
            <a:r>
              <a:rPr lang="es-ES" sz="3300" dirty="0">
                <a:solidFill>
                  <a:srgbClr val="002060"/>
                </a:solidFill>
                <a:latin typeface="Adobe Arabic" panose="02040503050201020203" pitchFamily="18" charset="-78"/>
                <a:cs typeface="Adobe Arabic" panose="02040503050201020203" pitchFamily="18" charset="-78"/>
              </a:rPr>
              <a:t>para designar a los impíos; y</a:t>
            </a:r>
          </a:p>
          <a:p>
            <a:pPr marL="0" indent="0">
              <a:buNone/>
            </a:pPr>
            <a:r>
              <a:rPr lang="es-ES" sz="3300" b="1" dirty="0">
                <a:solidFill>
                  <a:srgbClr val="002060"/>
                </a:solidFill>
                <a:latin typeface="Adobe Arabic" panose="02040503050201020203" pitchFamily="18" charset="-78"/>
                <a:cs typeface="Adobe Arabic" panose="02040503050201020203" pitchFamily="18" charset="-78"/>
              </a:rPr>
              <a:t>"habitantes del cielo" </a:t>
            </a:r>
            <a:r>
              <a:rPr lang="es-ES" sz="3300" dirty="0">
                <a:solidFill>
                  <a:srgbClr val="002060"/>
                </a:solidFill>
                <a:latin typeface="Adobe Arabic" panose="02040503050201020203" pitchFamily="18" charset="-78"/>
                <a:cs typeface="Adobe Arabic" panose="02040503050201020203" pitchFamily="18" charset="-78"/>
              </a:rPr>
              <a:t>para los santos y los justos. </a:t>
            </a:r>
          </a:p>
          <a:p>
            <a:pPr marL="0" indent="0">
              <a:buNone/>
            </a:pPr>
            <a:r>
              <a:rPr lang="es-ES" sz="3300" b="1" dirty="0">
                <a:solidFill>
                  <a:srgbClr val="002060"/>
                </a:solidFill>
                <a:latin typeface="Adobe Arabic" panose="02040503050201020203" pitchFamily="18" charset="-78"/>
                <a:cs typeface="Adobe Arabic" panose="02040503050201020203" pitchFamily="18" charset="-78"/>
              </a:rPr>
              <a:t>La tierra aparece como el lugar de los poderosos, de los opresores, de los impíos </a:t>
            </a:r>
          </a:p>
          <a:p>
            <a:pPr marL="0" indent="0">
              <a:buNone/>
            </a:pPr>
            <a:r>
              <a:rPr lang="es-ES" sz="3300" b="1" dirty="0">
                <a:solidFill>
                  <a:srgbClr val="FF0000"/>
                </a:solidFill>
                <a:latin typeface="Adobe Arabic" panose="02040503050201020203" pitchFamily="18" charset="-78"/>
                <a:cs typeface="Adobe Arabic" panose="02040503050201020203" pitchFamily="18" charset="-78"/>
              </a:rPr>
              <a:t>El cielo, en cambio, es el lugar de los pobres, de los perseguidos y los excluidos. </a:t>
            </a:r>
          </a:p>
          <a:p>
            <a:pPr marL="0" indent="0">
              <a:buNone/>
            </a:pPr>
            <a:endParaRPr lang="es-EC" dirty="0"/>
          </a:p>
        </p:txBody>
      </p:sp>
      <p:pic>
        <p:nvPicPr>
          <p:cNvPr id="5" name="Imagen 4">
            <a:extLst>
              <a:ext uri="{FF2B5EF4-FFF2-40B4-BE49-F238E27FC236}">
                <a16:creationId xmlns:a16="http://schemas.microsoft.com/office/drawing/2014/main" id="{D152C376-C429-D9A7-ECBE-4444D7C2E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247" y="2933070"/>
            <a:ext cx="4522783" cy="2881701"/>
          </a:xfrm>
          <a:prstGeom prst="rect">
            <a:avLst/>
          </a:prstGeom>
        </p:spPr>
      </p:pic>
      <p:pic>
        <p:nvPicPr>
          <p:cNvPr id="7" name="Imagen 6">
            <a:extLst>
              <a:ext uri="{FF2B5EF4-FFF2-40B4-BE49-F238E27FC236}">
                <a16:creationId xmlns:a16="http://schemas.microsoft.com/office/drawing/2014/main" id="{46A4CB3B-7D86-49DE-A060-CC4C652A7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298" y="2860155"/>
            <a:ext cx="4522783" cy="2853083"/>
          </a:xfrm>
          <a:prstGeom prst="rect">
            <a:avLst/>
          </a:prstGeom>
        </p:spPr>
      </p:pic>
    </p:spTree>
    <p:extLst>
      <p:ext uri="{BB962C8B-B14F-4D97-AF65-F5344CB8AC3E}">
        <p14:creationId xmlns:p14="http://schemas.microsoft.com/office/powerpoint/2010/main" val="98506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7F609-0B63-464E-0E8D-46255E856A2E}"/>
              </a:ext>
            </a:extLst>
          </p:cNvPr>
          <p:cNvSpPr>
            <a:spLocks noGrp="1"/>
          </p:cNvSpPr>
          <p:nvPr>
            <p:ph sz="half" idx="1"/>
          </p:nvPr>
        </p:nvSpPr>
        <p:spPr>
          <a:xfrm>
            <a:off x="607086" y="552660"/>
            <a:ext cx="5522409" cy="5998042"/>
          </a:xfrm>
        </p:spPr>
        <p:txBody>
          <a:bodyPr>
            <a:normAutofit lnSpcReduction="10000"/>
          </a:bodyPr>
          <a:lstStyle/>
          <a:p>
            <a:pPr marL="0" indent="0" algn="just">
              <a:buNone/>
            </a:pPr>
            <a:r>
              <a:rPr lang="es-ES" sz="2600" b="1" dirty="0">
                <a:solidFill>
                  <a:srgbClr val="002060"/>
                </a:solidFill>
                <a:latin typeface="Adobe Arabic" panose="02040503050201020203" pitchFamily="18" charset="-78"/>
                <a:cs typeface="Adobe Arabic" panose="02040503050201020203" pitchFamily="18" charset="-78"/>
              </a:rPr>
              <a:t>La expresión tierra-cielo es una expresión mítica-simbólica; </a:t>
            </a:r>
            <a:r>
              <a:rPr lang="es-ES" sz="2600" dirty="0">
                <a:solidFill>
                  <a:srgbClr val="002060"/>
                </a:solidFill>
                <a:latin typeface="Adobe Arabic" panose="02040503050201020203" pitchFamily="18" charset="-78"/>
                <a:cs typeface="Adobe Arabic" panose="02040503050201020203" pitchFamily="18" charset="-78"/>
              </a:rPr>
              <a:t>no puede ser por lo tanto interpretada literalmente (como hacen los fundamentalistas), sino teológicamente. </a:t>
            </a:r>
            <a:r>
              <a:rPr lang="es-ES" sz="2600" b="1" dirty="0">
                <a:solidFill>
                  <a:srgbClr val="002060"/>
                </a:solidFill>
                <a:latin typeface="Adobe Arabic" panose="02040503050201020203" pitchFamily="18" charset="-78"/>
                <a:cs typeface="Adobe Arabic" panose="02040503050201020203" pitchFamily="18" charset="-78"/>
              </a:rPr>
              <a:t>Todo mito es un espacio-temporal. </a:t>
            </a:r>
          </a:p>
          <a:p>
            <a:pPr marL="0" indent="0" algn="just">
              <a:buNone/>
            </a:pPr>
            <a:endParaRPr lang="es-ES" sz="2600" b="1" dirty="0">
              <a:solidFill>
                <a:srgbClr val="002060"/>
              </a:solidFill>
              <a:latin typeface="Adobe Arabic" panose="02040503050201020203" pitchFamily="18" charset="-78"/>
              <a:cs typeface="Adobe Arabic" panose="02040503050201020203" pitchFamily="18" charset="-78"/>
            </a:endParaRPr>
          </a:p>
          <a:p>
            <a:pPr algn="just"/>
            <a:r>
              <a:rPr lang="es-ES" sz="2600" dirty="0">
                <a:solidFill>
                  <a:srgbClr val="002060"/>
                </a:solidFill>
                <a:latin typeface="Adobe Arabic" panose="02040503050201020203" pitchFamily="18" charset="-78"/>
                <a:cs typeface="Adobe Arabic" panose="02040503050201020203" pitchFamily="18" charset="-78"/>
              </a:rPr>
              <a:t>De ahí la tendencia espontánea a ubicar sus elementos directamente en el espacio y en el tiempo </a:t>
            </a:r>
            <a:r>
              <a:rPr lang="es-ES" sz="2600" b="1" dirty="0">
                <a:solidFill>
                  <a:srgbClr val="002060"/>
                </a:solidFill>
                <a:latin typeface="Adobe Arabic" panose="02040503050201020203" pitchFamily="18" charset="-78"/>
                <a:cs typeface="Adobe Arabic" panose="02040503050201020203" pitchFamily="18" charset="-78"/>
              </a:rPr>
              <a:t>(decimos que la tierra está "abajo" y el cielo está "arriba").</a:t>
            </a:r>
            <a:r>
              <a:rPr lang="es-ES" sz="2600" dirty="0">
                <a:solidFill>
                  <a:srgbClr val="002060"/>
                </a:solidFill>
                <a:latin typeface="Adobe Arabic" panose="02040503050201020203" pitchFamily="18" charset="-78"/>
                <a:cs typeface="Adobe Arabic" panose="02040503050201020203" pitchFamily="18" charset="-78"/>
              </a:rPr>
              <a:t> </a:t>
            </a:r>
          </a:p>
          <a:p>
            <a:pPr algn="just"/>
            <a:endParaRPr lang="es-ES" sz="2600" dirty="0">
              <a:solidFill>
                <a:srgbClr val="002060"/>
              </a:solidFill>
              <a:latin typeface="Adobe Arabic" panose="02040503050201020203" pitchFamily="18" charset="-78"/>
              <a:cs typeface="Adobe Arabic" panose="02040503050201020203" pitchFamily="18" charset="-78"/>
            </a:endParaRPr>
          </a:p>
          <a:p>
            <a:pPr algn="just"/>
            <a:r>
              <a:rPr lang="es-ES" sz="2600" dirty="0">
                <a:solidFill>
                  <a:srgbClr val="002060"/>
                </a:solidFill>
                <a:latin typeface="Adobe Arabic" panose="02040503050201020203" pitchFamily="18" charset="-78"/>
                <a:cs typeface="Adobe Arabic" panose="02040503050201020203" pitchFamily="18" charset="-78"/>
              </a:rPr>
              <a:t>Lo correcto es discernir el contenido teológico del mito y éste, por supuesto, interpretarlo en la historia.</a:t>
            </a:r>
            <a:endParaRPr lang="es-EC" sz="2600" dirty="0">
              <a:solidFill>
                <a:srgbClr val="002060"/>
              </a:solidFill>
              <a:latin typeface="Adobe Arabic" panose="02040503050201020203" pitchFamily="18" charset="-78"/>
              <a:cs typeface="Adobe Arabic" panose="02040503050201020203" pitchFamily="18" charset="-78"/>
            </a:endParaRPr>
          </a:p>
          <a:p>
            <a:pPr marL="0" indent="0">
              <a:buNone/>
            </a:pPr>
            <a:endParaRPr lang="es-EC" dirty="0"/>
          </a:p>
        </p:txBody>
      </p:sp>
      <p:pic>
        <p:nvPicPr>
          <p:cNvPr id="6" name="Imagen 5">
            <a:extLst>
              <a:ext uri="{FF2B5EF4-FFF2-40B4-BE49-F238E27FC236}">
                <a16:creationId xmlns:a16="http://schemas.microsoft.com/office/drawing/2014/main" id="{E20BF000-ADF3-E9A1-782B-244C89FF7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509" y="552660"/>
            <a:ext cx="4743405" cy="4097917"/>
          </a:xfrm>
          <a:prstGeom prst="rect">
            <a:avLst/>
          </a:prstGeom>
        </p:spPr>
      </p:pic>
    </p:spTree>
    <p:extLst>
      <p:ext uri="{BB962C8B-B14F-4D97-AF65-F5344CB8AC3E}">
        <p14:creationId xmlns:p14="http://schemas.microsoft.com/office/powerpoint/2010/main" val="391102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88FC1-46BF-0978-5317-E43B5138C719}"/>
              </a:ext>
            </a:extLst>
          </p:cNvPr>
          <p:cNvSpPr>
            <a:spLocks noGrp="1"/>
          </p:cNvSpPr>
          <p:nvPr>
            <p:ph type="title"/>
          </p:nvPr>
        </p:nvSpPr>
        <p:spPr>
          <a:xfrm>
            <a:off x="858297" y="391885"/>
            <a:ext cx="10515600" cy="602901"/>
          </a:xfrm>
        </p:spPr>
        <p:style>
          <a:lnRef idx="2">
            <a:schemeClr val="accent6">
              <a:shade val="15000"/>
            </a:schemeClr>
          </a:lnRef>
          <a:fillRef idx="1">
            <a:schemeClr val="accent6"/>
          </a:fillRef>
          <a:effectRef idx="0">
            <a:schemeClr val="accent6"/>
          </a:effectRef>
          <a:fontRef idx="minor">
            <a:schemeClr val="lt1"/>
          </a:fontRef>
        </p:style>
        <p:txBody>
          <a:bodyPr>
            <a:normAutofit fontScale="90000"/>
          </a:bodyPr>
          <a:lstStyle/>
          <a:p>
            <a:pPr algn="ctr"/>
            <a:br>
              <a:rPr lang="es-EC" sz="3600" b="1" dirty="0">
                <a:latin typeface="Adobe Arabic" panose="02040503050201020203" pitchFamily="18" charset="-78"/>
                <a:cs typeface="Adobe Arabic" panose="02040503050201020203" pitchFamily="18" charset="-78"/>
              </a:rPr>
            </a:br>
            <a:r>
              <a:rPr lang="es-EC" sz="3600" b="1" dirty="0">
                <a:latin typeface="Adobe Arabic" panose="02040503050201020203" pitchFamily="18" charset="-78"/>
                <a:cs typeface="Adobe Arabic" panose="02040503050201020203" pitchFamily="18" charset="-78"/>
              </a:rPr>
              <a:t>4</a:t>
            </a:r>
            <a:r>
              <a:rPr lang="es-EC" b="1" dirty="0">
                <a:latin typeface="Adobe Arabic" panose="02040503050201020203" pitchFamily="18" charset="-78"/>
                <a:cs typeface="Adobe Arabic" panose="02040503050201020203" pitchFamily="18" charset="-78"/>
              </a:rPr>
              <a:t>) Apocalipsis como des-ocultamiento</a:t>
            </a:r>
            <a:br>
              <a:rPr lang="es-ES" b="1" dirty="0">
                <a:latin typeface="Adobe Arabic" panose="02040503050201020203" pitchFamily="18" charset="-78"/>
                <a:cs typeface="Adobe Arabic" panose="02040503050201020203" pitchFamily="18" charset="-78"/>
              </a:rPr>
            </a:br>
            <a:endParaRPr lang="es-EC" dirty="0"/>
          </a:p>
        </p:txBody>
      </p:sp>
      <p:sp>
        <p:nvSpPr>
          <p:cNvPr id="3" name="Marcador de contenido 2">
            <a:extLst>
              <a:ext uri="{FF2B5EF4-FFF2-40B4-BE49-F238E27FC236}">
                <a16:creationId xmlns:a16="http://schemas.microsoft.com/office/drawing/2014/main" id="{C1B5D2A8-68A1-1294-ED24-EE41874970F6}"/>
              </a:ext>
            </a:extLst>
          </p:cNvPr>
          <p:cNvSpPr>
            <a:spLocks noGrp="1"/>
          </p:cNvSpPr>
          <p:nvPr>
            <p:ph sz="half" idx="1"/>
          </p:nvPr>
        </p:nvSpPr>
        <p:spPr>
          <a:xfrm>
            <a:off x="476459" y="1215850"/>
            <a:ext cx="5351585" cy="5285433"/>
          </a:xfrm>
          <a:ln>
            <a:solidFill>
              <a:srgbClr val="002060"/>
            </a:solidFill>
          </a:ln>
        </p:spPr>
        <p:txBody>
          <a:bodyPr>
            <a:normAutofit fontScale="55000" lnSpcReduction="20000"/>
          </a:bodyPr>
          <a:lstStyle/>
          <a:p>
            <a:pPr algn="just">
              <a:lnSpc>
                <a:spcPct val="60000"/>
              </a:lnSpc>
              <a:spcBef>
                <a:spcPts val="0"/>
              </a:spcBef>
            </a:pPr>
            <a:endParaRPr lang="es-ES" sz="3200" dirty="0">
              <a:latin typeface="Adobe Arabic" panose="02040503050201020203" pitchFamily="18" charset="-78"/>
              <a:cs typeface="Adobe Arabic" panose="02040503050201020203" pitchFamily="18" charset="-78"/>
            </a:endParaRPr>
          </a:p>
          <a:p>
            <a:pPr algn="just">
              <a:lnSpc>
                <a:spcPct val="100000"/>
              </a:lnSpc>
              <a:spcBef>
                <a:spcPts val="0"/>
              </a:spcBef>
            </a:pPr>
            <a:r>
              <a:rPr lang="es-ES" sz="4300" dirty="0">
                <a:solidFill>
                  <a:srgbClr val="002060"/>
                </a:solidFill>
                <a:latin typeface="Adobe Arabic" panose="02040503050201020203" pitchFamily="18" charset="-78"/>
                <a:cs typeface="Adobe Arabic" panose="02040503050201020203" pitchFamily="18" charset="-78"/>
              </a:rPr>
              <a:t>El sentido fundamental de “Apocalipsis" en la literatura apocalíptica es </a:t>
            </a:r>
            <a:r>
              <a:rPr lang="es-ES" sz="4300" b="1" dirty="0">
                <a:solidFill>
                  <a:srgbClr val="002060"/>
                </a:solidFill>
                <a:latin typeface="Adobe Arabic" panose="02040503050201020203" pitchFamily="18" charset="-78"/>
                <a:cs typeface="Adobe Arabic" panose="02040503050201020203" pitchFamily="18" charset="-78"/>
              </a:rPr>
              <a:t>"des-ocultar".</a:t>
            </a:r>
          </a:p>
          <a:p>
            <a:pPr marL="0" indent="0" algn="just">
              <a:lnSpc>
                <a:spcPct val="100000"/>
              </a:lnSpc>
              <a:spcBef>
                <a:spcPts val="0"/>
              </a:spcBef>
              <a:buNone/>
            </a:pPr>
            <a:endParaRPr lang="es-ES" sz="4300" b="1" dirty="0">
              <a:solidFill>
                <a:srgbClr val="002060"/>
              </a:solidFill>
              <a:latin typeface="Adobe Arabic" panose="02040503050201020203" pitchFamily="18" charset="-78"/>
              <a:cs typeface="Adobe Arabic" panose="02040503050201020203" pitchFamily="18" charset="-78"/>
            </a:endParaRPr>
          </a:p>
          <a:p>
            <a:pPr algn="just">
              <a:lnSpc>
                <a:spcPct val="100000"/>
              </a:lnSpc>
              <a:spcBef>
                <a:spcPts val="0"/>
              </a:spcBef>
            </a:pPr>
            <a:r>
              <a:rPr lang="es-ES" sz="4300" dirty="0">
                <a:solidFill>
                  <a:srgbClr val="002060"/>
                </a:solidFill>
                <a:latin typeface="Adobe Arabic" panose="02040503050201020203" pitchFamily="18" charset="-78"/>
                <a:cs typeface="Adobe Arabic" panose="02040503050201020203" pitchFamily="18" charset="-78"/>
              </a:rPr>
              <a:t> </a:t>
            </a:r>
            <a:r>
              <a:rPr lang="es-ES" sz="4300" b="1" dirty="0">
                <a:solidFill>
                  <a:srgbClr val="002060"/>
                </a:solidFill>
                <a:latin typeface="Adobe Arabic" panose="02040503050201020203" pitchFamily="18" charset="-78"/>
                <a:cs typeface="Adobe Arabic" panose="02040503050201020203" pitchFamily="18" charset="-78"/>
              </a:rPr>
              <a:t>Apocalipsis, </a:t>
            </a:r>
            <a:r>
              <a:rPr lang="es-ES" sz="4300" dirty="0">
                <a:solidFill>
                  <a:srgbClr val="002060"/>
                </a:solidFill>
                <a:latin typeface="Adobe Arabic" panose="02040503050201020203" pitchFamily="18" charset="-78"/>
                <a:cs typeface="Adobe Arabic" panose="02040503050201020203" pitchFamily="18" charset="-78"/>
              </a:rPr>
              <a:t>que literalmente significa </a:t>
            </a:r>
            <a:r>
              <a:rPr lang="es-ES" sz="4300" b="1" dirty="0">
                <a:solidFill>
                  <a:srgbClr val="002060"/>
                </a:solidFill>
                <a:latin typeface="Adobe Arabic" panose="02040503050201020203" pitchFamily="18" charset="-78"/>
                <a:cs typeface="Adobe Arabic" panose="02040503050201020203" pitchFamily="18" charset="-78"/>
              </a:rPr>
              <a:t>revelar,</a:t>
            </a:r>
            <a:r>
              <a:rPr lang="es-ES" sz="4300" dirty="0">
                <a:solidFill>
                  <a:srgbClr val="002060"/>
                </a:solidFill>
                <a:latin typeface="Adobe Arabic" panose="02040503050201020203" pitchFamily="18" charset="-78"/>
                <a:cs typeface="Adobe Arabic" panose="02040503050201020203" pitchFamily="18" charset="-78"/>
              </a:rPr>
              <a:t> tiene el sentido de hacer visible, tangible, audible, entendible, algo que estaba oculto, invisible, ininteligible.</a:t>
            </a:r>
          </a:p>
          <a:p>
            <a:pPr algn="just">
              <a:lnSpc>
                <a:spcPct val="100000"/>
              </a:lnSpc>
              <a:spcBef>
                <a:spcPts val="0"/>
              </a:spcBef>
            </a:pPr>
            <a:endParaRPr lang="es-ES" sz="4300" dirty="0">
              <a:solidFill>
                <a:srgbClr val="002060"/>
              </a:solidFill>
              <a:latin typeface="Adobe Arabic" panose="02040503050201020203" pitchFamily="18" charset="-78"/>
              <a:cs typeface="Adobe Arabic" panose="02040503050201020203" pitchFamily="18" charset="-78"/>
            </a:endParaRPr>
          </a:p>
          <a:p>
            <a:pPr algn="just">
              <a:lnSpc>
                <a:spcPct val="100000"/>
              </a:lnSpc>
              <a:spcBef>
                <a:spcPts val="0"/>
              </a:spcBef>
            </a:pPr>
            <a:r>
              <a:rPr lang="es-ES" sz="4300" dirty="0">
                <a:solidFill>
                  <a:srgbClr val="002060"/>
                </a:solidFill>
                <a:latin typeface="Adobe Arabic" panose="02040503050201020203" pitchFamily="18" charset="-78"/>
                <a:cs typeface="Adobe Arabic" panose="02040503050201020203" pitchFamily="18" charset="-78"/>
              </a:rPr>
              <a:t>Lo que se des-oculta es algo que interesa sobre todo a los santos, a los justos, a los pobres. </a:t>
            </a:r>
          </a:p>
          <a:p>
            <a:pPr algn="just">
              <a:lnSpc>
                <a:spcPct val="100000"/>
              </a:lnSpc>
              <a:spcBef>
                <a:spcPts val="0"/>
              </a:spcBef>
            </a:pPr>
            <a:endParaRPr lang="es-ES" sz="4300" dirty="0">
              <a:latin typeface="Adobe Arabic" panose="02040503050201020203" pitchFamily="18" charset="-78"/>
              <a:cs typeface="Adobe Arabic" panose="02040503050201020203" pitchFamily="18" charset="-78"/>
            </a:endParaRPr>
          </a:p>
          <a:p>
            <a:pPr marL="0" indent="0" algn="just">
              <a:lnSpc>
                <a:spcPct val="100000"/>
              </a:lnSpc>
              <a:spcBef>
                <a:spcPts val="0"/>
              </a:spcBef>
              <a:buNone/>
            </a:pPr>
            <a:r>
              <a:rPr lang="es-ES" sz="4300" b="1" dirty="0">
                <a:solidFill>
                  <a:srgbClr val="FF0000"/>
                </a:solidFill>
                <a:latin typeface="Adobe Arabic" panose="02040503050201020203" pitchFamily="18" charset="-78"/>
                <a:cs typeface="Adobe Arabic" panose="02040503050201020203" pitchFamily="18" charset="-78"/>
              </a:rPr>
              <a:t>El</a:t>
            </a:r>
            <a:r>
              <a:rPr lang="es-ES" sz="4300" dirty="0">
                <a:solidFill>
                  <a:srgbClr val="FF0000"/>
                </a:solidFill>
                <a:latin typeface="Adobe Arabic" panose="02040503050201020203" pitchFamily="18" charset="-78"/>
                <a:cs typeface="Adobe Arabic" panose="02040503050201020203" pitchFamily="18" charset="-78"/>
              </a:rPr>
              <a:t> </a:t>
            </a:r>
            <a:r>
              <a:rPr lang="es-ES" sz="4300" b="1" dirty="0">
                <a:solidFill>
                  <a:srgbClr val="FF0000"/>
                </a:solidFill>
                <a:latin typeface="Adobe Arabic" panose="02040503050201020203" pitchFamily="18" charset="-78"/>
                <a:cs typeface="Adobe Arabic" panose="02040503050201020203" pitchFamily="18" charset="-78"/>
              </a:rPr>
              <a:t>Apocalipsis des-oculta la realidad de los pobres y legitima su liberación.</a:t>
            </a:r>
            <a:r>
              <a:rPr lang="es-ES" sz="4300" dirty="0">
                <a:solidFill>
                  <a:srgbClr val="FF0000"/>
                </a:solidFill>
                <a:latin typeface="Adobe Arabic" panose="02040503050201020203" pitchFamily="18" charset="-78"/>
                <a:cs typeface="Adobe Arabic" panose="02040503050201020203" pitchFamily="18" charset="-78"/>
              </a:rPr>
              <a:t> </a:t>
            </a:r>
          </a:p>
          <a:p>
            <a:pPr marL="0" indent="0" algn="just">
              <a:buNone/>
            </a:pPr>
            <a:endParaRPr lang="es-ES" sz="3500" dirty="0">
              <a:latin typeface="Adobe Arabic" panose="02040503050201020203" pitchFamily="18" charset="-78"/>
              <a:cs typeface="Adobe Arabic" panose="02040503050201020203" pitchFamily="18" charset="-78"/>
            </a:endParaRPr>
          </a:p>
          <a:p>
            <a:pPr algn="just"/>
            <a:endParaRPr lang="es-ES" sz="3500" dirty="0">
              <a:latin typeface="Adobe Arabic" panose="02040503050201020203" pitchFamily="18" charset="-78"/>
              <a:cs typeface="Adobe Arabic" panose="02040503050201020203" pitchFamily="18" charset="-78"/>
            </a:endParaRPr>
          </a:p>
          <a:p>
            <a:endParaRPr lang="es-ES" sz="2800" dirty="0">
              <a:latin typeface="Adobe Arabic" panose="02040503050201020203" pitchFamily="18" charset="-78"/>
              <a:cs typeface="Adobe Arabic" panose="02040503050201020203" pitchFamily="18" charset="-78"/>
            </a:endParaRPr>
          </a:p>
          <a:p>
            <a:endParaRPr lang="es-EC" dirty="0"/>
          </a:p>
        </p:txBody>
      </p:sp>
      <p:sp>
        <p:nvSpPr>
          <p:cNvPr id="4" name="Marcador de contenido 3">
            <a:extLst>
              <a:ext uri="{FF2B5EF4-FFF2-40B4-BE49-F238E27FC236}">
                <a16:creationId xmlns:a16="http://schemas.microsoft.com/office/drawing/2014/main" id="{4AAA5A7A-B445-E123-D7D8-DDBD0A372EEF}"/>
              </a:ext>
            </a:extLst>
          </p:cNvPr>
          <p:cNvSpPr>
            <a:spLocks noGrp="1"/>
          </p:cNvSpPr>
          <p:nvPr>
            <p:ph sz="half" idx="2"/>
          </p:nvPr>
        </p:nvSpPr>
        <p:spPr>
          <a:xfrm>
            <a:off x="6101862" y="1266092"/>
            <a:ext cx="5473840" cy="5184950"/>
          </a:xfrm>
          <a:ln>
            <a:solidFill>
              <a:srgbClr val="002060"/>
            </a:solidFill>
          </a:ln>
        </p:spPr>
        <p:txBody>
          <a:bodyPr>
            <a:normAutofit fontScale="55000" lnSpcReduction="20000"/>
          </a:bodyPr>
          <a:lstStyle/>
          <a:p>
            <a:pPr algn="just">
              <a:lnSpc>
                <a:spcPct val="70000"/>
              </a:lnSpc>
            </a:pPr>
            <a:endParaRPr lang="es-ES" sz="3200" dirty="0">
              <a:latin typeface="Adobe Arabic" panose="02040503050201020203" pitchFamily="18" charset="-78"/>
              <a:cs typeface="Adobe Arabic" panose="02040503050201020203" pitchFamily="18" charset="-78"/>
            </a:endParaRPr>
          </a:p>
          <a:p>
            <a:pPr algn="just"/>
            <a:r>
              <a:rPr lang="es-ES" sz="4900" dirty="0">
                <a:solidFill>
                  <a:srgbClr val="002060"/>
                </a:solidFill>
                <a:latin typeface="Adobe Arabic" panose="02040503050201020203" pitchFamily="18" charset="-78"/>
                <a:cs typeface="Adobe Arabic" panose="02040503050201020203" pitchFamily="18" charset="-78"/>
              </a:rPr>
              <a:t>El Apocalipsis, como des-ocultamiento, tiene como finalidad hacer visible la realidad de los santos y legitimar su causa, su resistencia y su lucha. </a:t>
            </a:r>
          </a:p>
          <a:p>
            <a:pPr algn="just"/>
            <a:r>
              <a:rPr lang="es-ES" sz="4900" dirty="0">
                <a:solidFill>
                  <a:srgbClr val="002060"/>
                </a:solidFill>
                <a:latin typeface="Adobe Arabic" panose="02040503050201020203" pitchFamily="18" charset="-78"/>
                <a:cs typeface="Adobe Arabic" panose="02040503050201020203" pitchFamily="18" charset="-78"/>
              </a:rPr>
              <a:t>Por eso el Apocalipsis es liberador, es una buena noticia para los pobres. </a:t>
            </a:r>
          </a:p>
          <a:p>
            <a:pPr algn="just"/>
            <a:r>
              <a:rPr lang="es-ES" sz="4900" dirty="0">
                <a:solidFill>
                  <a:srgbClr val="002060"/>
                </a:solidFill>
                <a:latin typeface="Adobe Arabic" panose="02040503050201020203" pitchFamily="18" charset="-78"/>
                <a:cs typeface="Adobe Arabic" panose="02040503050201020203" pitchFamily="18" charset="-78"/>
              </a:rPr>
              <a:t>Si tomamos el concepto mítico-teológico "cielo-tierra", podemos decir que el</a:t>
            </a:r>
          </a:p>
          <a:p>
            <a:pPr marL="0" indent="0" algn="just">
              <a:buNone/>
            </a:pPr>
            <a:r>
              <a:rPr lang="es-ES" sz="4900" b="1" dirty="0">
                <a:solidFill>
                  <a:srgbClr val="FF0000"/>
                </a:solidFill>
                <a:latin typeface="Adobe Arabic" panose="02040503050201020203" pitchFamily="18" charset="-78"/>
                <a:cs typeface="Adobe Arabic" panose="02040503050201020203" pitchFamily="18" charset="-78"/>
              </a:rPr>
              <a:t>Apocalipsis revela el cielo: hace visible la dimensión oculta, transcendente y profunda de la historia.</a:t>
            </a:r>
            <a:endParaRPr lang="es-EC" sz="4900" b="1" dirty="0">
              <a:solidFill>
                <a:srgbClr val="FF0000"/>
              </a:solidFill>
              <a:latin typeface="Adobe Arabic" panose="02040503050201020203" pitchFamily="18" charset="-78"/>
              <a:cs typeface="Adobe Arabic" panose="02040503050201020203" pitchFamily="18" charset="-78"/>
            </a:endParaRPr>
          </a:p>
          <a:p>
            <a:endParaRPr lang="es-EC" dirty="0"/>
          </a:p>
        </p:txBody>
      </p:sp>
    </p:spTree>
    <p:extLst>
      <p:ext uri="{BB962C8B-B14F-4D97-AF65-F5344CB8AC3E}">
        <p14:creationId xmlns:p14="http://schemas.microsoft.com/office/powerpoint/2010/main" val="400880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1D424-85E8-48F6-4151-DC96A560704A}"/>
              </a:ext>
            </a:extLst>
          </p:cNvPr>
          <p:cNvSpPr>
            <a:spLocks noGrp="1"/>
          </p:cNvSpPr>
          <p:nvPr>
            <p:ph type="title"/>
          </p:nvPr>
        </p:nvSpPr>
        <p:spPr>
          <a:xfrm>
            <a:off x="743578" y="706769"/>
            <a:ext cx="10405373" cy="730145"/>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pPr marL="0" indent="0" algn="ctr"/>
            <a:r>
              <a:rPr lang="es-ES" sz="4000" b="1" dirty="0">
                <a:latin typeface="Adobe Arabic" panose="02040503050201020203" pitchFamily="18" charset="-78"/>
                <a:cs typeface="Adobe Arabic" panose="02040503050201020203" pitchFamily="18" charset="-78"/>
              </a:rPr>
              <a:t>4. El futuro de la historia: Ap 21,1-27;22, 5</a:t>
            </a:r>
            <a:endParaRPr lang="es-EC" sz="4000" dirty="0"/>
          </a:p>
        </p:txBody>
      </p:sp>
      <p:sp>
        <p:nvSpPr>
          <p:cNvPr id="3" name="Marcador de contenido 2">
            <a:extLst>
              <a:ext uri="{FF2B5EF4-FFF2-40B4-BE49-F238E27FC236}">
                <a16:creationId xmlns:a16="http://schemas.microsoft.com/office/drawing/2014/main" id="{6ADF0536-9962-8F7D-9330-C6223CA0D668}"/>
              </a:ext>
            </a:extLst>
          </p:cNvPr>
          <p:cNvSpPr>
            <a:spLocks noGrp="1"/>
          </p:cNvSpPr>
          <p:nvPr>
            <p:ph sz="half" idx="1"/>
          </p:nvPr>
        </p:nvSpPr>
        <p:spPr>
          <a:xfrm>
            <a:off x="576942" y="1889090"/>
            <a:ext cx="5269222" cy="4721572"/>
          </a:xfrm>
          <a:ln>
            <a:solidFill>
              <a:srgbClr val="002060"/>
            </a:solidFill>
          </a:ln>
        </p:spPr>
        <p:txBody>
          <a:bodyPr>
            <a:noAutofit/>
          </a:bodyPr>
          <a:lstStyle/>
          <a:p>
            <a:pPr marL="0" indent="0">
              <a:buNone/>
            </a:pPr>
            <a:r>
              <a:rPr lang="es-ES" sz="2200" dirty="0">
                <a:solidFill>
                  <a:srgbClr val="002060"/>
                </a:solidFill>
                <a:latin typeface="Adobe Arabic" panose="02040503050201020203" pitchFamily="18" charset="-78"/>
                <a:cs typeface="Adobe Arabic" panose="02040503050201020203" pitchFamily="18" charset="-78"/>
              </a:rPr>
              <a:t>Empecemos leyendo atentamente el texto, para lo cual recordamos y ampliamos la estructura ya anotada al comienzo:</a:t>
            </a:r>
          </a:p>
          <a:p>
            <a:pPr marL="0" indent="0">
              <a:buNone/>
            </a:pPr>
            <a:br>
              <a:rPr lang="es-EC" sz="2200" dirty="0">
                <a:solidFill>
                  <a:srgbClr val="002060"/>
                </a:solidFill>
                <a:latin typeface="Adobe Arabic" panose="02040503050201020203" pitchFamily="18" charset="-78"/>
                <a:cs typeface="Adobe Arabic" panose="02040503050201020203" pitchFamily="18" charset="-78"/>
              </a:rPr>
            </a:br>
            <a:r>
              <a:rPr lang="es-ES" sz="2200" b="1" dirty="0">
                <a:solidFill>
                  <a:srgbClr val="002060"/>
                </a:solidFill>
                <a:latin typeface="Adobe Arabic" panose="02040503050201020203" pitchFamily="18" charset="-78"/>
                <a:cs typeface="Adobe Arabic" panose="02040503050201020203" pitchFamily="18" charset="-78"/>
              </a:rPr>
              <a:t>a] Cielo nuevo, tierra nueva, nueva Jerusalén: 21, 1-8 -descripción general: vv. 9-11 </a:t>
            </a:r>
          </a:p>
          <a:p>
            <a:pPr marL="0" indent="0">
              <a:buNone/>
            </a:pPr>
            <a:r>
              <a:rPr lang="es-ES" sz="2200" b="1" dirty="0">
                <a:solidFill>
                  <a:srgbClr val="002060"/>
                </a:solidFill>
                <a:latin typeface="Adobe Arabic" panose="02040503050201020203" pitchFamily="18" charset="-78"/>
                <a:cs typeface="Adobe Arabic" panose="02040503050201020203" pitchFamily="18" charset="-78"/>
              </a:rPr>
              <a:t>b] descripción de la ciudad: —partes de la ciudad: vv. 12-14 21, 9-21 </a:t>
            </a:r>
          </a:p>
          <a:p>
            <a:pPr marL="0" indent="0">
              <a:buNone/>
            </a:pPr>
            <a:r>
              <a:rPr lang="es-ES" sz="2200" b="1" dirty="0">
                <a:solidFill>
                  <a:srgbClr val="002060"/>
                </a:solidFill>
                <a:latin typeface="Adobe Arabic" panose="02040503050201020203" pitchFamily="18" charset="-78"/>
                <a:cs typeface="Adobe Arabic" panose="02040503050201020203" pitchFamily="18" charset="-78"/>
              </a:rPr>
              <a:t>—formas y medidas: vv. 15-17</a:t>
            </a:r>
          </a:p>
          <a:p>
            <a:pPr marL="0" indent="0">
              <a:buNone/>
            </a:pPr>
            <a:r>
              <a:rPr lang="es-ES" sz="2200" b="1" dirty="0">
                <a:solidFill>
                  <a:srgbClr val="002060"/>
                </a:solidFill>
                <a:latin typeface="Adobe Arabic" panose="02040503050201020203" pitchFamily="18" charset="-78"/>
                <a:cs typeface="Adobe Arabic" panose="02040503050201020203" pitchFamily="18" charset="-78"/>
              </a:rPr>
              <a:t> —materiales: vv. 18-21 </a:t>
            </a:r>
          </a:p>
          <a:p>
            <a:pPr marL="0" indent="0">
              <a:buNone/>
            </a:pPr>
            <a:r>
              <a:rPr lang="es-ES" sz="2200" b="1" dirty="0">
                <a:solidFill>
                  <a:srgbClr val="002060"/>
                </a:solidFill>
                <a:latin typeface="Adobe Arabic" panose="02040503050201020203" pitchFamily="18" charset="-78"/>
                <a:cs typeface="Adobe Arabic" panose="02040503050201020203" pitchFamily="18" charset="-78"/>
              </a:rPr>
              <a:t>a] Presencia de Dios y del Cordero: 21, 22-22, 5</a:t>
            </a:r>
          </a:p>
          <a:p>
            <a:pPr marL="0" indent="0">
              <a:buNone/>
            </a:pPr>
            <a:endParaRPr lang="es-ES" sz="2200" b="1" dirty="0">
              <a:latin typeface="Adobe Arabic" panose="02040503050201020203" pitchFamily="18" charset="-78"/>
              <a:cs typeface="Adobe Arabic" panose="02040503050201020203" pitchFamily="18" charset="-78"/>
            </a:endParaRPr>
          </a:p>
          <a:p>
            <a:pPr marL="0" indent="0">
              <a:buNone/>
            </a:pPr>
            <a:br>
              <a:rPr lang="es-ES" sz="2200" b="1" dirty="0">
                <a:latin typeface="Adobe Arabic" panose="02040503050201020203" pitchFamily="18" charset="-78"/>
                <a:cs typeface="Adobe Arabic" panose="02040503050201020203" pitchFamily="18" charset="-78"/>
              </a:rPr>
            </a:br>
            <a:endParaRPr lang="es-EC" sz="2200" dirty="0"/>
          </a:p>
        </p:txBody>
      </p:sp>
      <p:sp>
        <p:nvSpPr>
          <p:cNvPr id="4" name="Marcador de contenido 3">
            <a:extLst>
              <a:ext uri="{FF2B5EF4-FFF2-40B4-BE49-F238E27FC236}">
                <a16:creationId xmlns:a16="http://schemas.microsoft.com/office/drawing/2014/main" id="{908F4700-3520-371D-EED0-48B2CF51CD1E}"/>
              </a:ext>
            </a:extLst>
          </p:cNvPr>
          <p:cNvSpPr>
            <a:spLocks noGrp="1"/>
          </p:cNvSpPr>
          <p:nvPr>
            <p:ph sz="half" idx="2"/>
          </p:nvPr>
        </p:nvSpPr>
        <p:spPr>
          <a:xfrm>
            <a:off x="6345838" y="1879700"/>
            <a:ext cx="4803113" cy="4671331"/>
          </a:xfrm>
          <a:ln/>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lnSpc>
                <a:spcPct val="120000"/>
              </a:lnSpc>
            </a:pPr>
            <a:endParaRPr lang="es-ES" dirty="0"/>
          </a:p>
          <a:p>
            <a:pPr marL="0" indent="0" algn="just">
              <a:lnSpc>
                <a:spcPct val="120000"/>
              </a:lnSpc>
              <a:buNone/>
            </a:pPr>
            <a:r>
              <a:rPr lang="es-ES" sz="9200" dirty="0">
                <a:solidFill>
                  <a:srgbClr val="002060"/>
                </a:solidFill>
                <a:latin typeface="Adobe Arabic" panose="02040503050201020203" pitchFamily="18" charset="-78"/>
                <a:cs typeface="Adobe Arabic" panose="02040503050201020203" pitchFamily="18" charset="-78"/>
              </a:rPr>
              <a:t>En esta sección Juan nos presenta el futuro de la historia en su etapa final; es una impresionante reconstrucción del cielo, una reconstrucción de la utopía y de la esperanza. </a:t>
            </a:r>
          </a:p>
          <a:p>
            <a:pPr marL="0" indent="0" algn="just">
              <a:lnSpc>
                <a:spcPct val="120000"/>
              </a:lnSpc>
              <a:buNone/>
            </a:pPr>
            <a:endParaRPr lang="es-ES" sz="9200" dirty="0">
              <a:solidFill>
                <a:srgbClr val="002060"/>
              </a:solidFill>
              <a:latin typeface="Adobe Arabic" panose="02040503050201020203" pitchFamily="18" charset="-78"/>
              <a:cs typeface="Adobe Arabic" panose="02040503050201020203" pitchFamily="18" charset="-78"/>
            </a:endParaRPr>
          </a:p>
          <a:p>
            <a:pPr marL="0" indent="0" algn="just">
              <a:lnSpc>
                <a:spcPct val="120000"/>
              </a:lnSpc>
              <a:buNone/>
            </a:pPr>
            <a:r>
              <a:rPr lang="es-ES" sz="9200" dirty="0">
                <a:solidFill>
                  <a:srgbClr val="002060"/>
                </a:solidFill>
                <a:latin typeface="Adobe Arabic" panose="02040503050201020203" pitchFamily="18" charset="-78"/>
                <a:cs typeface="Adobe Arabic" panose="02040503050201020203" pitchFamily="18" charset="-78"/>
              </a:rPr>
              <a:t>En esta última sección del Apocalipsis el autor completa asimismo la reconstrucción de la conciencia de la comunidad, que escucha en ese momento la lectura del libro. </a:t>
            </a:r>
            <a:endParaRPr lang="es-EC" sz="9200" dirty="0">
              <a:solidFill>
                <a:srgbClr val="00206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8276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CB44FA-DDCD-1543-59C0-AE01426EDC6D}"/>
              </a:ext>
            </a:extLst>
          </p:cNvPr>
          <p:cNvSpPr>
            <a:spLocks noGrp="1"/>
          </p:cNvSpPr>
          <p:nvPr>
            <p:ph sz="half" idx="1"/>
          </p:nvPr>
        </p:nvSpPr>
        <p:spPr>
          <a:xfrm>
            <a:off x="536750" y="653142"/>
            <a:ext cx="5220955" cy="5647174"/>
          </a:xfrm>
        </p:spPr>
        <p:txBody>
          <a:bodyPr>
            <a:noAutofit/>
          </a:bodyPr>
          <a:lstStyle/>
          <a:p>
            <a:pPr marL="0" indent="0" algn="just">
              <a:buNone/>
            </a:pPr>
            <a:r>
              <a:rPr lang="es-ES" b="1" dirty="0">
                <a:solidFill>
                  <a:srgbClr val="FF0000"/>
                </a:solidFill>
                <a:latin typeface="Adobe Arabic" panose="02040503050201020203" pitchFamily="18" charset="-78"/>
                <a:cs typeface="Adobe Arabic" panose="02040503050201020203" pitchFamily="18" charset="-78"/>
              </a:rPr>
              <a:t>Aquí algunas claves de interpretación:</a:t>
            </a:r>
            <a:endParaRPr lang="es-EC" b="1" dirty="0">
              <a:solidFill>
                <a:srgbClr val="FF0000"/>
              </a:solidFill>
              <a:latin typeface="Adobe Arabic" panose="02040503050201020203" pitchFamily="18" charset="-78"/>
              <a:cs typeface="Adobe Arabic" panose="02040503050201020203" pitchFamily="18" charset="-78"/>
            </a:endParaRPr>
          </a:p>
          <a:p>
            <a:pPr marL="0" indent="0" algn="just">
              <a:buNone/>
            </a:pPr>
            <a:r>
              <a:rPr lang="es-ES" b="1" dirty="0">
                <a:solidFill>
                  <a:srgbClr val="002060"/>
                </a:solidFill>
                <a:latin typeface="Adobe Arabic" panose="02040503050201020203" pitchFamily="18" charset="-78"/>
                <a:cs typeface="Adobe Arabic" panose="02040503050201020203" pitchFamily="18" charset="-78"/>
              </a:rPr>
              <a:t>Un mundo nuevo </a:t>
            </a:r>
          </a:p>
          <a:p>
            <a:pPr marL="0" indent="0" algn="just">
              <a:buNone/>
            </a:pPr>
            <a:r>
              <a:rPr lang="es-ES" dirty="0">
                <a:solidFill>
                  <a:srgbClr val="002060"/>
                </a:solidFill>
                <a:latin typeface="Adobe Arabic" panose="02040503050201020203" pitchFamily="18" charset="-78"/>
                <a:cs typeface="Adobe Arabic" panose="02040503050201020203" pitchFamily="18" charset="-78"/>
              </a:rPr>
              <a:t>Los términos cielo y tierra no tienen aquí un sentido mítico.</a:t>
            </a:r>
          </a:p>
          <a:p>
            <a:pPr marL="0" indent="0" algn="just">
              <a:buNone/>
            </a:pPr>
            <a:r>
              <a:rPr lang="es-ES" b="1" dirty="0">
                <a:solidFill>
                  <a:srgbClr val="002060"/>
                </a:solidFill>
                <a:latin typeface="Adobe Arabic" panose="02040503050201020203" pitchFamily="18" charset="-78"/>
                <a:cs typeface="Adobe Arabic" panose="02040503050201020203" pitchFamily="18" charset="-78"/>
              </a:rPr>
              <a:t>Juan ve un cosmos nuevo. </a:t>
            </a:r>
            <a:r>
              <a:rPr lang="es-ES" dirty="0">
                <a:solidFill>
                  <a:srgbClr val="002060"/>
                </a:solidFill>
                <a:latin typeface="Adobe Arabic" panose="02040503050201020203" pitchFamily="18" charset="-78"/>
                <a:cs typeface="Adobe Arabic" panose="02040503050201020203" pitchFamily="18" charset="-78"/>
              </a:rPr>
              <a:t>Este cosmos es nuevo, porque el primer cielo y la primera tierra desaparecieron (</a:t>
            </a:r>
            <a:r>
              <a:rPr lang="es-ES" dirty="0" err="1">
                <a:solidFill>
                  <a:srgbClr val="002060"/>
                </a:solidFill>
                <a:latin typeface="Adobe Arabic" panose="02040503050201020203" pitchFamily="18" charset="-78"/>
                <a:cs typeface="Adobe Arabic" panose="02040503050201020203" pitchFamily="18" charset="-78"/>
              </a:rPr>
              <a:t>cfr</a:t>
            </a:r>
            <a:r>
              <a:rPr lang="es-ES" dirty="0">
                <a:solidFill>
                  <a:srgbClr val="002060"/>
                </a:solidFill>
                <a:latin typeface="Adobe Arabic" panose="02040503050201020203" pitchFamily="18" charset="-78"/>
                <a:cs typeface="Adobe Arabic" panose="02040503050201020203" pitchFamily="18" charset="-78"/>
              </a:rPr>
              <a:t> 20, 11b).</a:t>
            </a:r>
          </a:p>
          <a:p>
            <a:pPr marL="0" indent="0" algn="just">
              <a:buNone/>
            </a:pPr>
            <a:r>
              <a:rPr lang="es-ES" dirty="0">
                <a:solidFill>
                  <a:srgbClr val="002060"/>
                </a:solidFill>
                <a:latin typeface="Adobe Arabic" panose="02040503050201020203" pitchFamily="18" charset="-78"/>
                <a:cs typeface="Adobe Arabic" panose="02040503050201020203" pitchFamily="18" charset="-78"/>
              </a:rPr>
              <a:t>Y se agrega: las cosas primeras han pasado (v. 4), y Dios mismo dice: </a:t>
            </a:r>
            <a:r>
              <a:rPr lang="es-ES" b="1" dirty="0">
                <a:solidFill>
                  <a:srgbClr val="002060"/>
                </a:solidFill>
                <a:latin typeface="Adobe Arabic" panose="02040503050201020203" pitchFamily="18" charset="-78"/>
                <a:cs typeface="Adobe Arabic" panose="02040503050201020203" pitchFamily="18" charset="-78"/>
              </a:rPr>
              <a:t>“Mira que hago un mundo nuevo” </a:t>
            </a:r>
            <a:r>
              <a:rPr lang="es-ES" dirty="0">
                <a:solidFill>
                  <a:srgbClr val="002060"/>
                </a:solidFill>
                <a:latin typeface="Adobe Arabic" panose="02040503050201020203" pitchFamily="18" charset="-78"/>
                <a:cs typeface="Adobe Arabic" panose="02040503050201020203" pitchFamily="18" charset="-78"/>
              </a:rPr>
              <a:t>(v. 5).</a:t>
            </a:r>
            <a:endParaRPr lang="es-EC" dirty="0">
              <a:solidFill>
                <a:srgbClr val="002060"/>
              </a:solidFill>
            </a:endParaRPr>
          </a:p>
        </p:txBody>
      </p:sp>
      <p:sp>
        <p:nvSpPr>
          <p:cNvPr id="4" name="Marcador de contenido 3">
            <a:extLst>
              <a:ext uri="{FF2B5EF4-FFF2-40B4-BE49-F238E27FC236}">
                <a16:creationId xmlns:a16="http://schemas.microsoft.com/office/drawing/2014/main" id="{E820E61B-1402-1B65-E1F7-FFF26557D687}"/>
              </a:ext>
            </a:extLst>
          </p:cNvPr>
          <p:cNvSpPr>
            <a:spLocks noGrp="1"/>
          </p:cNvSpPr>
          <p:nvPr>
            <p:ph sz="half" idx="2"/>
          </p:nvPr>
        </p:nvSpPr>
        <p:spPr>
          <a:xfrm>
            <a:off x="5978769" y="763675"/>
            <a:ext cx="5677320" cy="5513772"/>
          </a:xfrm>
          <a:ln/>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lgn="ctr">
              <a:lnSpc>
                <a:spcPct val="100000"/>
              </a:lnSpc>
              <a:spcBef>
                <a:spcPts val="0"/>
              </a:spcBef>
              <a:buNone/>
            </a:pPr>
            <a:r>
              <a:rPr lang="es-ES" b="1" dirty="0">
                <a:solidFill>
                  <a:srgbClr val="FF0000"/>
                </a:solidFill>
                <a:latin typeface="Adobe Arabic" panose="02040503050201020203" pitchFamily="18" charset="-78"/>
                <a:cs typeface="Adobe Arabic" panose="02040503050201020203" pitchFamily="18" charset="-78"/>
              </a:rPr>
              <a:t>¿Qué significa que el cosmos sea nuevo? </a:t>
            </a:r>
          </a:p>
          <a:p>
            <a:pPr marL="0" indent="0" algn="just">
              <a:lnSpc>
                <a:spcPct val="100000"/>
              </a:lnSpc>
              <a:spcBef>
                <a:spcPts val="0"/>
              </a:spcBef>
              <a:buNone/>
            </a:pPr>
            <a:endParaRPr lang="es-ES" b="1" dirty="0">
              <a:latin typeface="Adobe Arabic" panose="02040503050201020203" pitchFamily="18" charset="-78"/>
              <a:cs typeface="Adobe Arabic" panose="02040503050201020203" pitchFamily="18" charset="-78"/>
            </a:endParaRPr>
          </a:p>
          <a:p>
            <a:pPr marL="0" indent="0" algn="just">
              <a:lnSpc>
                <a:spcPct val="100000"/>
              </a:lnSpc>
              <a:spcBef>
                <a:spcPts val="0"/>
              </a:spcBef>
              <a:buNone/>
            </a:pPr>
            <a:r>
              <a:rPr lang="es-ES" b="1" dirty="0">
                <a:solidFill>
                  <a:srgbClr val="002060"/>
                </a:solidFill>
                <a:latin typeface="Adobe Arabic" panose="02040503050201020203" pitchFamily="18" charset="-78"/>
                <a:cs typeface="Adobe Arabic" panose="02040503050201020203" pitchFamily="18" charset="-78"/>
              </a:rPr>
              <a:t>Hay 5 frases que nos dan una respuesta:</a:t>
            </a:r>
          </a:p>
          <a:p>
            <a:pPr marL="0" indent="0" algn="just">
              <a:lnSpc>
                <a:spcPct val="120000"/>
              </a:lnSpc>
              <a:spcBef>
                <a:spcPts val="0"/>
              </a:spcBef>
              <a:buNone/>
            </a:pPr>
            <a:endParaRPr lang="es-ES" dirty="0">
              <a:latin typeface="Adobe Arabic" panose="02040503050201020203" pitchFamily="18" charset="-78"/>
              <a:cs typeface="Adobe Arabic" panose="02040503050201020203" pitchFamily="18" charset="-78"/>
            </a:endParaRPr>
          </a:p>
          <a:p>
            <a:pPr algn="just">
              <a:lnSpc>
                <a:spcPct val="120000"/>
              </a:lnSpc>
              <a:spcBef>
                <a:spcPts val="0"/>
              </a:spcBef>
            </a:pPr>
            <a:r>
              <a:rPr lang="es-ES" dirty="0">
                <a:solidFill>
                  <a:srgbClr val="002060"/>
                </a:solidFill>
                <a:latin typeface="Adobe Arabic" panose="02040503050201020203" pitchFamily="18" charset="-78"/>
                <a:cs typeface="Adobe Arabic" panose="02040503050201020203" pitchFamily="18" charset="-78"/>
              </a:rPr>
              <a:t>El mar </a:t>
            </a:r>
            <a:r>
              <a:rPr lang="es-ES" b="1" dirty="0">
                <a:solidFill>
                  <a:srgbClr val="002060"/>
                </a:solidFill>
                <a:latin typeface="Adobe Arabic" panose="02040503050201020203" pitchFamily="18" charset="-78"/>
                <a:cs typeface="Adobe Arabic" panose="02040503050201020203" pitchFamily="18" charset="-78"/>
              </a:rPr>
              <a:t>NO</a:t>
            </a:r>
            <a:r>
              <a:rPr lang="es-ES" dirty="0">
                <a:solidFill>
                  <a:srgbClr val="002060"/>
                </a:solidFill>
                <a:latin typeface="Adobe Arabic" panose="02040503050201020203" pitchFamily="18" charset="-78"/>
                <a:cs typeface="Adobe Arabic" panose="02040503050201020203" pitchFamily="18" charset="-78"/>
              </a:rPr>
              <a:t> existe más (21,1) </a:t>
            </a:r>
          </a:p>
          <a:p>
            <a:pPr algn="just">
              <a:lnSpc>
                <a:spcPct val="120000"/>
              </a:lnSpc>
              <a:spcBef>
                <a:spcPts val="0"/>
              </a:spcBef>
            </a:pPr>
            <a:r>
              <a:rPr lang="es-ES" dirty="0">
                <a:solidFill>
                  <a:srgbClr val="002060"/>
                </a:solidFill>
                <a:latin typeface="Adobe Arabic" panose="02040503050201020203" pitchFamily="18" charset="-78"/>
                <a:cs typeface="Adobe Arabic" panose="02040503050201020203" pitchFamily="18" charset="-78"/>
              </a:rPr>
              <a:t>La muerte </a:t>
            </a:r>
            <a:r>
              <a:rPr lang="es-ES" b="1" dirty="0">
                <a:solidFill>
                  <a:srgbClr val="002060"/>
                </a:solidFill>
                <a:latin typeface="Adobe Arabic" panose="02040503050201020203" pitchFamily="18" charset="-78"/>
                <a:cs typeface="Adobe Arabic" panose="02040503050201020203" pitchFamily="18" charset="-78"/>
              </a:rPr>
              <a:t>NO</a:t>
            </a:r>
            <a:r>
              <a:rPr lang="es-ES" dirty="0">
                <a:solidFill>
                  <a:srgbClr val="002060"/>
                </a:solidFill>
                <a:latin typeface="Adobe Arabic" panose="02040503050201020203" pitchFamily="18" charset="-78"/>
                <a:cs typeface="Adobe Arabic" panose="02040503050201020203" pitchFamily="18" charset="-78"/>
              </a:rPr>
              <a:t> existirá más (21,4 )</a:t>
            </a:r>
          </a:p>
          <a:p>
            <a:pPr algn="just">
              <a:lnSpc>
                <a:spcPct val="120000"/>
              </a:lnSpc>
              <a:spcBef>
                <a:spcPts val="0"/>
              </a:spcBef>
            </a:pPr>
            <a:r>
              <a:rPr lang="es-ES" dirty="0">
                <a:solidFill>
                  <a:srgbClr val="002060"/>
                </a:solidFill>
                <a:latin typeface="Adobe Arabic" panose="02040503050201020203" pitchFamily="18" charset="-78"/>
                <a:cs typeface="Adobe Arabic" panose="02040503050201020203" pitchFamily="18" charset="-78"/>
              </a:rPr>
              <a:t>Llanto, dolor </a:t>
            </a:r>
            <a:r>
              <a:rPr lang="es-ES" b="1" dirty="0">
                <a:solidFill>
                  <a:srgbClr val="002060"/>
                </a:solidFill>
                <a:latin typeface="Adobe Arabic" panose="02040503050201020203" pitchFamily="18" charset="-78"/>
                <a:cs typeface="Adobe Arabic" panose="02040503050201020203" pitchFamily="18" charset="-78"/>
              </a:rPr>
              <a:t>NO</a:t>
            </a:r>
            <a:r>
              <a:rPr lang="es-ES" dirty="0">
                <a:solidFill>
                  <a:srgbClr val="002060"/>
                </a:solidFill>
                <a:latin typeface="Adobe Arabic" panose="02040503050201020203" pitchFamily="18" charset="-78"/>
                <a:cs typeface="Adobe Arabic" panose="02040503050201020203" pitchFamily="18" charset="-78"/>
              </a:rPr>
              <a:t> existirán más (21,4 ) </a:t>
            </a:r>
          </a:p>
          <a:p>
            <a:pPr algn="just">
              <a:lnSpc>
                <a:spcPct val="120000"/>
              </a:lnSpc>
              <a:spcBef>
                <a:spcPts val="0"/>
              </a:spcBef>
            </a:pPr>
            <a:r>
              <a:rPr lang="es-ES" dirty="0">
                <a:solidFill>
                  <a:srgbClr val="002060"/>
                </a:solidFill>
                <a:latin typeface="Adobe Arabic" panose="02040503050201020203" pitchFamily="18" charset="-78"/>
                <a:cs typeface="Adobe Arabic" panose="02040503050201020203" pitchFamily="18" charset="-78"/>
              </a:rPr>
              <a:t>Maldición </a:t>
            </a:r>
            <a:r>
              <a:rPr lang="es-ES" b="1" dirty="0">
                <a:solidFill>
                  <a:srgbClr val="002060"/>
                </a:solidFill>
                <a:latin typeface="Adobe Arabic" panose="02040503050201020203" pitchFamily="18" charset="-78"/>
                <a:cs typeface="Adobe Arabic" panose="02040503050201020203" pitchFamily="18" charset="-78"/>
              </a:rPr>
              <a:t>NO</a:t>
            </a:r>
            <a:r>
              <a:rPr lang="es-ES" dirty="0">
                <a:solidFill>
                  <a:srgbClr val="002060"/>
                </a:solidFill>
                <a:latin typeface="Adobe Arabic" panose="02040503050201020203" pitchFamily="18" charset="-78"/>
                <a:cs typeface="Adobe Arabic" panose="02040503050201020203" pitchFamily="18" charset="-78"/>
              </a:rPr>
              <a:t> existirá más ( 22,3) </a:t>
            </a:r>
          </a:p>
          <a:p>
            <a:pPr algn="just">
              <a:lnSpc>
                <a:spcPct val="120000"/>
              </a:lnSpc>
              <a:spcBef>
                <a:spcPts val="0"/>
              </a:spcBef>
            </a:pPr>
            <a:r>
              <a:rPr lang="es-ES" dirty="0">
                <a:solidFill>
                  <a:srgbClr val="002060"/>
                </a:solidFill>
                <a:latin typeface="Adobe Arabic" panose="02040503050201020203" pitchFamily="18" charset="-78"/>
                <a:cs typeface="Adobe Arabic" panose="02040503050201020203" pitchFamily="18" charset="-78"/>
              </a:rPr>
              <a:t>Noche </a:t>
            </a:r>
            <a:r>
              <a:rPr lang="es-ES" b="1" dirty="0">
                <a:solidFill>
                  <a:srgbClr val="002060"/>
                </a:solidFill>
                <a:latin typeface="Adobe Arabic" panose="02040503050201020203" pitchFamily="18" charset="-78"/>
                <a:cs typeface="Adobe Arabic" panose="02040503050201020203" pitchFamily="18" charset="-78"/>
              </a:rPr>
              <a:t>NO</a:t>
            </a:r>
            <a:r>
              <a:rPr lang="es-ES" dirty="0">
                <a:solidFill>
                  <a:srgbClr val="002060"/>
                </a:solidFill>
                <a:latin typeface="Adobe Arabic" panose="02040503050201020203" pitchFamily="18" charset="-78"/>
                <a:cs typeface="Adobe Arabic" panose="02040503050201020203" pitchFamily="18" charset="-78"/>
              </a:rPr>
              <a:t> existirá más (22,5; 21,25)</a:t>
            </a:r>
          </a:p>
          <a:p>
            <a:pPr marL="0" indent="0" algn="ctr">
              <a:buNone/>
            </a:pPr>
            <a:endParaRPr lang="es-EC" dirty="0"/>
          </a:p>
        </p:txBody>
      </p:sp>
    </p:spTree>
    <p:extLst>
      <p:ext uri="{BB962C8B-B14F-4D97-AF65-F5344CB8AC3E}">
        <p14:creationId xmlns:p14="http://schemas.microsoft.com/office/powerpoint/2010/main" val="239847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0C8A7E-9E40-61DE-3850-3325154103D5}"/>
              </a:ext>
            </a:extLst>
          </p:cNvPr>
          <p:cNvSpPr>
            <a:spLocks noGrp="1"/>
          </p:cNvSpPr>
          <p:nvPr>
            <p:ph sz="half" idx="1"/>
          </p:nvPr>
        </p:nvSpPr>
        <p:spPr>
          <a:xfrm>
            <a:off x="592853" y="803868"/>
            <a:ext cx="5927868" cy="5637125"/>
          </a:xfrm>
        </p:spPr>
        <p:txBody>
          <a:bodyPr>
            <a:normAutofit lnSpcReduction="10000"/>
          </a:bodyPr>
          <a:lstStyle/>
          <a:p>
            <a:pPr marL="514350" indent="-514350" algn="just">
              <a:buAutoNum type="arabicParenR"/>
            </a:pPr>
            <a:r>
              <a:rPr lang="es-ES" sz="2600" b="1" dirty="0">
                <a:solidFill>
                  <a:srgbClr val="FF0000"/>
                </a:solidFill>
                <a:latin typeface="Adobe Arabic" panose="02040503050201020203" pitchFamily="18" charset="-78"/>
                <a:cs typeface="Adobe Arabic" panose="02040503050201020203" pitchFamily="18" charset="-78"/>
              </a:rPr>
              <a:t>Se revela la derrota del mar. </a:t>
            </a:r>
            <a:r>
              <a:rPr lang="es-ES" sz="2600" dirty="0">
                <a:solidFill>
                  <a:srgbClr val="002060"/>
                </a:solidFill>
                <a:latin typeface="Adobe Arabic" panose="02040503050201020203" pitchFamily="18" charset="-78"/>
                <a:cs typeface="Adobe Arabic" panose="02040503050201020203" pitchFamily="18" charset="-78"/>
              </a:rPr>
              <a:t>El mar se identifica con el abismo. La Bestia sale del abismo, sale del mar. El abismo es un lugar satánico, donde Satanás es encerrado. El mar es símbolo del caos. En el cosmos nuevo el mar, el abismo, el caos, es aniquilado.</a:t>
            </a:r>
          </a:p>
          <a:p>
            <a:pPr marL="514350" indent="-514350" algn="just">
              <a:buAutoNum type="arabicParenR"/>
            </a:pPr>
            <a:r>
              <a:rPr lang="es-ES" sz="2600" b="1" dirty="0">
                <a:solidFill>
                  <a:srgbClr val="FF0000"/>
                </a:solidFill>
                <a:latin typeface="Adobe Arabic" panose="02040503050201020203" pitchFamily="18" charset="-78"/>
                <a:cs typeface="Adobe Arabic" panose="02040503050201020203" pitchFamily="18" charset="-78"/>
              </a:rPr>
              <a:t>Se revela la derrota definitiva de la muerte. </a:t>
            </a:r>
            <a:r>
              <a:rPr lang="es-ES" sz="2600" dirty="0">
                <a:solidFill>
                  <a:srgbClr val="002060"/>
                </a:solidFill>
                <a:cs typeface="Adobe Arabic" panose="02040503050201020203" pitchFamily="18" charset="-78"/>
              </a:rPr>
              <a:t>En este cosmos nuevo la vida se afirma victoriosa más allá de la muerte. se afirma asimismo la derrota definitiva de todo llanto, clamor y dolor. Se trata del clamor colectivo del pueblo, como el clamor del pueblo en Egipto.</a:t>
            </a:r>
          </a:p>
          <a:p>
            <a:pPr marL="514350" indent="-514350" algn="r">
              <a:buFont typeface="Arial" panose="020B0604020202020204" pitchFamily="34" charset="0"/>
              <a:buAutoNum type="arabicParenR"/>
            </a:pPr>
            <a:endParaRPr lang="es-EC" sz="2600" dirty="0">
              <a:latin typeface="Adobe Arabic" panose="02040503050201020203" pitchFamily="18" charset="-78"/>
              <a:cs typeface="Adobe Arabic" panose="02040503050201020203" pitchFamily="18" charset="-78"/>
            </a:endParaRPr>
          </a:p>
          <a:p>
            <a:pPr marL="514350" indent="-514350">
              <a:buAutoNum type="arabicParenR"/>
            </a:pPr>
            <a:endParaRPr lang="es-EC" sz="2600" b="1" dirty="0">
              <a:latin typeface="Adobe Arabic" panose="02040503050201020203" pitchFamily="18" charset="-78"/>
              <a:cs typeface="Adobe Arabic" panose="02040503050201020203" pitchFamily="18" charset="-78"/>
            </a:endParaRPr>
          </a:p>
        </p:txBody>
      </p:sp>
      <p:pic>
        <p:nvPicPr>
          <p:cNvPr id="4" name="Imagen 3">
            <a:extLst>
              <a:ext uri="{FF2B5EF4-FFF2-40B4-BE49-F238E27FC236}">
                <a16:creationId xmlns:a16="http://schemas.microsoft.com/office/drawing/2014/main" id="{83485486-331D-D648-1A55-DBDCE5B36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043" y="1025098"/>
            <a:ext cx="4250104" cy="4041577"/>
          </a:xfrm>
          <a:prstGeom prst="rect">
            <a:avLst/>
          </a:prstGeom>
        </p:spPr>
      </p:pic>
    </p:spTree>
    <p:extLst>
      <p:ext uri="{BB962C8B-B14F-4D97-AF65-F5344CB8AC3E}">
        <p14:creationId xmlns:p14="http://schemas.microsoft.com/office/powerpoint/2010/main" val="325598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E843BD-BF9E-5FA0-DE1B-C0E7A5E3D6A3}"/>
              </a:ext>
            </a:extLst>
          </p:cNvPr>
          <p:cNvSpPr>
            <a:spLocks noGrp="1"/>
          </p:cNvSpPr>
          <p:nvPr>
            <p:ph sz="half" idx="1"/>
          </p:nvPr>
        </p:nvSpPr>
        <p:spPr>
          <a:xfrm>
            <a:off x="693334" y="954593"/>
            <a:ext cx="5992279" cy="5627078"/>
          </a:xfrm>
        </p:spPr>
        <p:txBody>
          <a:bodyPr>
            <a:normAutofit fontScale="92500" lnSpcReduction="10000"/>
          </a:bodyPr>
          <a:lstStyle/>
          <a:p>
            <a:pPr marL="514350" indent="-514350" algn="just">
              <a:buAutoNum type="arabicParenR"/>
            </a:pPr>
            <a:r>
              <a:rPr lang="es-ES" sz="2600" b="1" dirty="0">
                <a:solidFill>
                  <a:srgbClr val="FF0000"/>
                </a:solidFill>
                <a:latin typeface="Adobe Arabic" panose="02040503050201020203" pitchFamily="18" charset="-78"/>
                <a:cs typeface="Adobe Arabic" panose="02040503050201020203" pitchFamily="18" charset="-78"/>
              </a:rPr>
              <a:t>Y enjugará toda lágrima de sus ojos</a:t>
            </a:r>
            <a:r>
              <a:rPr lang="es-ES" sz="2600" dirty="0">
                <a:solidFill>
                  <a:srgbClr val="FF0000"/>
                </a:solidFill>
                <a:latin typeface="Adobe Arabic" panose="02040503050201020203" pitchFamily="18" charset="-78"/>
                <a:cs typeface="Adobe Arabic" panose="02040503050201020203" pitchFamily="18" charset="-78"/>
              </a:rPr>
              <a:t>. </a:t>
            </a:r>
            <a:r>
              <a:rPr lang="es-ES" sz="2600" dirty="0">
                <a:solidFill>
                  <a:srgbClr val="002060"/>
                </a:solidFill>
                <a:latin typeface="Adobe Arabic" panose="02040503050201020203" pitchFamily="18" charset="-78"/>
                <a:cs typeface="Adobe Arabic" panose="02040503050201020203" pitchFamily="18" charset="-78"/>
              </a:rPr>
              <a:t>Esta acción de Dios se realiza únicamente en aquellos que tienen lágrimas en los ojos, o sea, en aquellos que tuvieron compasión y lloraron por la opresión y el clamor del pueblo.</a:t>
            </a:r>
          </a:p>
          <a:p>
            <a:pPr marL="514350" indent="-514350" algn="just">
              <a:buFont typeface="Arial" panose="020B0604020202020204" pitchFamily="34" charset="0"/>
              <a:buAutoNum type="arabicParenR"/>
            </a:pPr>
            <a:r>
              <a:rPr lang="es-ES" sz="2600" b="1" dirty="0">
                <a:solidFill>
                  <a:srgbClr val="FF0000"/>
                </a:solidFill>
                <a:latin typeface="Adobe Arabic" panose="02040503050201020203" pitchFamily="18" charset="-78"/>
                <a:cs typeface="Adobe Arabic" panose="02040503050201020203" pitchFamily="18" charset="-78"/>
              </a:rPr>
              <a:t>Desaparece la maldición.</a:t>
            </a:r>
            <a:r>
              <a:rPr lang="es-ES" sz="2600" dirty="0">
                <a:solidFill>
                  <a:srgbClr val="FF0000"/>
                </a:solidFill>
                <a:latin typeface="Adobe Arabic" panose="02040503050201020203" pitchFamily="18" charset="-78"/>
                <a:cs typeface="Adobe Arabic" panose="02040503050201020203" pitchFamily="18" charset="-78"/>
              </a:rPr>
              <a:t> </a:t>
            </a:r>
            <a:r>
              <a:rPr lang="es-ES" sz="2600" dirty="0">
                <a:solidFill>
                  <a:srgbClr val="002060"/>
                </a:solidFill>
                <a:latin typeface="Adobe Arabic" panose="02040503050201020203" pitchFamily="18" charset="-78"/>
                <a:cs typeface="Adobe Arabic" panose="02040503050201020203" pitchFamily="18" charset="-78"/>
              </a:rPr>
              <a:t>"no habrá más maldición: Jerusalén será habitada en seguridad". Se supera la maldición que pesaba sobre la tierra desde los orígenes (</a:t>
            </a:r>
            <a:r>
              <a:rPr lang="es-ES" sz="2600" dirty="0" err="1">
                <a:solidFill>
                  <a:srgbClr val="002060"/>
                </a:solidFill>
                <a:latin typeface="Adobe Arabic" panose="02040503050201020203" pitchFamily="18" charset="-78"/>
                <a:cs typeface="Adobe Arabic" panose="02040503050201020203" pitchFamily="18" charset="-78"/>
              </a:rPr>
              <a:t>Gn</a:t>
            </a:r>
            <a:r>
              <a:rPr lang="es-ES" sz="2600" dirty="0">
                <a:solidFill>
                  <a:srgbClr val="002060"/>
                </a:solidFill>
                <a:latin typeface="Adobe Arabic" panose="02040503050201020203" pitchFamily="18" charset="-78"/>
                <a:cs typeface="Adobe Arabic" panose="02040503050201020203" pitchFamily="18" charset="-78"/>
              </a:rPr>
              <a:t>. 3, 17).</a:t>
            </a:r>
          </a:p>
          <a:p>
            <a:pPr marL="514350" indent="-514350" algn="just">
              <a:buFont typeface="Arial" panose="020B0604020202020204" pitchFamily="34" charset="0"/>
              <a:buAutoNum type="arabicParenR"/>
            </a:pPr>
            <a:r>
              <a:rPr lang="es-ES" sz="2600" b="1" dirty="0">
                <a:solidFill>
                  <a:srgbClr val="FF0000"/>
                </a:solidFill>
                <a:latin typeface="Adobe Arabic" panose="02040503050201020203" pitchFamily="18" charset="-78"/>
                <a:cs typeface="Adobe Arabic" panose="02040503050201020203" pitchFamily="18" charset="-78"/>
              </a:rPr>
              <a:t>No hay más noche. </a:t>
            </a:r>
            <a:r>
              <a:rPr lang="es-ES" sz="2600" dirty="0">
                <a:solidFill>
                  <a:srgbClr val="002060"/>
                </a:solidFill>
                <a:latin typeface="Adobe Arabic" panose="02040503050201020203" pitchFamily="18" charset="-78"/>
                <a:cs typeface="Adobe Arabic" panose="02040503050201020203" pitchFamily="18" charset="-78"/>
              </a:rPr>
              <a:t>La muerte, el caos, las tinieblas, el sufrimiento, la maldición son parte del mundo antiguo. Sigue habiendo cielo, tierra, ciudad; sigue habiendo historia, pero ahora sin muerte y sin maldición.</a:t>
            </a:r>
          </a:p>
          <a:p>
            <a:pPr marL="0" indent="0">
              <a:buNone/>
            </a:pPr>
            <a:endParaRPr lang="es-EC" dirty="0"/>
          </a:p>
        </p:txBody>
      </p:sp>
      <p:pic>
        <p:nvPicPr>
          <p:cNvPr id="8" name="Imagen 7">
            <a:extLst>
              <a:ext uri="{FF2B5EF4-FFF2-40B4-BE49-F238E27FC236}">
                <a16:creationId xmlns:a16="http://schemas.microsoft.com/office/drawing/2014/main" id="{E0A8C1A8-8918-1AF3-56DB-63AA424C2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719" y="954593"/>
            <a:ext cx="4311364" cy="3977171"/>
          </a:xfrm>
          <a:prstGeom prst="rect">
            <a:avLst/>
          </a:prstGeom>
        </p:spPr>
      </p:pic>
    </p:spTree>
    <p:extLst>
      <p:ext uri="{BB962C8B-B14F-4D97-AF65-F5344CB8AC3E}">
        <p14:creationId xmlns:p14="http://schemas.microsoft.com/office/powerpoint/2010/main" val="95714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2E971C-E816-9BC6-F3D4-9E6862880CB2}"/>
              </a:ext>
            </a:extLst>
          </p:cNvPr>
          <p:cNvSpPr>
            <a:spLocks noGrp="1"/>
          </p:cNvSpPr>
          <p:nvPr>
            <p:ph sz="half" idx="1"/>
          </p:nvPr>
        </p:nvSpPr>
        <p:spPr>
          <a:xfrm>
            <a:off x="482320" y="813916"/>
            <a:ext cx="8028633" cy="5661835"/>
          </a:xfrm>
        </p:spPr>
        <p:txBody>
          <a:bodyPr>
            <a:noAutofit/>
          </a:bodyPr>
          <a:lstStyle/>
          <a:p>
            <a:pPr marL="0" indent="0" algn="just">
              <a:buNone/>
            </a:pPr>
            <a:r>
              <a:rPr lang="es-ES" sz="2600" dirty="0">
                <a:solidFill>
                  <a:srgbClr val="002060"/>
                </a:solidFill>
                <a:latin typeface="Adobe Arabic" panose="02040503050201020203" pitchFamily="18" charset="-78"/>
                <a:cs typeface="Adobe Arabic" panose="02040503050201020203" pitchFamily="18" charset="-78"/>
              </a:rPr>
              <a:t>La historia no se reduce a la sociedad de hombres y mujeres, sino que además incluye al cosmos, a la naturaleza.</a:t>
            </a:r>
          </a:p>
          <a:p>
            <a:pPr marL="0" indent="0" algn="just">
              <a:buNone/>
            </a:pPr>
            <a:r>
              <a:rPr lang="es-ES" sz="2600" b="1" i="1" dirty="0">
                <a:solidFill>
                  <a:srgbClr val="002060"/>
                </a:solidFill>
                <a:latin typeface="Adobe Arabic" panose="02040503050201020203" pitchFamily="18" charset="-78"/>
                <a:cs typeface="Adobe Arabic" panose="02040503050201020203" pitchFamily="18" charset="-78"/>
              </a:rPr>
              <a:t>“Vi...la nueva Jerusalén que bajaba del cielo, desde Dios” </a:t>
            </a:r>
            <a:r>
              <a:rPr lang="es-ES" sz="2600" dirty="0">
                <a:solidFill>
                  <a:srgbClr val="002060"/>
                </a:solidFill>
                <a:latin typeface="Adobe Arabic" panose="02040503050201020203" pitchFamily="18" charset="-78"/>
                <a:cs typeface="Adobe Arabic" panose="02040503050201020203" pitchFamily="18" charset="-78"/>
              </a:rPr>
              <a:t>(v. 2).</a:t>
            </a:r>
          </a:p>
          <a:p>
            <a:pPr marL="0" indent="0" algn="just">
              <a:buNone/>
            </a:pPr>
            <a:r>
              <a:rPr lang="es-ES" sz="2600" b="1" dirty="0">
                <a:solidFill>
                  <a:srgbClr val="002060"/>
                </a:solidFill>
                <a:latin typeface="Adobe Arabic" panose="02040503050201020203" pitchFamily="18" charset="-78"/>
                <a:cs typeface="Adobe Arabic" panose="02040503050201020203" pitchFamily="18" charset="-78"/>
              </a:rPr>
              <a:t>Los términos cielo-tierra en el Apocalipsis tienen dos sentidos: </a:t>
            </a:r>
          </a:p>
          <a:p>
            <a:pPr algn="just"/>
            <a:r>
              <a:rPr lang="es-ES" sz="2600" b="1" dirty="0">
                <a:solidFill>
                  <a:srgbClr val="002060"/>
                </a:solidFill>
                <a:latin typeface="Adobe Arabic" panose="02040503050201020203" pitchFamily="18" charset="-78"/>
                <a:cs typeface="Adobe Arabic" panose="02040503050201020203" pitchFamily="18" charset="-78"/>
              </a:rPr>
              <a:t>Un sentido cósmico: </a:t>
            </a:r>
            <a:r>
              <a:rPr lang="es-ES" sz="2600" dirty="0">
                <a:solidFill>
                  <a:srgbClr val="002060"/>
                </a:solidFill>
                <a:latin typeface="Adobe Arabic" panose="02040503050201020203" pitchFamily="18" charset="-78"/>
                <a:cs typeface="Adobe Arabic" panose="02040503050201020203" pitchFamily="18" charset="-78"/>
              </a:rPr>
              <a:t>cielo</a:t>
            </a:r>
            <a:r>
              <a:rPr lang="es-EC" sz="2600" dirty="0">
                <a:solidFill>
                  <a:srgbClr val="002060"/>
                </a:solidFill>
                <a:latin typeface="Adobe Arabic" panose="02040503050201020203" pitchFamily="18" charset="-78"/>
                <a:cs typeface="Adobe Arabic" panose="02040503050201020203" pitchFamily="18" charset="-78"/>
              </a:rPr>
              <a:t>-</a:t>
            </a:r>
            <a:r>
              <a:rPr lang="es-ES" sz="2600" dirty="0">
                <a:solidFill>
                  <a:srgbClr val="002060"/>
                </a:solidFill>
                <a:latin typeface="Adobe Arabic" panose="02040503050201020203" pitchFamily="18" charset="-78"/>
                <a:cs typeface="Adobe Arabic" panose="02040503050201020203" pitchFamily="18" charset="-78"/>
              </a:rPr>
              <a:t>tierra significan la totalidad del cosmos o naturaleza.</a:t>
            </a:r>
          </a:p>
          <a:p>
            <a:pPr algn="just"/>
            <a:r>
              <a:rPr lang="es-ES" sz="2600" b="1" dirty="0">
                <a:solidFill>
                  <a:srgbClr val="002060"/>
                </a:solidFill>
                <a:latin typeface="Adobe Arabic" panose="02040503050201020203" pitchFamily="18" charset="-78"/>
                <a:cs typeface="Adobe Arabic" panose="02040503050201020203" pitchFamily="18" charset="-78"/>
              </a:rPr>
              <a:t>Un sentido teológico: </a:t>
            </a:r>
            <a:r>
              <a:rPr lang="es-ES" sz="2600" dirty="0">
                <a:solidFill>
                  <a:srgbClr val="002060"/>
                </a:solidFill>
                <a:latin typeface="Adobe Arabic" panose="02040503050201020203" pitchFamily="18" charset="-78"/>
                <a:cs typeface="Adobe Arabic" panose="02040503050201020203" pitchFamily="18" charset="-78"/>
              </a:rPr>
              <a:t>El cielo es la dimensión profunda y trascendente de la historia; la tierra es su dimensión empírica, visible y aparente. Hay una sola historia, sin embargo, esta historia tiene dos dimensiones: una empírica y otra transcendente.</a:t>
            </a:r>
          </a:p>
        </p:txBody>
      </p:sp>
      <p:pic>
        <p:nvPicPr>
          <p:cNvPr id="5" name="Marcador de contenido 4">
            <a:extLst>
              <a:ext uri="{FF2B5EF4-FFF2-40B4-BE49-F238E27FC236}">
                <a16:creationId xmlns:a16="http://schemas.microsoft.com/office/drawing/2014/main" id="{86FA8901-DA0F-D972-1336-102EC71762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02636" y="813916"/>
            <a:ext cx="2607043" cy="3848025"/>
          </a:xfrm>
        </p:spPr>
      </p:pic>
    </p:spTree>
    <p:extLst>
      <p:ext uri="{BB962C8B-B14F-4D97-AF65-F5344CB8AC3E}">
        <p14:creationId xmlns:p14="http://schemas.microsoft.com/office/powerpoint/2010/main" val="41097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8467C2-BD6B-E077-1D00-664A68D443B2}"/>
              </a:ext>
            </a:extLst>
          </p:cNvPr>
          <p:cNvSpPr>
            <a:spLocks noGrp="1"/>
          </p:cNvSpPr>
          <p:nvPr>
            <p:ph sz="half" idx="1"/>
          </p:nvPr>
        </p:nvSpPr>
        <p:spPr>
          <a:xfrm>
            <a:off x="512466" y="773722"/>
            <a:ext cx="6229978" cy="6084278"/>
          </a:xfrm>
        </p:spPr>
        <p:txBody>
          <a:bodyPr>
            <a:normAutofit/>
          </a:bodyPr>
          <a:lstStyle/>
          <a:p>
            <a:pPr marL="0" indent="0" algn="just">
              <a:buNone/>
            </a:pPr>
            <a:r>
              <a:rPr lang="es-ES" sz="2500" b="1" dirty="0">
                <a:solidFill>
                  <a:srgbClr val="FF0000"/>
                </a:solidFill>
                <a:latin typeface="Adobe Arabic" panose="02040503050201020203" pitchFamily="18" charset="-78"/>
                <a:cs typeface="Adobe Arabic" panose="02040503050201020203" pitchFamily="18" charset="-78"/>
              </a:rPr>
              <a:t>LA CIUDAD ES NUEVA, porque en ella ya NO hay muerte, caos, tinieblas y opresión. </a:t>
            </a:r>
          </a:p>
          <a:p>
            <a:pPr marL="0" indent="0" algn="just">
              <a:buNone/>
            </a:pPr>
            <a:endParaRPr lang="es-ES" sz="2500" b="1" dirty="0">
              <a:solidFill>
                <a:srgbClr val="FF0000"/>
              </a:solidFill>
              <a:latin typeface="Adobe Arabic" panose="02040503050201020203" pitchFamily="18" charset="-78"/>
              <a:cs typeface="Adobe Arabic" panose="02040503050201020203" pitchFamily="18" charset="-78"/>
            </a:endParaRPr>
          </a:p>
          <a:p>
            <a:pPr marL="0" indent="0" algn="just">
              <a:buNone/>
            </a:pPr>
            <a:r>
              <a:rPr lang="es-ES" sz="2500" b="1" dirty="0">
                <a:solidFill>
                  <a:srgbClr val="002060"/>
                </a:solidFill>
                <a:latin typeface="Adobe Arabic" panose="02040503050201020203" pitchFamily="18" charset="-78"/>
                <a:cs typeface="Adobe Arabic" panose="02040503050201020203" pitchFamily="18" charset="-78"/>
              </a:rPr>
              <a:t>En síntesis: </a:t>
            </a:r>
            <a:r>
              <a:rPr lang="es-ES" sz="2500" dirty="0">
                <a:solidFill>
                  <a:srgbClr val="002060"/>
                </a:solidFill>
                <a:latin typeface="Adobe Arabic" panose="02040503050201020203" pitchFamily="18" charset="-78"/>
                <a:cs typeface="Adobe Arabic" panose="02040503050201020203" pitchFamily="18" charset="-78"/>
              </a:rPr>
              <a:t>lo transcendente puede hacerse visible en la historia porque el cosmos ha triunfado sobre la muerte, el caos y las tinieblas. </a:t>
            </a:r>
          </a:p>
          <a:p>
            <a:pPr marL="0" indent="0" algn="just">
              <a:buNone/>
            </a:pPr>
            <a:r>
              <a:rPr lang="es-ES" sz="2500" dirty="0">
                <a:solidFill>
                  <a:srgbClr val="002060"/>
                </a:solidFill>
                <a:latin typeface="Adobe Arabic" panose="02040503050201020203" pitchFamily="18" charset="-78"/>
                <a:cs typeface="Adobe Arabic" panose="02040503050201020203" pitchFamily="18" charset="-78"/>
              </a:rPr>
              <a:t>Vivimos la ciudad terrena, la nueva organización social de la humanidad, en un mundo sin muerte y sin opresión. </a:t>
            </a:r>
          </a:p>
          <a:p>
            <a:pPr marL="0" indent="0" algn="just">
              <a:buNone/>
            </a:pPr>
            <a:r>
              <a:rPr lang="es-ES" sz="2500" dirty="0">
                <a:solidFill>
                  <a:srgbClr val="002060"/>
                </a:solidFill>
                <a:latin typeface="Adobe Arabic" panose="02040503050201020203" pitchFamily="18" charset="-78"/>
                <a:cs typeface="Adobe Arabic" panose="02040503050201020203" pitchFamily="18" charset="-78"/>
              </a:rPr>
              <a:t>Todo lo del cielo llega a ser visible sobre la tierra. </a:t>
            </a:r>
          </a:p>
          <a:p>
            <a:pPr marL="0" indent="0" algn="just">
              <a:buNone/>
            </a:pPr>
            <a:r>
              <a:rPr lang="es-ES" sz="2500" b="1" dirty="0">
                <a:solidFill>
                  <a:srgbClr val="002060"/>
                </a:solidFill>
                <a:latin typeface="Adobe Arabic" panose="02040503050201020203" pitchFamily="18" charset="-78"/>
                <a:cs typeface="Adobe Arabic" panose="02040503050201020203" pitchFamily="18" charset="-78"/>
              </a:rPr>
              <a:t>Desaparece la distinción entre cielo y tierra; ahora TODO ES TIERRA, aunque una tierra transcendente y sin muerte.</a:t>
            </a:r>
          </a:p>
          <a:p>
            <a:pPr marL="0" indent="0">
              <a:buNone/>
            </a:pPr>
            <a:endParaRPr lang="es-EC" dirty="0"/>
          </a:p>
        </p:txBody>
      </p:sp>
      <p:pic>
        <p:nvPicPr>
          <p:cNvPr id="5" name="Imagen 4">
            <a:extLst>
              <a:ext uri="{FF2B5EF4-FFF2-40B4-BE49-F238E27FC236}">
                <a16:creationId xmlns:a16="http://schemas.microsoft.com/office/drawing/2014/main" id="{A27B9EE4-E851-EFF6-590B-7534086C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664" y="773722"/>
            <a:ext cx="4414464" cy="3565847"/>
          </a:xfrm>
          <a:prstGeom prst="rect">
            <a:avLst/>
          </a:prstGeom>
        </p:spPr>
      </p:pic>
    </p:spTree>
    <p:extLst>
      <p:ext uri="{BB962C8B-B14F-4D97-AF65-F5344CB8AC3E}">
        <p14:creationId xmlns:p14="http://schemas.microsoft.com/office/powerpoint/2010/main" val="57260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37599-69D0-460F-03C5-A19DC1CDEB7C}"/>
              </a:ext>
            </a:extLst>
          </p:cNvPr>
          <p:cNvSpPr>
            <a:spLocks noGrp="1"/>
          </p:cNvSpPr>
          <p:nvPr>
            <p:ph type="title"/>
          </p:nvPr>
        </p:nvSpPr>
        <p:spPr>
          <a:xfrm>
            <a:off x="838200" y="365126"/>
            <a:ext cx="10515600" cy="629661"/>
          </a:xfrm>
        </p:spPr>
        <p:style>
          <a:lnRef idx="2">
            <a:schemeClr val="accent6">
              <a:shade val="15000"/>
            </a:schemeClr>
          </a:lnRef>
          <a:fillRef idx="1">
            <a:schemeClr val="accent6"/>
          </a:fillRef>
          <a:effectRef idx="0">
            <a:schemeClr val="accent6"/>
          </a:effectRef>
          <a:fontRef idx="minor">
            <a:schemeClr val="lt1"/>
          </a:fontRef>
        </p:style>
        <p:txBody>
          <a:bodyPr>
            <a:normAutofit fontScale="90000"/>
          </a:bodyPr>
          <a:lstStyle/>
          <a:p>
            <a:pPr algn="ctr"/>
            <a:r>
              <a:rPr lang="es-EC" sz="4000" b="1" dirty="0">
                <a:latin typeface="Adobe Arabic" panose="02040503050201020203" pitchFamily="18" charset="-78"/>
                <a:cs typeface="Adobe Arabic" panose="02040503050201020203" pitchFamily="18" charset="-78"/>
              </a:rPr>
              <a:t>5) La inversión simbólica de la lectura cielo-tierra</a:t>
            </a:r>
          </a:p>
        </p:txBody>
      </p:sp>
      <p:sp>
        <p:nvSpPr>
          <p:cNvPr id="3" name="Marcador de contenido 2">
            <a:extLst>
              <a:ext uri="{FF2B5EF4-FFF2-40B4-BE49-F238E27FC236}">
                <a16:creationId xmlns:a16="http://schemas.microsoft.com/office/drawing/2014/main" id="{EDFE8592-B162-05A8-6B72-1B945EE34E51}"/>
              </a:ext>
            </a:extLst>
          </p:cNvPr>
          <p:cNvSpPr>
            <a:spLocks noGrp="1"/>
          </p:cNvSpPr>
          <p:nvPr>
            <p:ph sz="half" idx="1"/>
          </p:nvPr>
        </p:nvSpPr>
        <p:spPr>
          <a:xfrm>
            <a:off x="466413" y="1306285"/>
            <a:ext cx="5954486" cy="5476352"/>
          </a:xfrm>
        </p:spPr>
        <p:txBody>
          <a:bodyPr>
            <a:normAutofit lnSpcReduction="10000"/>
          </a:bodyPr>
          <a:lstStyle/>
          <a:p>
            <a:pPr marL="0" indent="0" algn="just">
              <a:buNone/>
            </a:pPr>
            <a:r>
              <a:rPr lang="es-ES" sz="2600" dirty="0">
                <a:solidFill>
                  <a:srgbClr val="002060"/>
                </a:solidFill>
                <a:latin typeface="Adobe Arabic" panose="02040503050201020203" pitchFamily="18" charset="-78"/>
                <a:cs typeface="Adobe Arabic" panose="02040503050201020203" pitchFamily="18" charset="-78"/>
              </a:rPr>
              <a:t>Es muy significativo que el movimiento espacio-temporal del mito sea del cielo a la tierra; es un movimiento descendente. </a:t>
            </a:r>
          </a:p>
          <a:p>
            <a:pPr marL="0" indent="0" algn="just">
              <a:buNone/>
            </a:pPr>
            <a:r>
              <a:rPr lang="es-ES" sz="2600" b="1" dirty="0">
                <a:solidFill>
                  <a:srgbClr val="002060"/>
                </a:solidFill>
                <a:latin typeface="Adobe Arabic" panose="02040503050201020203" pitchFamily="18" charset="-78"/>
                <a:cs typeface="Adobe Arabic" panose="02040503050201020203" pitchFamily="18" charset="-78"/>
              </a:rPr>
              <a:t>Llegamos a la etapa final y transcendente de la historia cuando simbólicamente el cielo baja a la tierra.</a:t>
            </a:r>
            <a:r>
              <a:rPr lang="es-ES" sz="2600" dirty="0">
                <a:solidFill>
                  <a:srgbClr val="002060"/>
                </a:solidFill>
                <a:latin typeface="Adobe Arabic" panose="02040503050201020203" pitchFamily="18" charset="-78"/>
                <a:cs typeface="Adobe Arabic" panose="02040503050201020203" pitchFamily="18" charset="-78"/>
              </a:rPr>
              <a:t> </a:t>
            </a:r>
          </a:p>
          <a:p>
            <a:pPr marL="0" indent="0" algn="just">
              <a:buNone/>
            </a:pPr>
            <a:r>
              <a:rPr lang="es-ES" sz="2600" b="1" dirty="0">
                <a:solidFill>
                  <a:srgbClr val="002060"/>
                </a:solidFill>
                <a:latin typeface="Adobe Arabic" panose="02040503050201020203" pitchFamily="18" charset="-78"/>
                <a:cs typeface="Adobe Arabic" panose="02040503050201020203" pitchFamily="18" charset="-78"/>
              </a:rPr>
              <a:t>Lo salvífico y liberador es descendente </a:t>
            </a:r>
            <a:r>
              <a:rPr lang="es-ES" sz="2600" dirty="0">
                <a:solidFill>
                  <a:srgbClr val="002060"/>
                </a:solidFill>
                <a:latin typeface="Adobe Arabic" panose="02040503050201020203" pitchFamily="18" charset="-78"/>
                <a:cs typeface="Adobe Arabic" panose="02040503050201020203" pitchFamily="18" charset="-78"/>
              </a:rPr>
              <a:t>y termina en la tierra. El movimiento contrario lo tenemos en el mito opuesto: Babel. </a:t>
            </a:r>
          </a:p>
          <a:p>
            <a:pPr marL="0" indent="0" algn="just">
              <a:buNone/>
            </a:pPr>
            <a:r>
              <a:rPr lang="es-ES" sz="2600" dirty="0">
                <a:solidFill>
                  <a:srgbClr val="002060"/>
                </a:solidFill>
                <a:latin typeface="Adobe Arabic" panose="02040503050201020203" pitchFamily="18" charset="-78"/>
                <a:cs typeface="Adobe Arabic" panose="02040503050201020203" pitchFamily="18" charset="-78"/>
              </a:rPr>
              <a:t>En </a:t>
            </a:r>
            <a:r>
              <a:rPr lang="es-ES" sz="2600" dirty="0" err="1">
                <a:solidFill>
                  <a:srgbClr val="002060"/>
                </a:solidFill>
                <a:latin typeface="Adobe Arabic" panose="02040503050201020203" pitchFamily="18" charset="-78"/>
                <a:cs typeface="Adobe Arabic" panose="02040503050201020203" pitchFamily="18" charset="-78"/>
              </a:rPr>
              <a:t>Gn</a:t>
            </a:r>
            <a:r>
              <a:rPr lang="es-ES" sz="2600" dirty="0">
                <a:solidFill>
                  <a:srgbClr val="002060"/>
                </a:solidFill>
                <a:latin typeface="Adobe Arabic" panose="02040503050201020203" pitchFamily="18" charset="-78"/>
                <a:cs typeface="Adobe Arabic" panose="02040503050201020203" pitchFamily="18" charset="-78"/>
              </a:rPr>
              <a:t>. 11, 1-9 la humanidad quiere construir una ciudad con una torre que llegue hasta el cielo. Es la ciudad que quiere encumbrarse desde la tierra hasta el cielo. </a:t>
            </a:r>
          </a:p>
          <a:p>
            <a:pPr marL="0" indent="0">
              <a:buNone/>
            </a:pPr>
            <a:endParaRPr lang="es-EC" dirty="0"/>
          </a:p>
        </p:txBody>
      </p:sp>
      <p:sp>
        <p:nvSpPr>
          <p:cNvPr id="4" name="Marcador de contenido 3">
            <a:extLst>
              <a:ext uri="{FF2B5EF4-FFF2-40B4-BE49-F238E27FC236}">
                <a16:creationId xmlns:a16="http://schemas.microsoft.com/office/drawing/2014/main" id="{19331B37-DB95-78AE-5035-AF04A70DCD09}"/>
              </a:ext>
            </a:extLst>
          </p:cNvPr>
          <p:cNvSpPr>
            <a:spLocks noGrp="1"/>
          </p:cNvSpPr>
          <p:nvPr>
            <p:ph sz="half" idx="2"/>
          </p:nvPr>
        </p:nvSpPr>
        <p:spPr>
          <a:xfrm>
            <a:off x="6652010" y="1346478"/>
            <a:ext cx="5114610" cy="5034225"/>
          </a:xfrm>
          <a:solidFill>
            <a:schemeClr val="accent3">
              <a:lumMod val="40000"/>
              <a:lumOff val="60000"/>
            </a:schemeClr>
          </a:solidFill>
          <a:ln w="38100">
            <a:solidFill>
              <a:srgbClr val="92D050"/>
            </a:solidFill>
          </a:ln>
        </p:spPr>
        <p:txBody>
          <a:bodyPr>
            <a:noAutofit/>
          </a:bodyPr>
          <a:lstStyle/>
          <a:p>
            <a:pPr marL="0" indent="0" algn="just">
              <a:buNone/>
            </a:pPr>
            <a:r>
              <a:rPr lang="es-ES" sz="2600" dirty="0">
                <a:solidFill>
                  <a:srgbClr val="002060"/>
                </a:solidFill>
                <a:latin typeface="Adobe Arabic" panose="02040503050201020203" pitchFamily="18" charset="-78"/>
                <a:cs typeface="Adobe Arabic" panose="02040503050201020203" pitchFamily="18" charset="-78"/>
              </a:rPr>
              <a:t>En el </a:t>
            </a:r>
            <a:r>
              <a:rPr lang="es-ES" sz="2600" b="1" dirty="0">
                <a:solidFill>
                  <a:srgbClr val="002060"/>
                </a:solidFill>
                <a:latin typeface="Adobe Arabic" panose="02040503050201020203" pitchFamily="18" charset="-78"/>
                <a:cs typeface="Adobe Arabic" panose="02040503050201020203" pitchFamily="18" charset="-78"/>
              </a:rPr>
              <a:t>Apocalipsis, la ciudad baja del cielo a la tierra. </a:t>
            </a:r>
          </a:p>
          <a:p>
            <a:pPr marL="0" indent="0" algn="just">
              <a:buNone/>
            </a:pPr>
            <a:r>
              <a:rPr lang="es-ES" sz="2600" dirty="0">
                <a:solidFill>
                  <a:srgbClr val="002060"/>
                </a:solidFill>
                <a:latin typeface="Adobe Arabic" panose="02040503050201020203" pitchFamily="18" charset="-78"/>
                <a:cs typeface="Adobe Arabic" panose="02040503050201020203" pitchFamily="18" charset="-78"/>
              </a:rPr>
              <a:t>La Biblia comienza con una ciudad idolátrica y opresora que quiere llegar hasta el cielo y; termina con una ciudad transcendente que desciende del cielo a la tierra.</a:t>
            </a:r>
          </a:p>
          <a:p>
            <a:pPr marL="0" indent="0" algn="just">
              <a:buNone/>
            </a:pPr>
            <a:r>
              <a:rPr lang="es-ES" sz="2600" b="1" dirty="0">
                <a:solidFill>
                  <a:srgbClr val="002060"/>
                </a:solidFill>
                <a:latin typeface="Adobe Arabic" panose="02040503050201020203" pitchFamily="18" charset="-78"/>
                <a:cs typeface="Adobe Arabic" panose="02040503050201020203" pitchFamily="18" charset="-78"/>
              </a:rPr>
              <a:t>En Pablo </a:t>
            </a:r>
            <a:r>
              <a:rPr lang="es-ES" sz="2600" dirty="0">
                <a:solidFill>
                  <a:srgbClr val="002060"/>
                </a:solidFill>
                <a:latin typeface="Adobe Arabic" panose="02040503050201020203" pitchFamily="18" charset="-78"/>
                <a:cs typeface="Adobe Arabic" panose="02040503050201020203" pitchFamily="18" charset="-78"/>
              </a:rPr>
              <a:t>hay una tradición diferente, pues habla de un rapto a los cielos: </a:t>
            </a:r>
            <a:r>
              <a:rPr lang="es-ES" sz="2600" b="1" dirty="0">
                <a:solidFill>
                  <a:srgbClr val="002060"/>
                </a:solidFill>
                <a:latin typeface="Adobe Arabic" panose="02040503050201020203" pitchFamily="18" charset="-78"/>
                <a:cs typeface="Adobe Arabic" panose="02040503050201020203" pitchFamily="18" charset="-78"/>
              </a:rPr>
              <a:t>"seremos arrebatados en nubes... al encuentro del Señor en los aires" (1 Tes. 4, 17).</a:t>
            </a:r>
            <a:endParaRPr lang="es-EC" sz="2600" b="1" dirty="0">
              <a:solidFill>
                <a:srgbClr val="002060"/>
              </a:solidFill>
            </a:endParaRPr>
          </a:p>
        </p:txBody>
      </p:sp>
    </p:spTree>
    <p:extLst>
      <p:ext uri="{BB962C8B-B14F-4D97-AF65-F5344CB8AC3E}">
        <p14:creationId xmlns:p14="http://schemas.microsoft.com/office/powerpoint/2010/main" val="179910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4EA2C-7B7C-79EC-E5BC-B822C8E5D89B}"/>
              </a:ext>
            </a:extLst>
          </p:cNvPr>
          <p:cNvSpPr>
            <a:spLocks noGrp="1"/>
          </p:cNvSpPr>
          <p:nvPr>
            <p:ph type="title"/>
          </p:nvPr>
        </p:nvSpPr>
        <p:spPr>
          <a:xfrm>
            <a:off x="838200" y="633046"/>
            <a:ext cx="10164580" cy="643095"/>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s-EC" sz="2800" b="1" dirty="0">
                <a:latin typeface="Adobe Arabic" panose="02040503050201020203" pitchFamily="18" charset="-78"/>
                <a:cs typeface="Adobe Arabic" panose="02040503050201020203" pitchFamily="18" charset="-78"/>
              </a:rPr>
              <a:t>1) </a:t>
            </a:r>
            <a:r>
              <a:rPr lang="es-ES" sz="2800" b="1" dirty="0">
                <a:latin typeface="Adobe Arabic" panose="02040503050201020203" pitchFamily="18" charset="-78"/>
                <a:cs typeface="Adobe Arabic" panose="02040503050201020203" pitchFamily="18" charset="-78"/>
              </a:rPr>
              <a:t>Claves sociológicas y teológicas para entender el Apocalipsis</a:t>
            </a:r>
            <a:endParaRPr lang="es-EC" sz="2800" dirty="0"/>
          </a:p>
        </p:txBody>
      </p:sp>
      <p:sp>
        <p:nvSpPr>
          <p:cNvPr id="3" name="Marcador de contenido 2">
            <a:extLst>
              <a:ext uri="{FF2B5EF4-FFF2-40B4-BE49-F238E27FC236}">
                <a16:creationId xmlns:a16="http://schemas.microsoft.com/office/drawing/2014/main" id="{46586B58-FA90-0BD3-0967-FABDE78D626E}"/>
              </a:ext>
            </a:extLst>
          </p:cNvPr>
          <p:cNvSpPr>
            <a:spLocks noGrp="1"/>
          </p:cNvSpPr>
          <p:nvPr>
            <p:ph sz="half" idx="1"/>
          </p:nvPr>
        </p:nvSpPr>
        <p:spPr>
          <a:xfrm>
            <a:off x="838200" y="1446963"/>
            <a:ext cx="10164580" cy="4730000"/>
          </a:xfrm>
          <a:ln>
            <a:solidFill>
              <a:srgbClr val="0070C0"/>
            </a:solidFill>
          </a:ln>
        </p:spPr>
        <p:txBody>
          <a:bodyPr>
            <a:normAutofit lnSpcReduction="10000"/>
          </a:bodyPr>
          <a:lstStyle/>
          <a:p>
            <a:pPr marL="0" indent="0" algn="just">
              <a:buNone/>
            </a:pPr>
            <a:r>
              <a:rPr lang="es-ES" b="1" dirty="0">
                <a:latin typeface="Adobe Arabic" panose="02040503050201020203" pitchFamily="18" charset="-78"/>
                <a:cs typeface="Adobe Arabic" panose="02040503050201020203" pitchFamily="18" charset="-78"/>
              </a:rPr>
              <a:t>Contexto económico, político, cultural y religioso de la apocalíptica</a:t>
            </a:r>
          </a:p>
          <a:p>
            <a:pPr marL="0" indent="0" algn="just">
              <a:buNone/>
            </a:pPr>
            <a:r>
              <a:rPr lang="es-ES" dirty="0">
                <a:solidFill>
                  <a:srgbClr val="002060"/>
                </a:solidFill>
                <a:latin typeface="Adobe Arabic" panose="02040503050201020203" pitchFamily="18" charset="-78"/>
                <a:cs typeface="Adobe Arabic" panose="02040503050201020203" pitchFamily="18" charset="-78"/>
              </a:rPr>
              <a:t>En lo que sigue distinguiremos "apocalipsis" como género literario, de "apocalíptica" como universo simbólico en el cual </a:t>
            </a:r>
            <a:r>
              <a:rPr lang="es-ES" b="1" dirty="0">
                <a:solidFill>
                  <a:srgbClr val="002060"/>
                </a:solidFill>
                <a:latin typeface="Adobe Arabic" panose="02040503050201020203" pitchFamily="18" charset="-78"/>
                <a:cs typeface="Adobe Arabic" panose="02040503050201020203" pitchFamily="18" charset="-78"/>
              </a:rPr>
              <a:t>un movimiento apocalíptico codifica su identidad e interpretación de la realidad.</a:t>
            </a:r>
            <a:r>
              <a:rPr lang="es-ES" dirty="0">
                <a:solidFill>
                  <a:srgbClr val="002060"/>
                </a:solidFill>
                <a:latin typeface="Adobe Arabic" panose="02040503050201020203" pitchFamily="18" charset="-78"/>
                <a:cs typeface="Adobe Arabic" panose="02040503050201020203" pitchFamily="18" charset="-78"/>
              </a:rPr>
              <a:t> Se llama movimiento apocalíptico el movimiento social que sustenta a la apocalíptica y a la literatura apocalíptica.</a:t>
            </a:r>
          </a:p>
          <a:p>
            <a:pPr marL="0" indent="0" algn="just">
              <a:buNone/>
            </a:pPr>
            <a:endParaRPr lang="es-ES" dirty="0">
              <a:solidFill>
                <a:srgbClr val="002060"/>
              </a:solidFill>
              <a:latin typeface="Adobe Arabic" panose="02040503050201020203" pitchFamily="18" charset="-78"/>
              <a:cs typeface="Adobe Arabic" panose="02040503050201020203" pitchFamily="18" charset="-78"/>
            </a:endParaRPr>
          </a:p>
          <a:p>
            <a:pPr algn="just"/>
            <a:r>
              <a:rPr lang="es-ES" dirty="0">
                <a:solidFill>
                  <a:srgbClr val="002060"/>
                </a:solidFill>
                <a:latin typeface="Adobe Arabic" panose="02040503050201020203" pitchFamily="18" charset="-78"/>
                <a:cs typeface="Adobe Arabic" panose="02040503050201020203" pitchFamily="18" charset="-78"/>
              </a:rPr>
              <a:t>En estos tiempos la exégesis pone especial atención al análisis sociológico de los movimientos apocalípticos y de la apocalíptica. </a:t>
            </a:r>
          </a:p>
          <a:p>
            <a:pPr algn="just"/>
            <a:r>
              <a:rPr lang="es-ES" dirty="0">
                <a:solidFill>
                  <a:srgbClr val="002060"/>
                </a:solidFill>
                <a:latin typeface="Adobe Arabic" panose="02040503050201020203" pitchFamily="18" charset="-78"/>
                <a:cs typeface="Adobe Arabic" panose="02040503050201020203" pitchFamily="18" charset="-78"/>
              </a:rPr>
              <a:t>Hay consenso de que la literatura apocalíptica es "una literatura de pueblos oprimidos</a:t>
            </a:r>
            <a:r>
              <a:rPr lang="es-EC" dirty="0">
                <a:solidFill>
                  <a:srgbClr val="002060"/>
                </a:solidFill>
                <a:latin typeface="Adobe Arabic" panose="02040503050201020203" pitchFamily="18" charset="-78"/>
                <a:cs typeface="Adobe Arabic" panose="02040503050201020203" pitchFamily="18" charset="-78"/>
              </a:rPr>
              <a:t>”</a:t>
            </a:r>
            <a:r>
              <a:rPr lang="es-ES" dirty="0">
                <a:solidFill>
                  <a:srgbClr val="002060"/>
                </a:solidFill>
                <a:latin typeface="Adobe Arabic" panose="02040503050201020203" pitchFamily="18" charset="-78"/>
                <a:cs typeface="Adobe Arabic" panose="02040503050201020203" pitchFamily="18" charset="-78"/>
              </a:rPr>
              <a:t>.</a:t>
            </a:r>
          </a:p>
          <a:p>
            <a:pPr marL="0" indent="0">
              <a:buNone/>
            </a:pPr>
            <a:endParaRPr lang="es-EC" dirty="0"/>
          </a:p>
        </p:txBody>
      </p:sp>
    </p:spTree>
    <p:extLst>
      <p:ext uri="{BB962C8B-B14F-4D97-AF65-F5344CB8AC3E}">
        <p14:creationId xmlns:p14="http://schemas.microsoft.com/office/powerpoint/2010/main" val="309487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F6656-7A37-1E54-ED96-6175445F79CF}"/>
              </a:ext>
            </a:extLst>
          </p:cNvPr>
          <p:cNvSpPr>
            <a:spLocks noGrp="1"/>
          </p:cNvSpPr>
          <p:nvPr>
            <p:ph type="title"/>
          </p:nvPr>
        </p:nvSpPr>
        <p:spPr>
          <a:xfrm>
            <a:off x="643095" y="294787"/>
            <a:ext cx="10932606" cy="639710"/>
          </a:xfrm>
        </p:spPr>
        <p:style>
          <a:lnRef idx="2">
            <a:schemeClr val="accent6">
              <a:shade val="15000"/>
            </a:schemeClr>
          </a:lnRef>
          <a:fillRef idx="1">
            <a:schemeClr val="accent6"/>
          </a:fillRef>
          <a:effectRef idx="0">
            <a:schemeClr val="accent6"/>
          </a:effectRef>
          <a:fontRef idx="minor">
            <a:schemeClr val="lt1"/>
          </a:fontRef>
        </p:style>
        <p:txBody>
          <a:bodyPr>
            <a:noAutofit/>
          </a:bodyPr>
          <a:lstStyle/>
          <a:p>
            <a:pPr algn="ctr"/>
            <a:r>
              <a:rPr lang="es-ES" sz="4000" b="1" dirty="0">
                <a:latin typeface="Adobe Arabic" panose="02040503050201020203" pitchFamily="18" charset="-78"/>
                <a:cs typeface="Adobe Arabic" panose="02040503050201020203" pitchFamily="18" charset="-78"/>
              </a:rPr>
              <a:t>6) Jerusalén: morada de Dios en la tierra</a:t>
            </a:r>
            <a:endParaRPr lang="es-EC" sz="4000" dirty="0"/>
          </a:p>
        </p:txBody>
      </p:sp>
      <p:sp>
        <p:nvSpPr>
          <p:cNvPr id="3" name="Marcador de contenido 2">
            <a:extLst>
              <a:ext uri="{FF2B5EF4-FFF2-40B4-BE49-F238E27FC236}">
                <a16:creationId xmlns:a16="http://schemas.microsoft.com/office/drawing/2014/main" id="{6000DB7C-3583-673D-5402-43CF30B6A35B}"/>
              </a:ext>
            </a:extLst>
          </p:cNvPr>
          <p:cNvSpPr>
            <a:spLocks noGrp="1"/>
          </p:cNvSpPr>
          <p:nvPr>
            <p:ph sz="half" idx="1"/>
          </p:nvPr>
        </p:nvSpPr>
        <p:spPr>
          <a:xfrm>
            <a:off x="532563" y="1326382"/>
            <a:ext cx="5316415" cy="4883499"/>
          </a:xfrm>
        </p:spPr>
        <p:txBody>
          <a:bodyPr>
            <a:normAutofit/>
          </a:bodyPr>
          <a:lstStyle/>
          <a:p>
            <a:pPr marL="0" indent="0" algn="just">
              <a:buNone/>
            </a:pPr>
            <a:r>
              <a:rPr lang="es-ES" sz="2600" b="1" dirty="0">
                <a:solidFill>
                  <a:srgbClr val="FF0000"/>
                </a:solidFill>
                <a:latin typeface="Adobe Arabic" panose="02040503050201020203" pitchFamily="18" charset="-78"/>
                <a:cs typeface="Adobe Arabic" panose="02040503050201020203" pitchFamily="18" charset="-78"/>
              </a:rPr>
              <a:t>En ella no hay santuario </a:t>
            </a:r>
          </a:p>
          <a:p>
            <a:pPr marL="0" indent="0" algn="just">
              <a:buNone/>
            </a:pPr>
            <a:r>
              <a:rPr lang="es-ES" sz="2600" dirty="0">
                <a:solidFill>
                  <a:srgbClr val="002060"/>
                </a:solidFill>
                <a:latin typeface="Adobe Arabic" panose="02040503050201020203" pitchFamily="18" charset="-78"/>
                <a:cs typeface="Adobe Arabic" panose="02040503050201020203" pitchFamily="18" charset="-78"/>
              </a:rPr>
              <a:t>La nueva Jerusalén es la nueva morada de Dios en la tierra (21, 3). </a:t>
            </a:r>
          </a:p>
          <a:p>
            <a:pPr marL="0" indent="0" algn="just">
              <a:buNone/>
            </a:pPr>
            <a:r>
              <a:rPr lang="es-ES" sz="2600" dirty="0">
                <a:solidFill>
                  <a:srgbClr val="002060"/>
                </a:solidFill>
                <a:latin typeface="Adobe Arabic" panose="02040503050201020203" pitchFamily="18" charset="-78"/>
                <a:cs typeface="Adobe Arabic" panose="02040503050201020203" pitchFamily="18" charset="-78"/>
              </a:rPr>
              <a:t>Dios ya no habita en el cielo o en un santuario, sino en la nueva sociedad transcendente, creada por Dios en el mundo nuevo. </a:t>
            </a:r>
          </a:p>
          <a:p>
            <a:pPr marL="0" indent="0" algn="just">
              <a:buNone/>
            </a:pPr>
            <a:r>
              <a:rPr lang="es-ES" sz="2600" dirty="0">
                <a:solidFill>
                  <a:srgbClr val="002060"/>
                </a:solidFill>
                <a:latin typeface="Adobe Arabic" panose="02040503050201020203" pitchFamily="18" charset="-78"/>
                <a:cs typeface="Adobe Arabic" panose="02040503050201020203" pitchFamily="18" charset="-78"/>
              </a:rPr>
              <a:t>Literalmente dice: </a:t>
            </a:r>
            <a:r>
              <a:rPr lang="es-ES" sz="2600" b="1" i="1" dirty="0">
                <a:solidFill>
                  <a:srgbClr val="002060"/>
                </a:solidFill>
                <a:latin typeface="Adobe Arabic" panose="02040503050201020203" pitchFamily="18" charset="-78"/>
                <a:cs typeface="Adobe Arabic" panose="02040503050201020203" pitchFamily="18" charset="-78"/>
              </a:rPr>
              <a:t>"he aquí la tienda de Dios" </a:t>
            </a:r>
            <a:r>
              <a:rPr lang="es-ES" sz="2600" dirty="0">
                <a:solidFill>
                  <a:srgbClr val="002060"/>
                </a:solidFill>
                <a:latin typeface="Adobe Arabic" panose="02040503050201020203" pitchFamily="18" charset="-78"/>
                <a:cs typeface="Adobe Arabic" panose="02040503050201020203" pitchFamily="18" charset="-78"/>
              </a:rPr>
              <a:t>en la tierra y </a:t>
            </a:r>
            <a:r>
              <a:rPr lang="es-ES" sz="2600" b="1" i="1" dirty="0">
                <a:solidFill>
                  <a:srgbClr val="002060"/>
                </a:solidFill>
                <a:latin typeface="Adobe Arabic" panose="02040503050201020203" pitchFamily="18" charset="-78"/>
                <a:cs typeface="Adobe Arabic" panose="02040503050201020203" pitchFamily="18" charset="-78"/>
              </a:rPr>
              <a:t>"pondrá su tienda" </a:t>
            </a:r>
            <a:r>
              <a:rPr lang="es-ES" sz="2600" dirty="0">
                <a:solidFill>
                  <a:srgbClr val="002060"/>
                </a:solidFill>
                <a:latin typeface="Adobe Arabic" panose="02040503050201020203" pitchFamily="18" charset="-78"/>
                <a:cs typeface="Adobe Arabic" panose="02040503050201020203" pitchFamily="18" charset="-78"/>
              </a:rPr>
              <a:t>en ella. La nueva Jerusalén es la morada de Dios en la tierra.</a:t>
            </a:r>
          </a:p>
          <a:p>
            <a:endParaRPr lang="es-EC" dirty="0"/>
          </a:p>
        </p:txBody>
      </p:sp>
      <p:sp>
        <p:nvSpPr>
          <p:cNvPr id="4" name="Marcador de contenido 3">
            <a:extLst>
              <a:ext uri="{FF2B5EF4-FFF2-40B4-BE49-F238E27FC236}">
                <a16:creationId xmlns:a16="http://schemas.microsoft.com/office/drawing/2014/main" id="{29EE524C-E965-B9CD-FE1D-8733102825A8}"/>
              </a:ext>
            </a:extLst>
          </p:cNvPr>
          <p:cNvSpPr>
            <a:spLocks noGrp="1"/>
          </p:cNvSpPr>
          <p:nvPr>
            <p:ph sz="half" idx="2"/>
          </p:nvPr>
        </p:nvSpPr>
        <p:spPr>
          <a:xfrm>
            <a:off x="6109398" y="1160585"/>
            <a:ext cx="5687367" cy="5697415"/>
          </a:xfrm>
        </p:spPr>
        <p:txBody>
          <a:bodyPr>
            <a:noAutofit/>
          </a:bodyPr>
          <a:lstStyle/>
          <a:p>
            <a:pPr algn="just"/>
            <a:r>
              <a:rPr lang="es-ES" sz="2400" b="1" i="1" dirty="0">
                <a:solidFill>
                  <a:srgbClr val="002060"/>
                </a:solidFill>
                <a:latin typeface="Adobe Arabic" panose="02040503050201020203" pitchFamily="18" charset="-78"/>
                <a:cs typeface="Adobe Arabic" panose="02040503050201020203" pitchFamily="18" charset="-78"/>
              </a:rPr>
              <a:t>“Estableceré mi morada en medio de ustedes y no los rechazaré. Me pasearé en medio de ustedes, y seré para ustedes Dios y ustedes serán para mí un pueblo” </a:t>
            </a:r>
            <a:r>
              <a:rPr lang="es-ES" sz="2400" dirty="0">
                <a:solidFill>
                  <a:srgbClr val="002060"/>
                </a:solidFill>
                <a:latin typeface="Adobe Arabic" panose="02040503050201020203" pitchFamily="18" charset="-78"/>
                <a:cs typeface="Adobe Arabic" panose="02040503050201020203" pitchFamily="18" charset="-78"/>
              </a:rPr>
              <a:t>(</a:t>
            </a:r>
            <a:r>
              <a:rPr lang="es-ES" sz="2400" dirty="0" err="1">
                <a:solidFill>
                  <a:srgbClr val="002060"/>
                </a:solidFill>
                <a:latin typeface="Adobe Arabic" panose="02040503050201020203" pitchFamily="18" charset="-78"/>
                <a:cs typeface="Adobe Arabic" panose="02040503050201020203" pitchFamily="18" charset="-78"/>
              </a:rPr>
              <a:t>Lv</a:t>
            </a:r>
            <a:r>
              <a:rPr lang="es-ES" sz="2400" dirty="0">
                <a:solidFill>
                  <a:srgbClr val="002060"/>
                </a:solidFill>
                <a:latin typeface="Adobe Arabic" panose="02040503050201020203" pitchFamily="18" charset="-78"/>
                <a:cs typeface="Adobe Arabic" panose="02040503050201020203" pitchFamily="18" charset="-78"/>
              </a:rPr>
              <a:t> 26,11</a:t>
            </a:r>
            <a:r>
              <a:rPr lang="es-EC" sz="2400" dirty="0" err="1">
                <a:solidFill>
                  <a:srgbClr val="002060"/>
                </a:solidFill>
                <a:latin typeface="Adobe Arabic" panose="02040503050201020203" pitchFamily="18" charset="-78"/>
                <a:cs typeface="Adobe Arabic" panose="02040503050201020203" pitchFamily="18" charset="-78"/>
              </a:rPr>
              <a:t>ss</a:t>
            </a:r>
            <a:r>
              <a:rPr lang="es-EC" sz="2400" dirty="0">
                <a:solidFill>
                  <a:srgbClr val="002060"/>
                </a:solidFill>
                <a:latin typeface="Adobe Arabic" panose="02040503050201020203" pitchFamily="18" charset="-78"/>
                <a:cs typeface="Adobe Arabic" panose="02040503050201020203" pitchFamily="18" charset="-78"/>
              </a:rPr>
              <a:t>).</a:t>
            </a:r>
          </a:p>
          <a:p>
            <a:pPr algn="just"/>
            <a:r>
              <a:rPr lang="es-ES" sz="2400" dirty="0">
                <a:solidFill>
                  <a:srgbClr val="002060"/>
                </a:solidFill>
                <a:latin typeface="Adobe Arabic" panose="02040503050201020203" pitchFamily="18" charset="-78"/>
                <a:cs typeface="Adobe Arabic" panose="02040503050201020203" pitchFamily="18" charset="-78"/>
              </a:rPr>
              <a:t>En 21, 23 se nos dice que la nueva Jerusalén </a:t>
            </a:r>
            <a:r>
              <a:rPr lang="es-ES" sz="2400" b="1" dirty="0">
                <a:solidFill>
                  <a:srgbClr val="002060"/>
                </a:solidFill>
                <a:latin typeface="Adobe Arabic" panose="02040503050201020203" pitchFamily="18" charset="-78"/>
                <a:cs typeface="Adobe Arabic" panose="02040503050201020203" pitchFamily="18" charset="-78"/>
              </a:rPr>
              <a:t>no tiene necesidad de sol ni de luna para que la iluminen,</a:t>
            </a:r>
            <a:r>
              <a:rPr lang="es-ES" sz="2400" dirty="0">
                <a:solidFill>
                  <a:srgbClr val="002060"/>
                </a:solidFill>
                <a:latin typeface="Adobe Arabic" panose="02040503050201020203" pitchFamily="18" charset="-78"/>
                <a:cs typeface="Adobe Arabic" panose="02040503050201020203" pitchFamily="18" charset="-78"/>
              </a:rPr>
              <a:t> </a:t>
            </a:r>
            <a:r>
              <a:rPr lang="es-ES" sz="2400" b="1" dirty="0">
                <a:solidFill>
                  <a:srgbClr val="002060"/>
                </a:solidFill>
                <a:latin typeface="Adobe Arabic" panose="02040503050201020203" pitchFamily="18" charset="-78"/>
                <a:cs typeface="Adobe Arabic" panose="02040503050201020203" pitchFamily="18" charset="-78"/>
              </a:rPr>
              <a:t>porque la gloria de Dios la iluminó y su lámpara es el Cordero. </a:t>
            </a:r>
          </a:p>
          <a:p>
            <a:pPr algn="just"/>
            <a:r>
              <a:rPr lang="es-ES" sz="2400" dirty="0">
                <a:solidFill>
                  <a:srgbClr val="002060"/>
                </a:solidFill>
                <a:latin typeface="Adobe Arabic" panose="02040503050201020203" pitchFamily="18" charset="-78"/>
                <a:cs typeface="Adobe Arabic" panose="02040503050201020203" pitchFamily="18" charset="-78"/>
              </a:rPr>
              <a:t>En 22, 5 se agrega que los habitantes de la nueva Jerusalén no tienen necesidad de luz de lámpara ni de luz de sol, porque el Señor Dios los iluminará. Toda la ciudad resplandece con la gloria de Dios.</a:t>
            </a:r>
            <a:endParaRPr lang="es-EC" sz="2400" dirty="0">
              <a:solidFill>
                <a:srgbClr val="00206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30562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71E83F-0866-1010-41AE-60E24425140A}"/>
              </a:ext>
            </a:extLst>
          </p:cNvPr>
          <p:cNvSpPr>
            <a:spLocks noGrp="1"/>
          </p:cNvSpPr>
          <p:nvPr>
            <p:ph idx="1"/>
          </p:nvPr>
        </p:nvSpPr>
        <p:spPr>
          <a:xfrm>
            <a:off x="572755" y="753625"/>
            <a:ext cx="10594917" cy="5737609"/>
          </a:xfrm>
        </p:spPr>
        <p:txBody>
          <a:bodyPr>
            <a:normAutofit fontScale="92500" lnSpcReduction="10000"/>
          </a:bodyPr>
          <a:lstStyle/>
          <a:p>
            <a:pPr marL="0" indent="0" algn="just">
              <a:buNone/>
            </a:pPr>
            <a:r>
              <a:rPr lang="es-ES" sz="2500" b="1" dirty="0">
                <a:solidFill>
                  <a:srgbClr val="002060"/>
                </a:solidFill>
                <a:latin typeface="Adobe Arabic" panose="02040503050201020203" pitchFamily="18" charset="-78"/>
                <a:cs typeface="Adobe Arabic" panose="02040503050201020203" pitchFamily="18" charset="-78"/>
              </a:rPr>
              <a:t>Juan dice: </a:t>
            </a:r>
            <a:r>
              <a:rPr lang="es-ES" sz="2500" b="1" i="0" dirty="0">
                <a:solidFill>
                  <a:srgbClr val="002060"/>
                </a:solidFill>
                <a:effectLst/>
                <a:latin typeface="Adobe Arabic" panose="02040503050201020203" pitchFamily="18" charset="-78"/>
                <a:cs typeface="Adobe Arabic" panose="02040503050201020203" pitchFamily="18" charset="-78"/>
              </a:rPr>
              <a:t>"Y no vi en ella ningún templo; porque el Señor Dios Todopoderoso es el templo de ella, y el Cordero” (Ap 21,22).</a:t>
            </a:r>
          </a:p>
          <a:p>
            <a:pPr marL="0" indent="0" algn="just">
              <a:buNone/>
            </a:pPr>
            <a:endParaRPr lang="es-ES" sz="2500" b="1" dirty="0">
              <a:solidFill>
                <a:srgbClr val="002060"/>
              </a:solidFill>
              <a:latin typeface="Adobe Arabic" panose="02040503050201020203" pitchFamily="18" charset="-78"/>
              <a:cs typeface="Adobe Arabic" panose="02040503050201020203" pitchFamily="18" charset="-78"/>
            </a:endParaRPr>
          </a:p>
          <a:p>
            <a:pPr marL="0" indent="0" algn="just">
              <a:buNone/>
            </a:pPr>
            <a:r>
              <a:rPr lang="es-ES" sz="2500" b="1" dirty="0">
                <a:solidFill>
                  <a:srgbClr val="FF0000"/>
                </a:solidFill>
                <a:latin typeface="Adobe Arabic" panose="02040503050201020203" pitchFamily="18" charset="-78"/>
                <a:cs typeface="Adobe Arabic" panose="02040503050201020203" pitchFamily="18" charset="-78"/>
              </a:rPr>
              <a:t>Tenemos aquí una fuerte ruptura con la tradición judía: una Jerusalén sin santuario es impensable para los judíos. Dios, con su presencia visible y directa en toda la ciudad, sustituye el Santuario. </a:t>
            </a:r>
          </a:p>
          <a:p>
            <a:pPr marL="0" indent="0" algn="just">
              <a:buNone/>
            </a:pPr>
            <a:endParaRPr lang="es-ES" sz="2500" b="1" dirty="0">
              <a:solidFill>
                <a:srgbClr val="FF0000"/>
              </a:solidFill>
              <a:latin typeface="Adobe Arabic" panose="02040503050201020203" pitchFamily="18" charset="-78"/>
              <a:cs typeface="Adobe Arabic" panose="02040503050201020203" pitchFamily="18" charset="-78"/>
            </a:endParaRPr>
          </a:p>
          <a:p>
            <a:pPr marL="0" indent="0" algn="just">
              <a:buNone/>
            </a:pPr>
            <a:r>
              <a:rPr lang="es-ES" sz="2500" b="1" dirty="0">
                <a:solidFill>
                  <a:srgbClr val="FF0000"/>
                </a:solidFill>
                <a:latin typeface="Adobe Arabic" panose="02040503050201020203" pitchFamily="18" charset="-78"/>
                <a:cs typeface="Adobe Arabic" panose="02040503050201020203" pitchFamily="18" charset="-78"/>
              </a:rPr>
              <a:t>No solamente sustituye el santuario de la Jerusalén histórica, sino que sustituye todo santuario posible o imaginable. </a:t>
            </a:r>
            <a:r>
              <a:rPr lang="es-ES" sz="2500" b="1" dirty="0">
                <a:solidFill>
                  <a:srgbClr val="002060"/>
                </a:solidFill>
                <a:latin typeface="Adobe Arabic" panose="02040503050201020203" pitchFamily="18" charset="-78"/>
                <a:cs typeface="Adobe Arabic" panose="02040503050201020203" pitchFamily="18" charset="-78"/>
              </a:rPr>
              <a:t>JUAN VA A PRODUCIR UNA RUPTURA EN ESTA TRADICIÓN AL PRESENTAR LA NUEVA JERUSALÉN SIN SANTUARIO.</a:t>
            </a:r>
          </a:p>
          <a:p>
            <a:pPr marL="0" indent="0" algn="just">
              <a:buNone/>
            </a:pPr>
            <a:endParaRPr lang="es-ES" sz="2500" b="1" dirty="0">
              <a:solidFill>
                <a:srgbClr val="002060"/>
              </a:solidFill>
              <a:latin typeface="Adobe Arabic" panose="02040503050201020203" pitchFamily="18" charset="-78"/>
              <a:cs typeface="Adobe Arabic" panose="02040503050201020203" pitchFamily="18" charset="-78"/>
            </a:endParaRPr>
          </a:p>
          <a:p>
            <a:pPr marL="0" indent="0" algn="just">
              <a:buNone/>
            </a:pPr>
            <a:r>
              <a:rPr lang="es-ES" sz="2500" dirty="0">
                <a:solidFill>
                  <a:srgbClr val="002060"/>
                </a:solidFill>
                <a:latin typeface="Adobe Arabic" panose="02040503050201020203" pitchFamily="18" charset="-78"/>
                <a:cs typeface="Adobe Arabic" panose="02040503050201020203" pitchFamily="18" charset="-78"/>
              </a:rPr>
              <a:t>La nueva Jerusalén es un símbolo que significa la nueva comunidad universal de Dios, el nuevo pueblo, la nueva sociedad, la nueva humanidad, el nuevo proyecto histórico creado por Dios en el cielo y tierra nuevos. La gloria de Dios llena totalmente este proyecto, Dios tiene su morada en la tierra en esta nueva sociedad, Dios es todo en todos en este nuevo pueblo de Dios.</a:t>
            </a:r>
            <a:endParaRPr lang="es-EC" sz="2500" dirty="0">
              <a:solidFill>
                <a:srgbClr val="002060"/>
              </a:solidFill>
              <a:latin typeface="Adobe Arabic" panose="02040503050201020203" pitchFamily="18" charset="-78"/>
              <a:cs typeface="Adobe Arabic" panose="02040503050201020203" pitchFamily="18" charset="-78"/>
            </a:endParaRPr>
          </a:p>
          <a:p>
            <a:pPr marL="0" indent="0">
              <a:buNone/>
            </a:pPr>
            <a:endParaRPr lang="es-EC" dirty="0"/>
          </a:p>
        </p:txBody>
      </p:sp>
    </p:spTree>
    <p:extLst>
      <p:ext uri="{BB962C8B-B14F-4D97-AF65-F5344CB8AC3E}">
        <p14:creationId xmlns:p14="http://schemas.microsoft.com/office/powerpoint/2010/main" val="160485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033F0F-AB83-CBBF-0334-D62DF05410BE}"/>
              </a:ext>
            </a:extLst>
          </p:cNvPr>
          <p:cNvSpPr>
            <a:spLocks noGrp="1"/>
          </p:cNvSpPr>
          <p:nvPr>
            <p:ph idx="1"/>
          </p:nvPr>
        </p:nvSpPr>
        <p:spPr>
          <a:xfrm>
            <a:off x="643095" y="512467"/>
            <a:ext cx="10932605" cy="2491990"/>
          </a:xfrm>
        </p:spPr>
        <p:txBody>
          <a:bodyPr>
            <a:normAutofit/>
          </a:bodyPr>
          <a:lstStyle/>
          <a:p>
            <a:pPr marL="0" indent="0" algn="just">
              <a:buNone/>
            </a:pPr>
            <a:r>
              <a:rPr lang="es-ES" sz="2400" dirty="0">
                <a:solidFill>
                  <a:srgbClr val="002060"/>
                </a:solidFill>
                <a:latin typeface="Adobe Arabic" panose="02040503050201020203" pitchFamily="18" charset="-78"/>
                <a:cs typeface="Adobe Arabic" panose="02040503050201020203" pitchFamily="18" charset="-78"/>
              </a:rPr>
              <a:t>La cuarta y última parte: vv. 18-21 nos describe los materiales de la ciudad. </a:t>
            </a:r>
            <a:r>
              <a:rPr lang="es-ES" sz="2400" b="1" dirty="0">
                <a:solidFill>
                  <a:srgbClr val="002060"/>
                </a:solidFill>
                <a:latin typeface="Adobe Arabic" panose="02040503050201020203" pitchFamily="18" charset="-78"/>
                <a:cs typeface="Adobe Arabic" panose="02040503050201020203" pitchFamily="18" charset="-78"/>
              </a:rPr>
              <a:t>Lo que más llama la atención es el uso del oro: en el v. 18 el oro puro se usa como material de construcción de la ciudad y en el v. 21 la plaza de la ciudad es de oro puro, y todos los que pasan lo pisotean. </a:t>
            </a:r>
          </a:p>
          <a:p>
            <a:pPr marL="0" indent="0" algn="just">
              <a:buNone/>
            </a:pPr>
            <a:r>
              <a:rPr lang="es-ES" sz="2400" b="1" dirty="0">
                <a:solidFill>
                  <a:srgbClr val="FF0000"/>
                </a:solidFill>
                <a:latin typeface="Adobe Arabic" panose="02040503050201020203" pitchFamily="18" charset="-78"/>
                <a:cs typeface="Adobe Arabic" panose="02040503050201020203" pitchFamily="18" charset="-78"/>
              </a:rPr>
              <a:t>El oro pierde así su valor de cambio y su fetichismo, y se transforma en valor de uso. </a:t>
            </a:r>
            <a:endParaRPr lang="es-EC" sz="2400" dirty="0"/>
          </a:p>
        </p:txBody>
      </p:sp>
      <p:pic>
        <p:nvPicPr>
          <p:cNvPr id="4" name="Imagen 3">
            <a:extLst>
              <a:ext uri="{FF2B5EF4-FFF2-40B4-BE49-F238E27FC236}">
                <a16:creationId xmlns:a16="http://schemas.microsoft.com/office/drawing/2014/main" id="{6204688E-3DA4-008B-553C-24AC50B6BCC0}"/>
              </a:ext>
            </a:extLst>
          </p:cNvPr>
          <p:cNvPicPr>
            <a:picLocks noChangeAspect="1"/>
          </p:cNvPicPr>
          <p:nvPr/>
        </p:nvPicPr>
        <p:blipFill>
          <a:blip r:embed="rId2">
            <a:extLst>
              <a:ext uri="{28A0092B-C50C-407E-A947-70E740481C1C}">
                <a14:useLocalDpi xmlns:a14="http://schemas.microsoft.com/office/drawing/2010/main" val="0"/>
              </a:ext>
            </a:extLst>
          </a:blip>
          <a:srcRect t="6007" b="11209"/>
          <a:stretch/>
        </p:blipFill>
        <p:spPr>
          <a:xfrm>
            <a:off x="1637332" y="2704161"/>
            <a:ext cx="8917335" cy="3228832"/>
          </a:xfrm>
          <a:prstGeom prst="rect">
            <a:avLst/>
          </a:prstGeom>
        </p:spPr>
      </p:pic>
    </p:spTree>
    <p:extLst>
      <p:ext uri="{BB962C8B-B14F-4D97-AF65-F5344CB8AC3E}">
        <p14:creationId xmlns:p14="http://schemas.microsoft.com/office/powerpoint/2010/main" val="402098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65A3A0-EA12-39CF-97DD-D89BC5866FE6}"/>
              </a:ext>
            </a:extLst>
          </p:cNvPr>
          <p:cNvSpPr>
            <a:spLocks noGrp="1"/>
          </p:cNvSpPr>
          <p:nvPr>
            <p:ph sz="half" idx="1"/>
          </p:nvPr>
        </p:nvSpPr>
        <p:spPr>
          <a:xfrm>
            <a:off x="653143" y="723480"/>
            <a:ext cx="5486400" cy="5812231"/>
          </a:xfrm>
        </p:spPr>
        <p:txBody>
          <a:bodyPr>
            <a:normAutofit fontScale="92500"/>
          </a:bodyPr>
          <a:lstStyle/>
          <a:p>
            <a:pPr marL="0" indent="0" algn="ctr">
              <a:buNone/>
            </a:pPr>
            <a:r>
              <a:rPr lang="es-ES" sz="2700" b="1" dirty="0">
                <a:solidFill>
                  <a:srgbClr val="FF0000"/>
                </a:solidFill>
                <a:latin typeface="Adobe Arabic" panose="02040503050201020203" pitchFamily="18" charset="-78"/>
                <a:cs typeface="Adobe Arabic" panose="02040503050201020203" pitchFamily="18" charset="-78"/>
              </a:rPr>
              <a:t>Los habitantes de la nueva Jerusalén </a:t>
            </a:r>
          </a:p>
          <a:p>
            <a:pPr marL="0" indent="0" algn="ctr">
              <a:buNone/>
            </a:pPr>
            <a:endParaRPr lang="es-ES" sz="2700" b="1" dirty="0">
              <a:solidFill>
                <a:srgbClr val="FF0000"/>
              </a:solidFill>
              <a:latin typeface="Adobe Arabic" panose="02040503050201020203" pitchFamily="18" charset="-78"/>
              <a:cs typeface="Adobe Arabic" panose="02040503050201020203" pitchFamily="18" charset="-78"/>
            </a:endParaRPr>
          </a:p>
          <a:p>
            <a:pPr marL="0" indent="0" algn="just">
              <a:buNone/>
            </a:pPr>
            <a:r>
              <a:rPr lang="es-ES" sz="2700" dirty="0">
                <a:solidFill>
                  <a:srgbClr val="002060"/>
                </a:solidFill>
                <a:latin typeface="Adobe Arabic" panose="02040503050201020203" pitchFamily="18" charset="-78"/>
                <a:cs typeface="Adobe Arabic" panose="02040503050201020203" pitchFamily="18" charset="-78"/>
              </a:rPr>
              <a:t>La nueva Jerusalén es la morada de Dios en medio de los hombres y de las mujeres que allí habitan (21, 3)97. Con ellos y ellas Dios renueva la alianza. </a:t>
            </a:r>
          </a:p>
          <a:p>
            <a:pPr marL="0" indent="0" algn="just">
              <a:buNone/>
            </a:pPr>
            <a:r>
              <a:rPr lang="es-ES" sz="2700" dirty="0">
                <a:solidFill>
                  <a:srgbClr val="002060"/>
                </a:solidFill>
                <a:latin typeface="Adobe Arabic" panose="02040503050201020203" pitchFamily="18" charset="-78"/>
                <a:cs typeface="Adobe Arabic" panose="02040503050201020203" pitchFamily="18" charset="-78"/>
              </a:rPr>
              <a:t>En 21, 3 en forma colectiva: </a:t>
            </a:r>
            <a:r>
              <a:rPr lang="es-ES" sz="2700" b="1" dirty="0">
                <a:solidFill>
                  <a:srgbClr val="002060"/>
                </a:solidFill>
                <a:latin typeface="Adobe Arabic" panose="02040503050201020203" pitchFamily="18" charset="-78"/>
                <a:cs typeface="Adobe Arabic" panose="02040503050201020203" pitchFamily="18" charset="-78"/>
              </a:rPr>
              <a:t>pondrá su morada entre ellos y ellas y serán pueblos de él, y él será el Dios-con-ellos/el Dios-con-ellas. </a:t>
            </a:r>
          </a:p>
          <a:p>
            <a:pPr marL="0" indent="0" algn="just">
              <a:buNone/>
            </a:pPr>
            <a:r>
              <a:rPr lang="es-ES" sz="2700" dirty="0">
                <a:solidFill>
                  <a:srgbClr val="002060"/>
                </a:solidFill>
                <a:latin typeface="Adobe Arabic" panose="02040503050201020203" pitchFamily="18" charset="-78"/>
                <a:cs typeface="Adobe Arabic" panose="02040503050201020203" pitchFamily="18" charset="-78"/>
              </a:rPr>
              <a:t>En 21, 7 Dios renueva la alianza en forma personal: yo seré Dios para él, y él será hijo para mí; yo seré Dios para ella, y ella será hija para mí. </a:t>
            </a:r>
          </a:p>
          <a:p>
            <a:endParaRPr lang="es-EC" dirty="0"/>
          </a:p>
        </p:txBody>
      </p:sp>
      <p:pic>
        <p:nvPicPr>
          <p:cNvPr id="5" name="Marcador de contenido 4">
            <a:extLst>
              <a:ext uri="{FF2B5EF4-FFF2-40B4-BE49-F238E27FC236}">
                <a16:creationId xmlns:a16="http://schemas.microsoft.com/office/drawing/2014/main" id="{9295D9AD-8F62-48C8-4C79-D3A6495C99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0249" y="953934"/>
            <a:ext cx="4142281" cy="3652085"/>
          </a:xfrm>
        </p:spPr>
      </p:pic>
    </p:spTree>
    <p:extLst>
      <p:ext uri="{BB962C8B-B14F-4D97-AF65-F5344CB8AC3E}">
        <p14:creationId xmlns:p14="http://schemas.microsoft.com/office/powerpoint/2010/main" val="182983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1318F6-DBB1-0CF4-B62B-604AB56555F9}"/>
              </a:ext>
            </a:extLst>
          </p:cNvPr>
          <p:cNvSpPr>
            <a:spLocks noGrp="1"/>
          </p:cNvSpPr>
          <p:nvPr>
            <p:ph sz="half" idx="1"/>
          </p:nvPr>
        </p:nvSpPr>
        <p:spPr>
          <a:xfrm>
            <a:off x="677426" y="1225899"/>
            <a:ext cx="3351963" cy="4762919"/>
          </a:xfrm>
          <a:solidFill>
            <a:schemeClr val="accent3">
              <a:lumMod val="60000"/>
              <a:lumOff val="40000"/>
            </a:schemeClr>
          </a:solidFill>
          <a:ln w="38100">
            <a:solidFill>
              <a:srgbClr val="92D050"/>
            </a:solidFill>
          </a:ln>
        </p:spPr>
        <p:txBody>
          <a:bodyPr>
            <a:noAutofit/>
          </a:bodyPr>
          <a:lstStyle/>
          <a:p>
            <a:pPr marL="0" indent="0" algn="ctr">
              <a:buNone/>
            </a:pPr>
            <a:r>
              <a:rPr lang="es-ES" b="1" dirty="0">
                <a:solidFill>
                  <a:srgbClr val="FF0000"/>
                </a:solidFill>
                <a:latin typeface="Adobe Arabic" panose="02040503050201020203" pitchFamily="18" charset="-78"/>
                <a:cs typeface="Adobe Arabic" panose="02040503050201020203" pitchFamily="18" charset="-78"/>
              </a:rPr>
              <a:t>Los excluidos de la nueva Jerusalén</a:t>
            </a:r>
          </a:p>
          <a:p>
            <a:pPr marL="0" indent="0" algn="just">
              <a:buNone/>
            </a:pPr>
            <a:r>
              <a:rPr lang="es-ES" dirty="0">
                <a:solidFill>
                  <a:srgbClr val="002060"/>
                </a:solidFill>
                <a:latin typeface="Adobe Arabic" panose="02040503050201020203" pitchFamily="18" charset="-78"/>
                <a:cs typeface="Adobe Arabic" panose="02040503050201020203" pitchFamily="18" charset="-78"/>
              </a:rPr>
              <a:t>En 21, 8; 21, 27 y en 22, 15 se enumeran todos los excluidos de la nueva Jerusalén, los que son aniquilados para siempre. </a:t>
            </a:r>
            <a:r>
              <a:rPr lang="es-ES" b="1" dirty="0">
                <a:solidFill>
                  <a:srgbClr val="002060"/>
                </a:solidFill>
                <a:latin typeface="Adobe Arabic" panose="02040503050201020203" pitchFamily="18" charset="-78"/>
                <a:cs typeface="Adobe Arabic" panose="02040503050201020203" pitchFamily="18" charset="-78"/>
              </a:rPr>
              <a:t>En 21, 8 se enumeran 7 categorías de personas:</a:t>
            </a:r>
          </a:p>
        </p:txBody>
      </p:sp>
      <p:sp>
        <p:nvSpPr>
          <p:cNvPr id="4" name="Marcador de contenido 3">
            <a:extLst>
              <a:ext uri="{FF2B5EF4-FFF2-40B4-BE49-F238E27FC236}">
                <a16:creationId xmlns:a16="http://schemas.microsoft.com/office/drawing/2014/main" id="{248DE5B0-E0C8-77F3-D258-9D8E0D9D88DE}"/>
              </a:ext>
            </a:extLst>
          </p:cNvPr>
          <p:cNvSpPr>
            <a:spLocks noGrp="1"/>
          </p:cNvSpPr>
          <p:nvPr>
            <p:ph sz="half" idx="2"/>
          </p:nvPr>
        </p:nvSpPr>
        <p:spPr>
          <a:xfrm>
            <a:off x="4270550" y="753626"/>
            <a:ext cx="7002054" cy="5727561"/>
          </a:xfrm>
        </p:spPr>
        <p:txBody>
          <a:bodyPr>
            <a:normAutofit/>
          </a:bodyPr>
          <a:lstStyle/>
          <a:p>
            <a:pPr marL="514350" indent="-514350" algn="just">
              <a:buFont typeface="+mj-lt"/>
              <a:buAutoNum type="arabicPeriod"/>
            </a:pPr>
            <a:r>
              <a:rPr lang="es-ES" sz="2500" b="1" dirty="0">
                <a:solidFill>
                  <a:srgbClr val="002060"/>
                </a:solidFill>
                <a:latin typeface="Adobe Arabic" panose="02040503050201020203" pitchFamily="18" charset="-78"/>
                <a:cs typeface="Adobe Arabic" panose="02040503050201020203" pitchFamily="18" charset="-78"/>
              </a:rPr>
              <a:t>Los temerosos (</a:t>
            </a:r>
            <a:r>
              <a:rPr lang="es-ES" sz="2500" b="1" dirty="0" err="1">
                <a:solidFill>
                  <a:srgbClr val="002060"/>
                </a:solidFill>
                <a:latin typeface="Adobe Arabic" panose="02040503050201020203" pitchFamily="18" charset="-78"/>
                <a:cs typeface="Adobe Arabic" panose="02040503050201020203" pitchFamily="18" charset="-78"/>
              </a:rPr>
              <a:t>deilós</a:t>
            </a:r>
            <a:r>
              <a:rPr lang="es-ES" sz="2500" b="1" dirty="0">
                <a:solidFill>
                  <a:srgbClr val="002060"/>
                </a:solidFill>
                <a:latin typeface="Adobe Arabic" panose="02040503050201020203" pitchFamily="18" charset="-78"/>
                <a:cs typeface="Adobe Arabic" panose="02040503050201020203" pitchFamily="18" charset="-78"/>
              </a:rPr>
              <a:t>). </a:t>
            </a:r>
            <a:r>
              <a:rPr lang="es-ES" sz="2500" dirty="0">
                <a:solidFill>
                  <a:srgbClr val="002060"/>
                </a:solidFill>
                <a:latin typeface="Adobe Arabic" panose="02040503050201020203" pitchFamily="18" charset="-78"/>
                <a:cs typeface="Adobe Arabic" panose="02040503050201020203" pitchFamily="18" charset="-78"/>
              </a:rPr>
              <a:t>En Mt. 8, 26, en la escena de la tempestad calmada, Jesús increpa a sus discípulos: "¿Por qué están temerosos hombres de poca fe?". Es el miedo por la falta de fe. </a:t>
            </a:r>
            <a:r>
              <a:rPr lang="es-ES" sz="2500" b="1" dirty="0">
                <a:solidFill>
                  <a:srgbClr val="002060"/>
                </a:solidFill>
                <a:latin typeface="Adobe Arabic" panose="02040503050201020203" pitchFamily="18" charset="-78"/>
                <a:cs typeface="Adobe Arabic" panose="02040503050201020203" pitchFamily="18" charset="-78"/>
              </a:rPr>
              <a:t>En el contexto del Apocalipsis </a:t>
            </a:r>
            <a:r>
              <a:rPr lang="es-ES" sz="2500" dirty="0">
                <a:solidFill>
                  <a:srgbClr val="002060"/>
                </a:solidFill>
                <a:latin typeface="Adobe Arabic" panose="02040503050201020203" pitchFamily="18" charset="-78"/>
                <a:cs typeface="Adobe Arabic" panose="02040503050201020203" pitchFamily="18" charset="-78"/>
              </a:rPr>
              <a:t>se trata del que no resiste a las Bestias por falta de fe y valor; el que no tiene fuerza y fe para dar testimonio público, incluso con el martirio. Son los derrotados por el sistema.</a:t>
            </a:r>
            <a:endParaRPr lang="es-ES" sz="2500" b="1" dirty="0">
              <a:solidFill>
                <a:srgbClr val="002060"/>
              </a:solidFill>
              <a:latin typeface="Adobe Arabic" panose="02040503050201020203" pitchFamily="18" charset="-78"/>
              <a:cs typeface="Adobe Arabic" panose="02040503050201020203" pitchFamily="18" charset="-78"/>
            </a:endParaRPr>
          </a:p>
          <a:p>
            <a:pPr marL="514350" indent="-514350" algn="just">
              <a:buFont typeface="+mj-lt"/>
              <a:buAutoNum type="arabicPeriod" startAt="2"/>
            </a:pPr>
            <a:r>
              <a:rPr lang="es-ES" sz="2500" b="1" dirty="0">
                <a:solidFill>
                  <a:srgbClr val="002060"/>
                </a:solidFill>
                <a:latin typeface="Adobe Arabic" panose="02040503050201020203" pitchFamily="18" charset="-78"/>
                <a:cs typeface="Adobe Arabic" panose="02040503050201020203" pitchFamily="18" charset="-78"/>
              </a:rPr>
              <a:t>Los incrédulos. </a:t>
            </a:r>
            <a:r>
              <a:rPr lang="es-ES" sz="2500" dirty="0">
                <a:solidFill>
                  <a:srgbClr val="002060"/>
                </a:solidFill>
                <a:latin typeface="Adobe Arabic" panose="02040503050201020203" pitchFamily="18" charset="-78"/>
                <a:cs typeface="Adobe Arabic" panose="02040503050201020203" pitchFamily="18" charset="-78"/>
              </a:rPr>
              <a:t>En toda la tradición sinóptica se conserva la frase de Jesús: "oh generación incrédula y perversa" (Mt. 17, 17 y paralelos). Tomás es llamado incrédulo por Jesús (</a:t>
            </a:r>
            <a:r>
              <a:rPr lang="es-ES" sz="2500" dirty="0" err="1">
                <a:solidFill>
                  <a:srgbClr val="002060"/>
                </a:solidFill>
                <a:latin typeface="Adobe Arabic" panose="02040503050201020203" pitchFamily="18" charset="-78"/>
                <a:cs typeface="Adobe Arabic" panose="02040503050201020203" pitchFamily="18" charset="-78"/>
              </a:rPr>
              <a:t>Jn</a:t>
            </a:r>
            <a:r>
              <a:rPr lang="es-ES" sz="2500" dirty="0">
                <a:solidFill>
                  <a:srgbClr val="002060"/>
                </a:solidFill>
                <a:latin typeface="Adobe Arabic" panose="02040503050201020203" pitchFamily="18" charset="-78"/>
                <a:cs typeface="Adobe Arabic" panose="02040503050201020203" pitchFamily="18" charset="-78"/>
              </a:rPr>
              <a:t>. 20, 27). No se trata de los ateos, se trata de los que no creen en la “nueva Jerusalén”.</a:t>
            </a:r>
          </a:p>
          <a:p>
            <a:pPr marL="0" indent="0">
              <a:buNone/>
            </a:pPr>
            <a:endParaRPr lang="es-EC" dirty="0"/>
          </a:p>
        </p:txBody>
      </p:sp>
    </p:spTree>
    <p:extLst>
      <p:ext uri="{BB962C8B-B14F-4D97-AF65-F5344CB8AC3E}">
        <p14:creationId xmlns:p14="http://schemas.microsoft.com/office/powerpoint/2010/main" val="1608026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EAC1F1-DDAC-4647-211E-BF065F5E3581}"/>
              </a:ext>
            </a:extLst>
          </p:cNvPr>
          <p:cNvSpPr>
            <a:spLocks noGrp="1"/>
          </p:cNvSpPr>
          <p:nvPr>
            <p:ph sz="half" idx="1"/>
          </p:nvPr>
        </p:nvSpPr>
        <p:spPr>
          <a:xfrm>
            <a:off x="396072" y="723481"/>
            <a:ext cx="5381730" cy="5767753"/>
          </a:xfrm>
        </p:spPr>
        <p:txBody>
          <a:bodyPr>
            <a:normAutofit fontScale="92500" lnSpcReduction="10000"/>
          </a:bodyPr>
          <a:lstStyle/>
          <a:p>
            <a:pPr marL="514350" indent="-514350" algn="just">
              <a:buFont typeface="+mj-lt"/>
              <a:buAutoNum type="arabicPeriod" startAt="3"/>
            </a:pPr>
            <a:r>
              <a:rPr lang="es-ES" b="1" dirty="0">
                <a:solidFill>
                  <a:srgbClr val="002060"/>
                </a:solidFill>
                <a:latin typeface="Adobe Arabic" panose="02040503050201020203" pitchFamily="18" charset="-78"/>
                <a:cs typeface="Adobe Arabic" panose="02040503050201020203" pitchFamily="18" charset="-78"/>
              </a:rPr>
              <a:t>Los abominables. </a:t>
            </a:r>
            <a:r>
              <a:rPr lang="es-ES" dirty="0">
                <a:solidFill>
                  <a:srgbClr val="002060"/>
                </a:solidFill>
                <a:latin typeface="Adobe Arabic" panose="02040503050201020203" pitchFamily="18" charset="-78"/>
                <a:cs typeface="Adobe Arabic" panose="02040503050201020203" pitchFamily="18" charset="-78"/>
              </a:rPr>
              <a:t>Los afectos a la abominación, La "abominación de la desolación" era el ídolo puesto en el templo por los romanos (Mt. 24, 15; Mc.13, 14). Los abominables son los adoradores del ídolo opresor. </a:t>
            </a:r>
            <a:endParaRPr lang="es-ES" b="1" dirty="0">
              <a:solidFill>
                <a:srgbClr val="002060"/>
              </a:solidFill>
              <a:latin typeface="Adobe Arabic" panose="02040503050201020203" pitchFamily="18" charset="-78"/>
              <a:cs typeface="Adobe Arabic" panose="02040503050201020203" pitchFamily="18" charset="-78"/>
            </a:endParaRPr>
          </a:p>
          <a:p>
            <a:pPr marL="514350" indent="-514350" algn="just">
              <a:buFont typeface="+mj-lt"/>
              <a:buAutoNum type="arabicPeriod" startAt="3"/>
            </a:pPr>
            <a:r>
              <a:rPr lang="es-ES" b="1" dirty="0">
                <a:solidFill>
                  <a:srgbClr val="002060"/>
                </a:solidFill>
                <a:latin typeface="Adobe Arabic" panose="02040503050201020203" pitchFamily="18" charset="-78"/>
                <a:cs typeface="Adobe Arabic" panose="02040503050201020203" pitchFamily="18" charset="-78"/>
              </a:rPr>
              <a:t>Los asesinos. </a:t>
            </a:r>
            <a:r>
              <a:rPr lang="es-ES" dirty="0">
                <a:solidFill>
                  <a:srgbClr val="002060"/>
                </a:solidFill>
                <a:latin typeface="Adobe Arabic" panose="02040503050201020203" pitchFamily="18" charset="-78"/>
                <a:cs typeface="Adobe Arabic" panose="02040503050201020203" pitchFamily="18" charset="-78"/>
              </a:rPr>
              <a:t>Está en el centro de la enumeración. Las tres designaciones anteriores y las tres posteriores se refieren a los idólatras. La idolatría tiene siempre como consecuencia inmediata el asesinato, casi siempre con un sentido social: la opresión. La idolatría es la raíz de todo pecado social. </a:t>
            </a:r>
          </a:p>
          <a:p>
            <a:pPr marL="514350" indent="-514350">
              <a:buFont typeface="+mj-lt"/>
              <a:buAutoNum type="arabicPeriod" startAt="3"/>
            </a:pPr>
            <a:endParaRPr lang="es-EC" dirty="0"/>
          </a:p>
        </p:txBody>
      </p:sp>
      <p:sp>
        <p:nvSpPr>
          <p:cNvPr id="4" name="Marcador de contenido 3">
            <a:extLst>
              <a:ext uri="{FF2B5EF4-FFF2-40B4-BE49-F238E27FC236}">
                <a16:creationId xmlns:a16="http://schemas.microsoft.com/office/drawing/2014/main" id="{5740B23E-A972-AAFC-E034-763922E812C1}"/>
              </a:ext>
            </a:extLst>
          </p:cNvPr>
          <p:cNvSpPr>
            <a:spLocks noGrp="1"/>
          </p:cNvSpPr>
          <p:nvPr>
            <p:ph sz="half" idx="2"/>
          </p:nvPr>
        </p:nvSpPr>
        <p:spPr>
          <a:xfrm>
            <a:off x="5858189" y="713433"/>
            <a:ext cx="5797899" cy="5828043"/>
          </a:xfrm>
        </p:spPr>
        <p:txBody>
          <a:bodyPr>
            <a:normAutofit fontScale="92500" lnSpcReduction="10000"/>
          </a:bodyPr>
          <a:lstStyle/>
          <a:p>
            <a:pPr marL="514350" indent="-514350" algn="just">
              <a:buFont typeface="+mj-lt"/>
              <a:buAutoNum type="arabicPeriod" startAt="5"/>
            </a:pPr>
            <a:r>
              <a:rPr lang="es-ES" sz="2900" b="1" dirty="0">
                <a:solidFill>
                  <a:srgbClr val="002060"/>
                </a:solidFill>
                <a:latin typeface="Adobe Arabic" panose="02040503050201020203" pitchFamily="18" charset="-78"/>
                <a:cs typeface="Adobe Arabic" panose="02040503050201020203" pitchFamily="18" charset="-78"/>
              </a:rPr>
              <a:t>Los prostitutos. </a:t>
            </a:r>
            <a:r>
              <a:rPr lang="es-ES" sz="2900" dirty="0">
                <a:solidFill>
                  <a:srgbClr val="002060"/>
                </a:solidFill>
                <a:latin typeface="Adobe Arabic" panose="02040503050201020203" pitchFamily="18" charset="-78"/>
                <a:cs typeface="Adobe Arabic" panose="02040503050201020203" pitchFamily="18" charset="-78"/>
              </a:rPr>
              <a:t>En la literatura profética y apocalíptica es símbolo del idólatra: el que se vende por dinero a otro u otra, y se transforma así en objeto en manos del otro que paga y llega a ser su amo. </a:t>
            </a:r>
            <a:endParaRPr lang="es-EC" sz="2900" dirty="0">
              <a:solidFill>
                <a:srgbClr val="002060"/>
              </a:solidFill>
              <a:latin typeface="Adobe Arabic" panose="02040503050201020203" pitchFamily="18" charset="-78"/>
              <a:cs typeface="Adobe Arabic" panose="02040503050201020203" pitchFamily="18" charset="-78"/>
            </a:endParaRPr>
          </a:p>
          <a:p>
            <a:pPr marL="514350" indent="-514350" algn="just">
              <a:buFont typeface="+mj-lt"/>
              <a:buAutoNum type="arabicPeriod" startAt="5"/>
            </a:pPr>
            <a:r>
              <a:rPr lang="es-ES" sz="2900" b="1" dirty="0">
                <a:solidFill>
                  <a:srgbClr val="002060"/>
                </a:solidFill>
                <a:latin typeface="Adobe Arabic" panose="02040503050201020203" pitchFamily="18" charset="-78"/>
                <a:cs typeface="Adobe Arabic" panose="02040503050201020203" pitchFamily="18" charset="-78"/>
              </a:rPr>
              <a:t>Los hechiceros. </a:t>
            </a:r>
            <a:r>
              <a:rPr lang="es-ES" sz="2900" dirty="0">
                <a:solidFill>
                  <a:srgbClr val="002060"/>
                </a:solidFill>
                <a:latin typeface="Adobe Arabic" panose="02040503050201020203" pitchFamily="18" charset="-78"/>
                <a:cs typeface="Adobe Arabic" panose="02040503050201020203" pitchFamily="18" charset="-78"/>
              </a:rPr>
              <a:t>Sinónimo de idólatra. Connota fetichismo y prácticas idolátricas como la magia. </a:t>
            </a:r>
          </a:p>
          <a:p>
            <a:pPr marL="514350" indent="-514350" algn="just">
              <a:buFont typeface="+mj-lt"/>
              <a:buAutoNum type="arabicPeriod" startAt="5"/>
            </a:pPr>
            <a:r>
              <a:rPr lang="es-ES" sz="2900" b="1" dirty="0">
                <a:solidFill>
                  <a:srgbClr val="002060"/>
                </a:solidFill>
                <a:latin typeface="Adobe Arabic" panose="02040503050201020203" pitchFamily="18" charset="-78"/>
                <a:cs typeface="Adobe Arabic" panose="02040503050201020203" pitchFamily="18" charset="-78"/>
              </a:rPr>
              <a:t>Los idólatras. </a:t>
            </a:r>
            <a:r>
              <a:rPr lang="es-ES" sz="2900" dirty="0">
                <a:solidFill>
                  <a:srgbClr val="002060"/>
                </a:solidFill>
                <a:latin typeface="Adobe Arabic" panose="02040503050201020203" pitchFamily="18" charset="-78"/>
                <a:cs typeface="Adobe Arabic" panose="02040503050201020203" pitchFamily="18" charset="-78"/>
              </a:rPr>
              <a:t>Es idólatra el que pervierte el sentido de Dios o el que sustituye a Dios por otros dioses (dinero, poder, mercado, etc.). En el N. T., casi siempre la idolatría está ligada al dinero.</a:t>
            </a:r>
          </a:p>
          <a:p>
            <a:pPr marL="0" indent="0">
              <a:buNone/>
            </a:pPr>
            <a:endParaRPr lang="es-EC" dirty="0"/>
          </a:p>
        </p:txBody>
      </p:sp>
    </p:spTree>
    <p:extLst>
      <p:ext uri="{BB962C8B-B14F-4D97-AF65-F5344CB8AC3E}">
        <p14:creationId xmlns:p14="http://schemas.microsoft.com/office/powerpoint/2010/main" val="342873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380FBAB-314C-6BEE-DDF4-D062B5A5CB2F}"/>
              </a:ext>
            </a:extLst>
          </p:cNvPr>
          <p:cNvSpPr>
            <a:spLocks noGrp="1"/>
          </p:cNvSpPr>
          <p:nvPr>
            <p:ph sz="half" idx="1"/>
          </p:nvPr>
        </p:nvSpPr>
        <p:spPr>
          <a:xfrm>
            <a:off x="848248" y="1024931"/>
            <a:ext cx="5181600" cy="5390859"/>
          </a:xfrm>
        </p:spPr>
        <p:txBody>
          <a:bodyPr>
            <a:normAutofit fontScale="70000" lnSpcReduction="20000"/>
          </a:bodyPr>
          <a:lstStyle/>
          <a:p>
            <a:pPr marL="0" indent="0" algn="just">
              <a:buNone/>
            </a:pPr>
            <a:r>
              <a:rPr lang="es-ES" sz="4000" dirty="0">
                <a:solidFill>
                  <a:srgbClr val="002060"/>
                </a:solidFill>
                <a:latin typeface="Adobe Arabic" panose="02040503050201020203" pitchFamily="18" charset="-78"/>
                <a:cs typeface="Adobe Arabic" panose="02040503050201020203" pitchFamily="18" charset="-78"/>
              </a:rPr>
              <a:t>En la lista de 22, 15 se repiten las mismas categorías de los números 4, 5, 6 y 7: los hechiceros, los prostitutos, los asesinos y los idólatras. </a:t>
            </a:r>
          </a:p>
          <a:p>
            <a:pPr marL="0" indent="0" algn="just">
              <a:buNone/>
            </a:pPr>
            <a:r>
              <a:rPr lang="es-ES" sz="4000" dirty="0">
                <a:solidFill>
                  <a:srgbClr val="002060"/>
                </a:solidFill>
                <a:latin typeface="Adobe Arabic" panose="02040503050201020203" pitchFamily="18" charset="-78"/>
                <a:cs typeface="Adobe Arabic" panose="02040503050201020203" pitchFamily="18" charset="-78"/>
              </a:rPr>
              <a:t>A todos se les dice con mucha violencia: </a:t>
            </a:r>
            <a:r>
              <a:rPr lang="es-ES" sz="4000" b="1" dirty="0">
                <a:solidFill>
                  <a:srgbClr val="002060"/>
                </a:solidFill>
                <a:latin typeface="Adobe Arabic" panose="02040503050201020203" pitchFamily="18" charset="-78"/>
                <a:cs typeface="Adobe Arabic" panose="02040503050201020203" pitchFamily="18" charset="-78"/>
              </a:rPr>
              <a:t>fuera los perros. Las siete categorías se resumen al final en una sola: todos los mentirosos (</a:t>
            </a:r>
            <a:r>
              <a:rPr lang="es-ES" sz="4000" b="1" dirty="0" err="1">
                <a:solidFill>
                  <a:srgbClr val="002060"/>
                </a:solidFill>
                <a:latin typeface="Adobe Arabic" panose="02040503050201020203" pitchFamily="18" charset="-78"/>
                <a:cs typeface="Adobe Arabic" panose="02040503050201020203" pitchFamily="18" charset="-78"/>
              </a:rPr>
              <a:t>pseudés</a:t>
            </a:r>
            <a:r>
              <a:rPr lang="es-ES" sz="4000" b="1" dirty="0">
                <a:solidFill>
                  <a:srgbClr val="002060"/>
                </a:solidFill>
                <a:latin typeface="Adobe Arabic" panose="02040503050201020203" pitchFamily="18" charset="-78"/>
                <a:cs typeface="Adobe Arabic" panose="02040503050201020203" pitchFamily="18" charset="-78"/>
              </a:rPr>
              <a:t>). </a:t>
            </a:r>
          </a:p>
          <a:p>
            <a:pPr marL="0" indent="0" algn="just">
              <a:buNone/>
            </a:pPr>
            <a:r>
              <a:rPr lang="es-ES" sz="4000" b="1" dirty="0">
                <a:solidFill>
                  <a:srgbClr val="002060"/>
                </a:solidFill>
                <a:latin typeface="Adobe Arabic" panose="02040503050201020203" pitchFamily="18" charset="-78"/>
                <a:cs typeface="Adobe Arabic" panose="02040503050201020203" pitchFamily="18" charset="-78"/>
              </a:rPr>
              <a:t>Lo que no entra en este mundo nuevo queda definitivamente aniquilado, reducido a la nada. Este es, según el Apocalipsis, el infierno.</a:t>
            </a:r>
            <a:endParaRPr lang="es-EC" sz="4000" dirty="0">
              <a:solidFill>
                <a:srgbClr val="002060"/>
              </a:solidFill>
              <a:latin typeface="Adobe Arabic" panose="02040503050201020203" pitchFamily="18" charset="-78"/>
              <a:cs typeface="Adobe Arabic" panose="02040503050201020203" pitchFamily="18" charset="-78"/>
            </a:endParaRPr>
          </a:p>
          <a:p>
            <a:pPr marL="0" indent="0">
              <a:buNone/>
            </a:pPr>
            <a:endParaRPr lang="es-EC" dirty="0"/>
          </a:p>
        </p:txBody>
      </p:sp>
      <p:sp>
        <p:nvSpPr>
          <p:cNvPr id="4" name="Marcador de contenido 3">
            <a:extLst>
              <a:ext uri="{FF2B5EF4-FFF2-40B4-BE49-F238E27FC236}">
                <a16:creationId xmlns:a16="http://schemas.microsoft.com/office/drawing/2014/main" id="{DD3086B4-E1A6-3434-22EE-6CF59D70D667}"/>
              </a:ext>
            </a:extLst>
          </p:cNvPr>
          <p:cNvSpPr>
            <a:spLocks noGrp="1"/>
          </p:cNvSpPr>
          <p:nvPr>
            <p:ph sz="half" idx="2"/>
          </p:nvPr>
        </p:nvSpPr>
        <p:spPr>
          <a:xfrm>
            <a:off x="6802735" y="1497205"/>
            <a:ext cx="4129872" cy="3778180"/>
          </a:xfrm>
          <a:solidFill>
            <a:schemeClr val="accent3">
              <a:lumMod val="40000"/>
              <a:lumOff val="60000"/>
            </a:schemeClr>
          </a:solidFill>
          <a:ln w="38100">
            <a:solidFill>
              <a:srgbClr val="92D050"/>
            </a:solidFill>
          </a:ln>
        </p:spPr>
        <p:txBody>
          <a:bodyPr>
            <a:normAutofit fontScale="70000" lnSpcReduction="20000"/>
          </a:bodyPr>
          <a:lstStyle/>
          <a:p>
            <a:pPr marL="0" indent="0" algn="just">
              <a:buNone/>
            </a:pPr>
            <a:r>
              <a:rPr lang="es-ES" sz="4300" dirty="0">
                <a:solidFill>
                  <a:srgbClr val="002060"/>
                </a:solidFill>
                <a:latin typeface="Adobe Arabic" panose="02040503050201020203" pitchFamily="18" charset="-78"/>
                <a:cs typeface="Adobe Arabic" panose="02040503050201020203" pitchFamily="18" charset="-78"/>
              </a:rPr>
              <a:t>Cuando la historia llega a su culminación con el cielo nuevo, la tierra nueva y la nueva Jerusalén, no hay otro espacio fuera de este mundo nuevo. En la misma línea, 2 Pd. 3, 13: "esperamos…, nuevos cielos y nueva tierra, en los que habite la justicia". </a:t>
            </a:r>
          </a:p>
          <a:p>
            <a:pPr marL="0" indent="0">
              <a:buNone/>
            </a:pPr>
            <a:endParaRPr lang="es-EC" dirty="0"/>
          </a:p>
        </p:txBody>
      </p:sp>
    </p:spTree>
    <p:extLst>
      <p:ext uri="{BB962C8B-B14F-4D97-AF65-F5344CB8AC3E}">
        <p14:creationId xmlns:p14="http://schemas.microsoft.com/office/powerpoint/2010/main" val="344812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206D4-20AA-08BF-4837-5389F396D0A6}"/>
              </a:ext>
            </a:extLst>
          </p:cNvPr>
          <p:cNvSpPr>
            <a:spLocks noGrp="1"/>
          </p:cNvSpPr>
          <p:nvPr>
            <p:ph type="title"/>
          </p:nvPr>
        </p:nvSpPr>
        <p:spPr>
          <a:xfrm>
            <a:off x="838200" y="365125"/>
            <a:ext cx="10515600" cy="951209"/>
          </a:xfrm>
        </p:spPr>
        <p:style>
          <a:lnRef idx="2">
            <a:schemeClr val="accent6">
              <a:shade val="15000"/>
            </a:schemeClr>
          </a:lnRef>
          <a:fillRef idx="1">
            <a:schemeClr val="accent6"/>
          </a:fillRef>
          <a:effectRef idx="0">
            <a:schemeClr val="accent6"/>
          </a:effectRef>
          <a:fontRef idx="minor">
            <a:schemeClr val="lt1"/>
          </a:fontRef>
        </p:style>
        <p:txBody>
          <a:bodyPr>
            <a:noAutofit/>
          </a:bodyPr>
          <a:lstStyle/>
          <a:p>
            <a:pPr algn="ctr">
              <a:lnSpc>
                <a:spcPct val="70000"/>
              </a:lnSpc>
            </a:pPr>
            <a:r>
              <a:rPr lang="es-EC" sz="4000" b="1" dirty="0">
                <a:latin typeface="Adobe Arabic" panose="02040503050201020203" pitchFamily="18" charset="-78"/>
                <a:cs typeface="Adobe Arabic" panose="02040503050201020203" pitchFamily="18" charset="-78"/>
              </a:rPr>
              <a:t>7</a:t>
            </a:r>
            <a:r>
              <a:rPr lang="es-EC" sz="3500" b="1" dirty="0">
                <a:latin typeface="Adobe Arabic" panose="02040503050201020203" pitchFamily="18" charset="-78"/>
                <a:cs typeface="Adobe Arabic" panose="02040503050201020203" pitchFamily="18" charset="-78"/>
              </a:rPr>
              <a:t>) En el Apocalipsis la nueva historia: </a:t>
            </a:r>
            <a:br>
              <a:rPr lang="es-EC" sz="3500" b="1" dirty="0">
                <a:latin typeface="Adobe Arabic" panose="02040503050201020203" pitchFamily="18" charset="-78"/>
                <a:cs typeface="Adobe Arabic" panose="02040503050201020203" pitchFamily="18" charset="-78"/>
              </a:rPr>
            </a:br>
            <a:r>
              <a:rPr lang="es-EC" sz="3500" b="1" dirty="0">
                <a:latin typeface="Adobe Arabic" panose="02040503050201020203" pitchFamily="18" charset="-78"/>
                <a:cs typeface="Adobe Arabic" panose="02040503050201020203" pitchFamily="18" charset="-78"/>
              </a:rPr>
              <a:t>la del cielo nuevo y tierra nueva es eterna</a:t>
            </a:r>
          </a:p>
        </p:txBody>
      </p:sp>
      <p:sp>
        <p:nvSpPr>
          <p:cNvPr id="3" name="Marcador de contenido 2">
            <a:extLst>
              <a:ext uri="{FF2B5EF4-FFF2-40B4-BE49-F238E27FC236}">
                <a16:creationId xmlns:a16="http://schemas.microsoft.com/office/drawing/2014/main" id="{DAA2A5C0-867C-08CB-77EB-5A8C29D73581}"/>
              </a:ext>
            </a:extLst>
          </p:cNvPr>
          <p:cNvSpPr>
            <a:spLocks noGrp="1"/>
          </p:cNvSpPr>
          <p:nvPr>
            <p:ph idx="1"/>
          </p:nvPr>
        </p:nvSpPr>
        <p:spPr>
          <a:xfrm>
            <a:off x="981142" y="1588957"/>
            <a:ext cx="10229716" cy="5089161"/>
          </a:xfrm>
        </p:spPr>
        <p:txBody>
          <a:bodyPr>
            <a:noAutofit/>
          </a:bodyPr>
          <a:lstStyle/>
          <a:p>
            <a:pPr marL="0" indent="0" algn="just">
              <a:lnSpc>
                <a:spcPct val="100000"/>
              </a:lnSpc>
              <a:spcBef>
                <a:spcPts val="600"/>
              </a:spcBef>
              <a:buNone/>
            </a:pPr>
            <a:r>
              <a:rPr lang="es-ES" sz="2200" dirty="0">
                <a:solidFill>
                  <a:srgbClr val="002060"/>
                </a:solidFill>
                <a:latin typeface="Adobe Arabic" panose="02040503050201020203" pitchFamily="18" charset="-78"/>
                <a:cs typeface="Adobe Arabic" panose="02040503050201020203" pitchFamily="18" charset="-78"/>
              </a:rPr>
              <a:t>Cuando la historia llega a su culminación con el cielo nuevo, la tierra nueva y la nueva Jerusalén, no hay otro espacio fuera de este mundo nuevo. En la misma línea, 2 Pd. 3, 13: </a:t>
            </a:r>
            <a:r>
              <a:rPr lang="es-ES" sz="2200" b="1" i="1" dirty="0">
                <a:solidFill>
                  <a:srgbClr val="002060"/>
                </a:solidFill>
                <a:latin typeface="Adobe Arabic" panose="02040503050201020203" pitchFamily="18" charset="-78"/>
                <a:cs typeface="Adobe Arabic" panose="02040503050201020203" pitchFamily="18" charset="-78"/>
              </a:rPr>
              <a:t>"esperamos... nuevos cielos y nueva tierra, en los que habite la justicia". </a:t>
            </a:r>
          </a:p>
          <a:p>
            <a:pPr marL="0" indent="0" algn="just">
              <a:lnSpc>
                <a:spcPct val="100000"/>
              </a:lnSpc>
              <a:spcBef>
                <a:spcPts val="600"/>
              </a:spcBef>
              <a:buNone/>
            </a:pPr>
            <a:endParaRPr lang="es-ES" sz="2200" b="1" i="1" dirty="0">
              <a:solidFill>
                <a:srgbClr val="002060"/>
              </a:solidFill>
              <a:latin typeface="Adobe Arabic" panose="02040503050201020203" pitchFamily="18" charset="-78"/>
              <a:cs typeface="Adobe Arabic" panose="02040503050201020203" pitchFamily="18" charset="-78"/>
            </a:endParaRPr>
          </a:p>
          <a:p>
            <a:pPr marL="0" indent="0" algn="just">
              <a:lnSpc>
                <a:spcPct val="100000"/>
              </a:lnSpc>
              <a:spcBef>
                <a:spcPts val="600"/>
              </a:spcBef>
              <a:buNone/>
            </a:pPr>
            <a:r>
              <a:rPr lang="es-ES" sz="2200" b="1" dirty="0">
                <a:solidFill>
                  <a:srgbClr val="002060"/>
                </a:solidFill>
                <a:latin typeface="Adobe Arabic" panose="02040503050201020203" pitchFamily="18" charset="-78"/>
                <a:cs typeface="Adobe Arabic" panose="02040503050201020203" pitchFamily="18" charset="-78"/>
              </a:rPr>
              <a:t>No obstante, hay una gran diferencia entre el texto de Isaías y el del Apocalipsis: </a:t>
            </a:r>
            <a:r>
              <a:rPr lang="es-ES" sz="2200" dirty="0">
                <a:solidFill>
                  <a:srgbClr val="002060"/>
                </a:solidFill>
                <a:latin typeface="Adobe Arabic" panose="02040503050201020203" pitchFamily="18" charset="-78"/>
                <a:cs typeface="Adobe Arabic" panose="02040503050201020203" pitchFamily="18" charset="-78"/>
              </a:rPr>
              <a:t>en Isaías la utopía es un mundo sin opresión, sin embargo, la muerte todavía está allí; en el Apocalipsis la utopía es un mundo sin opresión y sin muerte (sin caos y sin tinieblas).</a:t>
            </a:r>
          </a:p>
          <a:p>
            <a:pPr marL="0" indent="0" algn="just">
              <a:lnSpc>
                <a:spcPct val="100000"/>
              </a:lnSpc>
              <a:spcBef>
                <a:spcPts val="600"/>
              </a:spcBef>
              <a:buNone/>
            </a:pPr>
            <a:endParaRPr lang="es-ES" sz="2200" dirty="0">
              <a:solidFill>
                <a:srgbClr val="002060"/>
              </a:solidFill>
              <a:latin typeface="Adobe Arabic" panose="02040503050201020203" pitchFamily="18" charset="-78"/>
              <a:cs typeface="Adobe Arabic" panose="02040503050201020203" pitchFamily="18" charset="-78"/>
            </a:endParaRPr>
          </a:p>
          <a:p>
            <a:pPr marL="0" indent="0" algn="just">
              <a:lnSpc>
                <a:spcPct val="100000"/>
              </a:lnSpc>
              <a:spcBef>
                <a:spcPts val="600"/>
              </a:spcBef>
              <a:buNone/>
            </a:pPr>
            <a:r>
              <a:rPr lang="es-ES" sz="2200" b="1" dirty="0">
                <a:solidFill>
                  <a:srgbClr val="FF0000"/>
                </a:solidFill>
                <a:latin typeface="Adobe Arabic" panose="02040503050201020203" pitchFamily="18" charset="-78"/>
                <a:cs typeface="Adobe Arabic" panose="02040503050201020203" pitchFamily="18" charset="-78"/>
              </a:rPr>
              <a:t>En Isaías el límite es la opresión.</a:t>
            </a:r>
            <a:r>
              <a:rPr lang="es-ES" sz="2200" dirty="0">
                <a:solidFill>
                  <a:srgbClr val="FF0000"/>
                </a:solidFill>
                <a:latin typeface="Adobe Arabic" panose="02040503050201020203" pitchFamily="18" charset="-78"/>
                <a:cs typeface="Adobe Arabic" panose="02040503050201020203" pitchFamily="18" charset="-78"/>
              </a:rPr>
              <a:t> </a:t>
            </a:r>
            <a:r>
              <a:rPr lang="es-ES" sz="2200" dirty="0">
                <a:solidFill>
                  <a:srgbClr val="002060"/>
                </a:solidFill>
                <a:latin typeface="Adobe Arabic" panose="02040503050201020203" pitchFamily="18" charset="-78"/>
                <a:cs typeface="Adobe Arabic" panose="02040503050201020203" pitchFamily="18" charset="-78"/>
              </a:rPr>
              <a:t>El mundo transcendente (cielo y tierra nuevos) es un mundo sin opresión. Dios es transcendente porque rompe las cadenas de la opresión. </a:t>
            </a:r>
          </a:p>
          <a:p>
            <a:pPr marL="0" indent="0" algn="just">
              <a:lnSpc>
                <a:spcPct val="100000"/>
              </a:lnSpc>
              <a:spcBef>
                <a:spcPts val="600"/>
              </a:spcBef>
              <a:buNone/>
            </a:pPr>
            <a:endParaRPr lang="es-ES" sz="2200" dirty="0">
              <a:solidFill>
                <a:srgbClr val="002060"/>
              </a:solidFill>
              <a:latin typeface="Adobe Arabic" panose="02040503050201020203" pitchFamily="18" charset="-78"/>
              <a:cs typeface="Adobe Arabic" panose="02040503050201020203" pitchFamily="18" charset="-78"/>
            </a:endParaRPr>
          </a:p>
          <a:p>
            <a:pPr marL="0" indent="0" algn="just">
              <a:lnSpc>
                <a:spcPct val="100000"/>
              </a:lnSpc>
              <a:spcBef>
                <a:spcPts val="600"/>
              </a:spcBef>
              <a:buNone/>
            </a:pPr>
            <a:r>
              <a:rPr lang="es-ES" sz="2200" b="1" dirty="0">
                <a:solidFill>
                  <a:srgbClr val="FF0000"/>
                </a:solidFill>
                <a:latin typeface="Adobe Arabic" panose="02040503050201020203" pitchFamily="18" charset="-78"/>
                <a:cs typeface="Adobe Arabic" panose="02040503050201020203" pitchFamily="18" charset="-78"/>
              </a:rPr>
              <a:t>En el Apocalipsis el límite es la muerte. </a:t>
            </a:r>
            <a:r>
              <a:rPr lang="es-ES" sz="2200" dirty="0">
                <a:solidFill>
                  <a:srgbClr val="002060"/>
                </a:solidFill>
                <a:latin typeface="Adobe Arabic" panose="02040503050201020203" pitchFamily="18" charset="-78"/>
                <a:cs typeface="Adobe Arabic" panose="02040503050201020203" pitchFamily="18" charset="-78"/>
              </a:rPr>
              <a:t>El mundo transcendente es ahora un mundo sin muerte. Dios es transcendente porque destruye la muerte.</a:t>
            </a:r>
            <a:endParaRPr lang="es-EC" sz="2200" dirty="0">
              <a:solidFill>
                <a:srgbClr val="002060"/>
              </a:solidFill>
              <a:latin typeface="Adobe Arabic" panose="02040503050201020203" pitchFamily="18" charset="-78"/>
              <a:cs typeface="Adobe Arabic" panose="02040503050201020203" pitchFamily="18" charset="-78"/>
            </a:endParaRPr>
          </a:p>
          <a:p>
            <a:pPr marL="0" indent="0">
              <a:buNone/>
            </a:pPr>
            <a:endParaRPr lang="es-EC" sz="2500" dirty="0"/>
          </a:p>
        </p:txBody>
      </p:sp>
    </p:spTree>
    <p:extLst>
      <p:ext uri="{BB962C8B-B14F-4D97-AF65-F5344CB8AC3E}">
        <p14:creationId xmlns:p14="http://schemas.microsoft.com/office/powerpoint/2010/main" val="390133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2585662-26B3-A3D4-02E9-4EB15C3738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4" name="Marcador de contenido 3">
            <a:extLst>
              <a:ext uri="{FF2B5EF4-FFF2-40B4-BE49-F238E27FC236}">
                <a16:creationId xmlns:a16="http://schemas.microsoft.com/office/drawing/2014/main" id="{1F185825-E5BD-9333-CBB9-7C8244C18D4B}"/>
              </a:ext>
            </a:extLst>
          </p:cNvPr>
          <p:cNvSpPr>
            <a:spLocks noGrp="1"/>
          </p:cNvSpPr>
          <p:nvPr>
            <p:ph sz="half" idx="2"/>
          </p:nvPr>
        </p:nvSpPr>
        <p:spPr>
          <a:xfrm>
            <a:off x="2443396" y="4072502"/>
            <a:ext cx="8909154" cy="2523170"/>
          </a:xfrm>
        </p:spPr>
        <p:txBody>
          <a:bodyPr>
            <a:noAutofit/>
          </a:bodyPr>
          <a:lstStyle/>
          <a:p>
            <a:pPr marL="0" indent="0" algn="r">
              <a:buNone/>
            </a:pPr>
            <a:r>
              <a:rPr lang="es-EC" sz="3400" b="1" dirty="0">
                <a:solidFill>
                  <a:schemeClr val="accent6">
                    <a:lumMod val="50000"/>
                  </a:schemeClr>
                </a:solidFill>
                <a:latin typeface="Adobe Arabic" panose="02040503050201020203" pitchFamily="18" charset="-78"/>
                <a:cs typeface="Adobe Arabic" panose="02040503050201020203" pitchFamily="18" charset="-78"/>
              </a:rPr>
              <a:t>Semana Bíblica </a:t>
            </a:r>
          </a:p>
          <a:p>
            <a:pPr marL="0" indent="0" algn="r">
              <a:buNone/>
            </a:pPr>
            <a:r>
              <a:rPr lang="es-EC" sz="3400" b="1" dirty="0">
                <a:solidFill>
                  <a:schemeClr val="accent6">
                    <a:lumMod val="50000"/>
                  </a:schemeClr>
                </a:solidFill>
                <a:latin typeface="Adobe Arabic" panose="02040503050201020203" pitchFamily="18" charset="-78"/>
                <a:cs typeface="Adobe Arabic" panose="02040503050201020203" pitchFamily="18" charset="-78"/>
              </a:rPr>
              <a:t>Arquidiocesana de Cuenca   </a:t>
            </a:r>
          </a:p>
          <a:p>
            <a:pPr marL="0" indent="0" algn="r">
              <a:buNone/>
            </a:pPr>
            <a:r>
              <a:rPr lang="es-EC" sz="3400" b="1" dirty="0">
                <a:solidFill>
                  <a:schemeClr val="accent6">
                    <a:lumMod val="50000"/>
                  </a:schemeClr>
                </a:solidFill>
                <a:latin typeface="Adobe Arabic" panose="02040503050201020203" pitchFamily="18" charset="-78"/>
                <a:cs typeface="Adobe Arabic" panose="02040503050201020203" pitchFamily="18" charset="-78"/>
              </a:rPr>
              <a:t>09 – 11 Febrero 2026      </a:t>
            </a:r>
          </a:p>
          <a:p>
            <a:pPr marL="0" indent="0" algn="r">
              <a:buNone/>
            </a:pPr>
            <a:r>
              <a:rPr lang="es-EC" sz="3400" b="1" dirty="0">
                <a:solidFill>
                  <a:schemeClr val="accent6">
                    <a:lumMod val="50000"/>
                  </a:schemeClr>
                </a:solidFill>
                <a:latin typeface="Adobe Arabic" panose="02040503050201020203" pitchFamily="18" charset="-78"/>
                <a:cs typeface="Adobe Arabic" panose="02040503050201020203" pitchFamily="18" charset="-78"/>
              </a:rPr>
              <a:t>P. Marco Matamoros Pereira</a:t>
            </a:r>
          </a:p>
        </p:txBody>
      </p:sp>
    </p:spTree>
    <p:extLst>
      <p:ext uri="{BB962C8B-B14F-4D97-AF65-F5344CB8AC3E}">
        <p14:creationId xmlns:p14="http://schemas.microsoft.com/office/powerpoint/2010/main" val="333584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90D333-527E-E9DB-0889-A9A77590328A}"/>
              </a:ext>
            </a:extLst>
          </p:cNvPr>
          <p:cNvSpPr>
            <a:spLocks noGrp="1"/>
          </p:cNvSpPr>
          <p:nvPr>
            <p:ph sz="half" idx="1"/>
          </p:nvPr>
        </p:nvSpPr>
        <p:spPr>
          <a:xfrm>
            <a:off x="740557" y="984737"/>
            <a:ext cx="5600282" cy="5191211"/>
          </a:xfrm>
        </p:spPr>
        <p:txBody>
          <a:bodyPr>
            <a:noAutofit/>
          </a:bodyPr>
          <a:lstStyle/>
          <a:p>
            <a:pPr marL="514350" indent="-514350" algn="just">
              <a:lnSpc>
                <a:spcPct val="70000"/>
              </a:lnSpc>
              <a:buFont typeface="Arial" panose="020B0604020202020204" pitchFamily="34" charset="0"/>
              <a:buAutoNum type="arabicParenR"/>
            </a:pPr>
            <a:r>
              <a:rPr lang="es-ES" sz="2600" dirty="0">
                <a:solidFill>
                  <a:srgbClr val="002060"/>
                </a:solidFill>
                <a:latin typeface="Adobe Arabic" panose="02040503050201020203" pitchFamily="18" charset="-78"/>
                <a:cs typeface="Adobe Arabic" panose="02040503050201020203" pitchFamily="18" charset="-78"/>
              </a:rPr>
              <a:t>Sectores que tienen una visión histórica o teológica alternativa, que no es la de los grupos dominantes. </a:t>
            </a:r>
          </a:p>
          <a:p>
            <a:pPr marL="514350" indent="-514350" algn="just">
              <a:lnSpc>
                <a:spcPct val="70000"/>
              </a:lnSpc>
              <a:buAutoNum type="arabicParenR"/>
            </a:pPr>
            <a:r>
              <a:rPr lang="es-ES" sz="2600" dirty="0">
                <a:solidFill>
                  <a:srgbClr val="002060"/>
                </a:solidFill>
                <a:latin typeface="Adobe Arabic" panose="02040503050201020203" pitchFamily="18" charset="-78"/>
                <a:cs typeface="Adobe Arabic" panose="02040503050201020203" pitchFamily="18" charset="-78"/>
              </a:rPr>
              <a:t>Expresa la cosmovisión de los sectores más pobres, oprimidos, humillados, marginalizados de la sociedad. </a:t>
            </a:r>
          </a:p>
          <a:p>
            <a:pPr marL="514350" indent="-514350" algn="just">
              <a:lnSpc>
                <a:spcPct val="70000"/>
              </a:lnSpc>
              <a:buAutoNum type="arabicParenR"/>
            </a:pPr>
            <a:r>
              <a:rPr lang="es-ES" sz="2600" dirty="0">
                <a:solidFill>
                  <a:srgbClr val="002060"/>
                </a:solidFill>
                <a:latin typeface="Adobe Arabic" panose="02040503050201020203" pitchFamily="18" charset="-78"/>
                <a:cs typeface="Adobe Arabic" panose="02040503050201020203" pitchFamily="18" charset="-78"/>
              </a:rPr>
              <a:t>Aquellos que no se sienten interpretados por sus propias autoridades.</a:t>
            </a:r>
          </a:p>
          <a:p>
            <a:pPr marL="514350" indent="-514350" algn="just">
              <a:lnSpc>
                <a:spcPct val="70000"/>
              </a:lnSpc>
              <a:buAutoNum type="arabicParenR"/>
            </a:pPr>
            <a:r>
              <a:rPr lang="es-ES" sz="2600" dirty="0">
                <a:solidFill>
                  <a:srgbClr val="002060"/>
                </a:solidFill>
                <a:latin typeface="Adobe Arabic" panose="02040503050201020203" pitchFamily="18" charset="-78"/>
                <a:cs typeface="Adobe Arabic" panose="02040503050201020203" pitchFamily="18" charset="-78"/>
              </a:rPr>
              <a:t>El sujeto social de la apocalíptica es el oprimido y su pensamiento puede ser universal, fundante.</a:t>
            </a:r>
          </a:p>
          <a:p>
            <a:pPr marL="514350" indent="-514350" algn="just">
              <a:lnSpc>
                <a:spcPct val="70000"/>
              </a:lnSpc>
              <a:buAutoNum type="arabicParenR"/>
            </a:pPr>
            <a:r>
              <a:rPr lang="es-ES" sz="2600" dirty="0">
                <a:solidFill>
                  <a:srgbClr val="002060"/>
                </a:solidFill>
                <a:latin typeface="Adobe Arabic" panose="02040503050201020203" pitchFamily="18" charset="-78"/>
                <a:cs typeface="Adobe Arabic" panose="02040503050201020203" pitchFamily="18" charset="-78"/>
              </a:rPr>
              <a:t>Hay movimientos apocalípticos que nacen en situaciones de desintegración de todas las estructuras socio-religiosas.</a:t>
            </a:r>
            <a:endParaRPr lang="es-EC" sz="2600" dirty="0">
              <a:solidFill>
                <a:srgbClr val="002060"/>
              </a:solidFill>
              <a:latin typeface="Adobe Arabic" panose="02040503050201020203" pitchFamily="18" charset="-78"/>
              <a:cs typeface="Adobe Arabic" panose="02040503050201020203" pitchFamily="18" charset="-78"/>
            </a:endParaRPr>
          </a:p>
        </p:txBody>
      </p:sp>
      <p:pic>
        <p:nvPicPr>
          <p:cNvPr id="5" name="Imagen 4">
            <a:extLst>
              <a:ext uri="{FF2B5EF4-FFF2-40B4-BE49-F238E27FC236}">
                <a16:creationId xmlns:a16="http://schemas.microsoft.com/office/drawing/2014/main" id="{2785DEFC-6445-BE3B-8748-7FFCC552C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363" y="984737"/>
            <a:ext cx="4381080" cy="3914675"/>
          </a:xfrm>
          <a:prstGeom prst="rect">
            <a:avLst/>
          </a:prstGeom>
        </p:spPr>
      </p:pic>
    </p:spTree>
    <p:extLst>
      <p:ext uri="{BB962C8B-B14F-4D97-AF65-F5344CB8AC3E}">
        <p14:creationId xmlns:p14="http://schemas.microsoft.com/office/powerpoint/2010/main" val="136887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AD51A1-8204-5A0B-DCCD-CC647B97DCE2}"/>
              </a:ext>
            </a:extLst>
          </p:cNvPr>
          <p:cNvSpPr>
            <a:spLocks noGrp="1"/>
          </p:cNvSpPr>
          <p:nvPr>
            <p:ph sz="half" idx="1"/>
          </p:nvPr>
        </p:nvSpPr>
        <p:spPr>
          <a:xfrm>
            <a:off x="436266" y="542611"/>
            <a:ext cx="5215026" cy="5938576"/>
          </a:xfrm>
        </p:spPr>
        <p:txBody>
          <a:bodyPr>
            <a:normAutofit lnSpcReduction="10000"/>
          </a:bodyPr>
          <a:lstStyle/>
          <a:p>
            <a:pPr marL="0" indent="0" algn="just">
              <a:lnSpc>
                <a:spcPct val="120000"/>
              </a:lnSpc>
              <a:buNone/>
            </a:pPr>
            <a:r>
              <a:rPr lang="es-ES" sz="3900" b="1" dirty="0">
                <a:solidFill>
                  <a:srgbClr val="FF0000"/>
                </a:solidFill>
                <a:latin typeface="Adobe Arabic" panose="02040503050201020203" pitchFamily="18" charset="-78"/>
                <a:cs typeface="Adobe Arabic" panose="02040503050201020203" pitchFamily="18" charset="-78"/>
              </a:rPr>
              <a:t>Ejemplos: </a:t>
            </a:r>
            <a:endParaRPr lang="es-ES" sz="2600" b="1" dirty="0">
              <a:solidFill>
                <a:srgbClr val="FF0000"/>
              </a:solidFill>
              <a:latin typeface="Adobe Arabic" panose="02040503050201020203" pitchFamily="18" charset="-78"/>
              <a:cs typeface="Adobe Arabic" panose="02040503050201020203" pitchFamily="18" charset="-78"/>
            </a:endParaRPr>
          </a:p>
          <a:p>
            <a:pPr marL="342900" indent="-342900" algn="just">
              <a:lnSpc>
                <a:spcPct val="80000"/>
              </a:lnSpc>
              <a:buFont typeface="+mj-lt"/>
              <a:buAutoNum type="alphaLcParenR"/>
            </a:pPr>
            <a:r>
              <a:rPr lang="es-ES" sz="2600" dirty="0">
                <a:solidFill>
                  <a:srgbClr val="002060"/>
                </a:solidFill>
                <a:latin typeface="Adobe Arabic" panose="02040503050201020203" pitchFamily="18" charset="-78"/>
                <a:cs typeface="Adobe Arabic" panose="02040503050201020203" pitchFamily="18" charset="-78"/>
              </a:rPr>
              <a:t>La apocalíptica que nace después de la destrucción de todas las estructuras de Israel el 586 a. C. o el 70 d. C. </a:t>
            </a:r>
          </a:p>
          <a:p>
            <a:pPr marL="342900" indent="-342900" algn="just">
              <a:lnSpc>
                <a:spcPct val="80000"/>
              </a:lnSpc>
              <a:buFont typeface="+mj-lt"/>
              <a:buAutoNum type="alphaLcParenR"/>
            </a:pPr>
            <a:r>
              <a:rPr lang="es-ES" sz="2600" dirty="0">
                <a:solidFill>
                  <a:srgbClr val="002060"/>
                </a:solidFill>
                <a:latin typeface="Adobe Arabic" panose="02040503050201020203" pitchFamily="18" charset="-78"/>
                <a:cs typeface="Adobe Arabic" panose="02040503050201020203" pitchFamily="18" charset="-78"/>
              </a:rPr>
              <a:t>La persecución de las autoridades locales o de una potencia extranjera con la complicidad de los grupos locales dominantes, como bajo Antíoco IV Epifanes.  Ahí, nació el libro de Daniel (167-164 a. C.).</a:t>
            </a:r>
          </a:p>
          <a:p>
            <a:pPr marL="342900" indent="-342900" algn="just">
              <a:lnSpc>
                <a:spcPct val="80000"/>
              </a:lnSpc>
              <a:buFont typeface="+mj-lt"/>
              <a:buAutoNum type="alphaLcParenR"/>
            </a:pPr>
            <a:r>
              <a:rPr lang="es-ES" sz="2600" dirty="0">
                <a:solidFill>
                  <a:srgbClr val="002060"/>
                </a:solidFill>
                <a:latin typeface="Adobe Arabic" panose="02040503050201020203" pitchFamily="18" charset="-78"/>
                <a:cs typeface="Adobe Arabic" panose="02040503050201020203" pitchFamily="18" charset="-78"/>
              </a:rPr>
              <a:t>La situación del pueblo judío en Palestina, oprimido simultáneamente por el Templo y los grupos judíos dominantes y por el Imperio Romano.</a:t>
            </a:r>
            <a:endParaRPr lang="es-EC" sz="2600" dirty="0">
              <a:solidFill>
                <a:srgbClr val="002060"/>
              </a:solidFill>
              <a:latin typeface="Adobe Arabic" panose="02040503050201020203" pitchFamily="18" charset="-78"/>
              <a:cs typeface="Adobe Arabic" panose="02040503050201020203" pitchFamily="18" charset="-78"/>
            </a:endParaRPr>
          </a:p>
          <a:p>
            <a:pPr marL="0" indent="0">
              <a:lnSpc>
                <a:spcPct val="120000"/>
              </a:lnSpc>
              <a:buNone/>
            </a:pPr>
            <a:endParaRPr lang="es-EC" dirty="0"/>
          </a:p>
        </p:txBody>
      </p:sp>
      <p:pic>
        <p:nvPicPr>
          <p:cNvPr id="6" name="Imagen 5">
            <a:extLst>
              <a:ext uri="{FF2B5EF4-FFF2-40B4-BE49-F238E27FC236}">
                <a16:creationId xmlns:a16="http://schemas.microsoft.com/office/drawing/2014/main" id="{B2F43DD5-22ED-D2CB-6D1F-16C2E04B5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012" y="757875"/>
            <a:ext cx="4798404" cy="3746586"/>
          </a:xfrm>
          <a:prstGeom prst="rect">
            <a:avLst/>
          </a:prstGeom>
        </p:spPr>
      </p:pic>
    </p:spTree>
    <p:extLst>
      <p:ext uri="{BB962C8B-B14F-4D97-AF65-F5344CB8AC3E}">
        <p14:creationId xmlns:p14="http://schemas.microsoft.com/office/powerpoint/2010/main" val="339071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D1AD2A-8B8D-9314-AF52-4A595D3C90F6}"/>
              </a:ext>
            </a:extLst>
          </p:cNvPr>
          <p:cNvSpPr>
            <a:spLocks noGrp="1"/>
          </p:cNvSpPr>
          <p:nvPr>
            <p:ph sz="half" idx="1"/>
          </p:nvPr>
        </p:nvSpPr>
        <p:spPr>
          <a:xfrm>
            <a:off x="522514" y="854111"/>
            <a:ext cx="5114611" cy="5637124"/>
          </a:xfrm>
        </p:spPr>
        <p:txBody>
          <a:bodyPr>
            <a:normAutofit fontScale="92500" lnSpcReduction="10000"/>
          </a:bodyPr>
          <a:lstStyle/>
          <a:p>
            <a:pPr marL="0" indent="0" algn="just">
              <a:lnSpc>
                <a:spcPct val="100000"/>
              </a:lnSpc>
              <a:buNone/>
            </a:pPr>
            <a:r>
              <a:rPr lang="es-ES" sz="2600" b="1" dirty="0">
                <a:solidFill>
                  <a:srgbClr val="002060"/>
                </a:solidFill>
                <a:latin typeface="Adobe Arabic" panose="02040503050201020203" pitchFamily="18" charset="-78"/>
                <a:cs typeface="Adobe Arabic" panose="02040503050201020203" pitchFamily="18" charset="-78"/>
              </a:rPr>
              <a:t>Son tres situaciones diferentes: </a:t>
            </a:r>
          </a:p>
          <a:p>
            <a:pPr marL="0" indent="0" algn="just">
              <a:lnSpc>
                <a:spcPct val="100000"/>
              </a:lnSpc>
              <a:buNone/>
            </a:pPr>
            <a:endParaRPr lang="es-ES" sz="2600" b="1" dirty="0">
              <a:solidFill>
                <a:srgbClr val="002060"/>
              </a:solidFill>
              <a:latin typeface="Adobe Arabic" panose="02040503050201020203" pitchFamily="18" charset="-78"/>
              <a:cs typeface="Adobe Arabic" panose="02040503050201020203" pitchFamily="18" charset="-78"/>
            </a:endParaRPr>
          </a:p>
          <a:p>
            <a:pPr marL="0" indent="0" algn="just">
              <a:lnSpc>
                <a:spcPct val="100000"/>
              </a:lnSpc>
              <a:buNone/>
            </a:pPr>
            <a:r>
              <a:rPr lang="es-ES" sz="2600" b="1" dirty="0">
                <a:solidFill>
                  <a:srgbClr val="FF0000"/>
                </a:solidFill>
                <a:latin typeface="Adobe Arabic" panose="02040503050201020203" pitchFamily="18" charset="-78"/>
                <a:cs typeface="Adobe Arabic" panose="02040503050201020203" pitchFamily="18" charset="-78"/>
              </a:rPr>
              <a:t>DESINTEGRACIÓN, PERSECUCIÓN Y OPRESIÓN</a:t>
            </a:r>
          </a:p>
          <a:p>
            <a:pPr algn="just"/>
            <a:r>
              <a:rPr lang="es-ES" sz="2600" dirty="0">
                <a:solidFill>
                  <a:srgbClr val="002060"/>
                </a:solidFill>
                <a:latin typeface="Adobe Arabic" panose="02040503050201020203" pitchFamily="18" charset="-78"/>
                <a:cs typeface="Adobe Arabic" panose="02040503050201020203" pitchFamily="18" charset="-78"/>
              </a:rPr>
              <a:t>En cada situación pueden nacer tipos de apocalíptica diferentes. </a:t>
            </a:r>
          </a:p>
          <a:p>
            <a:pPr algn="just"/>
            <a:r>
              <a:rPr lang="es-ES" sz="2600" dirty="0">
                <a:solidFill>
                  <a:srgbClr val="002060"/>
                </a:solidFill>
                <a:latin typeface="Adobe Arabic" panose="02040503050201020203" pitchFamily="18" charset="-78"/>
                <a:cs typeface="Adobe Arabic" panose="02040503050201020203" pitchFamily="18" charset="-78"/>
              </a:rPr>
              <a:t>Detrás del Apocalipsis de Juan el problema principal no es tanto de persecución, que las hubo ciertamente, sino de opresión y exclusión.</a:t>
            </a:r>
          </a:p>
          <a:p>
            <a:pPr algn="just"/>
            <a:r>
              <a:rPr lang="es-ES" sz="2600" dirty="0">
                <a:solidFill>
                  <a:srgbClr val="002060"/>
                </a:solidFill>
                <a:latin typeface="Adobe Arabic" panose="02040503050201020203" pitchFamily="18" charset="-78"/>
                <a:cs typeface="Adobe Arabic" panose="02040503050201020203" pitchFamily="18" charset="-78"/>
              </a:rPr>
              <a:t>Comunidades cristianas que por su conciencia y su fe no pueden "comprar ni vender", no pueden participar en la sociedad y están culturalmente marginados. </a:t>
            </a:r>
          </a:p>
          <a:p>
            <a:pPr marL="0" indent="0">
              <a:buNone/>
            </a:pPr>
            <a:endParaRPr lang="es-EC" dirty="0"/>
          </a:p>
        </p:txBody>
      </p:sp>
      <p:pic>
        <p:nvPicPr>
          <p:cNvPr id="10" name="Imagen 9">
            <a:extLst>
              <a:ext uri="{FF2B5EF4-FFF2-40B4-BE49-F238E27FC236}">
                <a16:creationId xmlns:a16="http://schemas.microsoft.com/office/drawing/2014/main" id="{726BE026-4E31-2A34-3979-7554237F1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617" y="854111"/>
            <a:ext cx="4771869" cy="3720413"/>
          </a:xfrm>
          <a:prstGeom prst="rect">
            <a:avLst/>
          </a:prstGeom>
        </p:spPr>
      </p:pic>
    </p:spTree>
    <p:extLst>
      <p:ext uri="{BB962C8B-B14F-4D97-AF65-F5344CB8AC3E}">
        <p14:creationId xmlns:p14="http://schemas.microsoft.com/office/powerpoint/2010/main" val="10808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438F49-19DA-0F95-513D-FC6E4CBB2B98}"/>
              </a:ext>
            </a:extLst>
          </p:cNvPr>
          <p:cNvSpPr>
            <a:spLocks noGrp="1"/>
          </p:cNvSpPr>
          <p:nvPr>
            <p:ph sz="half" idx="1"/>
          </p:nvPr>
        </p:nvSpPr>
        <p:spPr>
          <a:xfrm>
            <a:off x="572756" y="683289"/>
            <a:ext cx="5447044" cy="4732773"/>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002060"/>
                </a:solidFill>
                <a:effectLst/>
                <a:uLnTx/>
                <a:uFillTx/>
                <a:latin typeface="Adobe Arabic" panose="02040503050201020203" pitchFamily="18" charset="-78"/>
                <a:cs typeface="Adobe Arabic" panose="02040503050201020203" pitchFamily="18" charset="-78"/>
              </a:rPr>
              <a:t>El excluido no solamente sufre la violencia dominante, sino además la violencia entre los mismos excluidos;</a:t>
            </a:r>
            <a:r>
              <a:rPr kumimoji="0" lang="es-ES" sz="2600" b="0" i="0" u="none" strike="noStrike" kern="1200" cap="none" spc="0" normalizeH="0" baseline="0" noProof="0" dirty="0">
                <a:ln>
                  <a:noFill/>
                </a:ln>
                <a:solidFill>
                  <a:srgbClr val="002060"/>
                </a:solidFill>
                <a:effectLst/>
                <a:uLnTx/>
                <a:uFillTx/>
                <a:latin typeface="Adobe Arabic" panose="02040503050201020203" pitchFamily="18" charset="-78"/>
                <a:cs typeface="Adobe Arabic" panose="02040503050201020203" pitchFamily="18" charset="-78"/>
              </a:rPr>
              <a:t> la exclusión destruye las relaciones sociales entre pobre y pobre, entre hombre y mujer, entre adulto y niño.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600" dirty="0">
              <a:solidFill>
                <a:srgbClr val="002060"/>
              </a:solidFill>
              <a:latin typeface="Adobe Arabic" panose="02040503050201020203" pitchFamily="18" charset="-78"/>
              <a:cs typeface="Adobe Arabic" panose="02040503050201020203" pitchFamily="18"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002060"/>
                </a:solidFill>
                <a:effectLst/>
                <a:uLnTx/>
                <a:uFillTx/>
                <a:latin typeface="Adobe Arabic" panose="02040503050201020203" pitchFamily="18" charset="-78"/>
                <a:cs typeface="Adobe Arabic" panose="02040503050201020203" pitchFamily="18" charset="-78"/>
              </a:rPr>
              <a:t>En tal situación de exclusión la reconstrucción de la comunidad y de la persona se hacen urgentes y liberadoras.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prstClr val="black"/>
              </a:solidFill>
              <a:effectLst/>
              <a:uLnTx/>
              <a:uFillTx/>
              <a:latin typeface="Adobe Arabic" panose="02040503050201020203" pitchFamily="18" charset="-78"/>
              <a:cs typeface="Adobe Arabic" panose="02040503050201020203" pitchFamily="18" charset="-78"/>
            </a:endParaRPr>
          </a:p>
          <a:p>
            <a:pPr marL="0" indent="0">
              <a:buNone/>
            </a:pPr>
            <a:endParaRPr lang="es-EC" dirty="0"/>
          </a:p>
        </p:txBody>
      </p:sp>
      <p:pic>
        <p:nvPicPr>
          <p:cNvPr id="4" name="Imagen 3">
            <a:extLst>
              <a:ext uri="{FF2B5EF4-FFF2-40B4-BE49-F238E27FC236}">
                <a16:creationId xmlns:a16="http://schemas.microsoft.com/office/drawing/2014/main" id="{33117FDF-8AA8-2236-23E8-F41B9202B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55" y="1058043"/>
            <a:ext cx="4741889" cy="3222695"/>
          </a:xfrm>
          <a:prstGeom prst="rect">
            <a:avLst/>
          </a:prstGeom>
        </p:spPr>
      </p:pic>
      <p:sp>
        <p:nvSpPr>
          <p:cNvPr id="6" name="CuadroTexto 5">
            <a:extLst>
              <a:ext uri="{FF2B5EF4-FFF2-40B4-BE49-F238E27FC236}">
                <a16:creationId xmlns:a16="http://schemas.microsoft.com/office/drawing/2014/main" id="{250E09CF-C1A8-427A-7049-F6F218CE443A}"/>
              </a:ext>
            </a:extLst>
          </p:cNvPr>
          <p:cNvSpPr txBox="1"/>
          <p:nvPr/>
        </p:nvSpPr>
        <p:spPr>
          <a:xfrm>
            <a:off x="572756" y="5251170"/>
            <a:ext cx="6172199" cy="1307537"/>
          </a:xfrm>
          <a:prstGeom prst="rect">
            <a:avLst/>
          </a:prstGeom>
          <a:noFill/>
        </p:spPr>
        <p:txBody>
          <a:bodyPr wrap="square" rtlCol="0">
            <a:spAutoFit/>
          </a:bodyPr>
          <a:lstStyle/>
          <a:p>
            <a:pPr marL="0" indent="0" algn="ctr">
              <a:lnSpc>
                <a:spcPct val="70000"/>
              </a:lnSpc>
              <a:spcBef>
                <a:spcPts val="0"/>
              </a:spcBef>
              <a:buNone/>
              <a:defRPr/>
            </a:pPr>
            <a:r>
              <a:rPr kumimoji="0" lang="es-ES" sz="2800" b="1" i="0" u="none" strike="noStrike" kern="1200" cap="none" spc="0" normalizeH="0" baseline="0" noProof="0" dirty="0">
                <a:ln>
                  <a:noFill/>
                </a:ln>
                <a:solidFill>
                  <a:srgbClr val="FF0000"/>
                </a:solidFill>
                <a:effectLst/>
                <a:uLnTx/>
                <a:uFillTx/>
                <a:latin typeface="Adobe Arabic" panose="02040503050201020203" pitchFamily="18" charset="-78"/>
                <a:cs typeface="Adobe Arabic" panose="02040503050201020203" pitchFamily="18" charset="-78"/>
              </a:rPr>
              <a:t>Este es el contexto social fundamental donde nace el Apocalipsis, sin negar situaciones de opresión permanente y de persecuciones puntuales.</a:t>
            </a:r>
          </a:p>
        </p:txBody>
      </p:sp>
    </p:spTree>
    <p:extLst>
      <p:ext uri="{BB962C8B-B14F-4D97-AF65-F5344CB8AC3E}">
        <p14:creationId xmlns:p14="http://schemas.microsoft.com/office/powerpoint/2010/main" val="373009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A05FD-8CAF-AF04-32C6-D40AFE6D610C}"/>
              </a:ext>
            </a:extLst>
          </p:cNvPr>
          <p:cNvSpPr>
            <a:spLocks noGrp="1"/>
          </p:cNvSpPr>
          <p:nvPr>
            <p:ph type="title"/>
          </p:nvPr>
        </p:nvSpPr>
        <p:spPr>
          <a:xfrm>
            <a:off x="737715" y="552661"/>
            <a:ext cx="10777696" cy="1507252"/>
          </a:xfrm>
        </p:spPr>
        <p:txBody>
          <a:bodyPr>
            <a:noAutofit/>
          </a:bodyPr>
          <a:lstStyle/>
          <a:p>
            <a:br>
              <a:rPr kumimoji="0" lang="es-ES" sz="3200" b="1" i="0" u="none" strike="noStrike" kern="1200" cap="none" spc="0" normalizeH="0" baseline="0" noProof="0" dirty="0">
                <a:ln>
                  <a:noFill/>
                </a:ln>
                <a:solidFill>
                  <a:prstClr val="black"/>
                </a:solidFill>
                <a:effectLst/>
                <a:uLnTx/>
                <a:uFillTx/>
                <a:latin typeface="Adobe Arabic" panose="02040503050201020203" pitchFamily="18" charset="-78"/>
                <a:cs typeface="Adobe Arabic" panose="02040503050201020203" pitchFamily="18" charset="-78"/>
              </a:rPr>
            </a:br>
            <a:br>
              <a:rPr kumimoji="0" lang="es-ES" sz="3200" b="1" i="0" u="none" strike="noStrike" kern="1200" cap="none" spc="0" normalizeH="0" baseline="0" noProof="0" dirty="0">
                <a:ln>
                  <a:noFill/>
                </a:ln>
                <a:solidFill>
                  <a:prstClr val="black"/>
                </a:solidFill>
                <a:effectLst/>
                <a:uLnTx/>
                <a:uFillTx/>
                <a:latin typeface="Adobe Arabic" panose="02040503050201020203" pitchFamily="18" charset="-78"/>
                <a:cs typeface="Adobe Arabic" panose="02040503050201020203" pitchFamily="18" charset="-78"/>
              </a:rPr>
            </a:br>
            <a:r>
              <a:rPr kumimoji="0" lang="es-ES" sz="3200" b="1" i="0" u="none" strike="noStrike" kern="1200" cap="none" spc="0" normalizeH="0" baseline="0" noProof="0" dirty="0">
                <a:ln>
                  <a:noFill/>
                </a:ln>
                <a:solidFill>
                  <a:srgbClr val="002060"/>
                </a:solidFill>
                <a:effectLst/>
                <a:uLnTx/>
                <a:uFillTx/>
                <a:latin typeface="Adobe Arabic" panose="02040503050201020203" pitchFamily="18" charset="-78"/>
                <a:cs typeface="Adobe Arabic" panose="02040503050201020203" pitchFamily="18" charset="-78"/>
              </a:rPr>
              <a:t>Una hipótesis posible de trabajo es explicar el surgimiento de  la apocalíptica  en la historia de Israel por la transición de un modo de producción tributario a un modo de producción esclavista imperial.</a:t>
            </a:r>
            <a:br>
              <a:rPr kumimoji="0" lang="es-ES" sz="3200" b="1" i="0" u="none" strike="noStrike" kern="1200" cap="none" spc="0" normalizeH="0" baseline="0" noProof="0" dirty="0">
                <a:ln>
                  <a:noFill/>
                </a:ln>
                <a:solidFill>
                  <a:srgbClr val="002060"/>
                </a:solidFill>
                <a:effectLst/>
                <a:uLnTx/>
                <a:uFillTx/>
                <a:latin typeface="Adobe Arabic" panose="02040503050201020203" pitchFamily="18" charset="-78"/>
                <a:cs typeface="Adobe Arabic" panose="02040503050201020203" pitchFamily="18" charset="-78"/>
              </a:rPr>
            </a:br>
            <a:r>
              <a:rPr kumimoji="0" lang="es-ES" sz="3200" b="1" i="0" u="none" strike="noStrike" kern="1200" cap="none" spc="0" normalizeH="0" baseline="0" noProof="0" dirty="0">
                <a:ln>
                  <a:noFill/>
                </a:ln>
                <a:solidFill>
                  <a:prstClr val="black"/>
                </a:solidFill>
                <a:effectLst/>
                <a:uLnTx/>
                <a:uFillTx/>
                <a:latin typeface="Adobe Arabic" panose="02040503050201020203" pitchFamily="18" charset="-78"/>
                <a:cs typeface="Adobe Arabic" panose="02040503050201020203" pitchFamily="18" charset="-78"/>
              </a:rPr>
              <a:t> </a:t>
            </a:r>
            <a:br>
              <a:rPr kumimoji="0" lang="es-ES" sz="3200" b="0" i="0" u="none" strike="noStrike" kern="1200" cap="none" spc="0" normalizeH="0" baseline="0" noProof="0" dirty="0">
                <a:ln>
                  <a:noFill/>
                </a:ln>
                <a:solidFill>
                  <a:prstClr val="black"/>
                </a:solidFill>
                <a:effectLst/>
                <a:uLnTx/>
                <a:uFillTx/>
                <a:latin typeface="Adobe Arabic" panose="02040503050201020203" pitchFamily="18" charset="-78"/>
                <a:cs typeface="Adobe Arabic" panose="02040503050201020203" pitchFamily="18" charset="-78"/>
              </a:rPr>
            </a:br>
            <a:endParaRPr lang="es-EC" sz="3200" dirty="0"/>
          </a:p>
        </p:txBody>
      </p:sp>
      <p:sp>
        <p:nvSpPr>
          <p:cNvPr id="4" name="Marcador de contenido 3">
            <a:extLst>
              <a:ext uri="{FF2B5EF4-FFF2-40B4-BE49-F238E27FC236}">
                <a16:creationId xmlns:a16="http://schemas.microsoft.com/office/drawing/2014/main" id="{6F2DBFEE-D02B-C086-5791-FB66626D8B3E}"/>
              </a:ext>
            </a:extLst>
          </p:cNvPr>
          <p:cNvSpPr>
            <a:spLocks noGrp="1"/>
          </p:cNvSpPr>
          <p:nvPr>
            <p:ph sz="half" idx="2"/>
          </p:nvPr>
        </p:nvSpPr>
        <p:spPr>
          <a:xfrm>
            <a:off x="703384" y="2331218"/>
            <a:ext cx="10611060" cy="2321169"/>
          </a:xfrm>
          <a:ln/>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900" b="0" i="0" u="none" strike="noStrike" kern="120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rPr>
              <a:t>En el </a:t>
            </a:r>
            <a:r>
              <a:rPr kumimoji="0" lang="es-ES" sz="3900" b="1" i="0" u="none" strike="noStrike" kern="120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rPr>
              <a:t>tributario,</a:t>
            </a:r>
            <a:r>
              <a:rPr kumimoji="0" lang="es-ES" sz="3900" b="0" i="0" u="none" strike="noStrike" kern="120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rPr>
              <a:t> la protesta puede realizarse dentro del sistema, en especial dentro de la religión propia del sistema.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3900" dirty="0">
              <a:solidFill>
                <a:schemeClr val="tx1"/>
              </a:solidFill>
              <a:latin typeface="Adobe Arabic" panose="02040503050201020203" pitchFamily="18" charset="-78"/>
              <a:cs typeface="Adobe Arabic" panose="02040503050201020203" pitchFamily="18"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3900" dirty="0">
                <a:solidFill>
                  <a:schemeClr val="tx1"/>
                </a:solidFill>
                <a:latin typeface="Adobe Arabic" panose="02040503050201020203" pitchFamily="18" charset="-78"/>
                <a:cs typeface="Adobe Arabic" panose="02040503050201020203" pitchFamily="18" charset="-78"/>
              </a:rPr>
              <a:t>En</a:t>
            </a:r>
            <a:r>
              <a:rPr kumimoji="0" lang="es-ES" sz="3900" b="0" i="0" u="none" strike="noStrike" kern="120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rPr>
              <a:t> el </a:t>
            </a:r>
            <a:r>
              <a:rPr kumimoji="0" lang="es-ES" sz="3900" b="1" i="0" u="none" strike="noStrike" kern="120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rPr>
              <a:t>esclavista,</a:t>
            </a:r>
            <a:r>
              <a:rPr kumimoji="0" lang="es-ES" sz="3900" b="0" i="0" u="none" strike="noStrike" kern="1200" cap="none" spc="0" normalizeH="0" baseline="0" noProof="0" dirty="0">
                <a:ln>
                  <a:noFill/>
                </a:ln>
                <a:solidFill>
                  <a:schemeClr val="tx1"/>
                </a:solidFill>
                <a:effectLst/>
                <a:uLnTx/>
                <a:uFillTx/>
                <a:latin typeface="Adobe Arabic" panose="02040503050201020203" pitchFamily="18" charset="-78"/>
                <a:cs typeface="Adobe Arabic" panose="02040503050201020203" pitchFamily="18" charset="-78"/>
              </a:rPr>
              <a:t> la protesta sitúa al sujeto fuera del sistema y fuera de la religión del sistema.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3500" b="0" i="0" u="none" strike="noStrike" kern="1200" cap="none" spc="0" normalizeH="0" baseline="0" noProof="0" dirty="0">
              <a:ln>
                <a:noFill/>
              </a:ln>
              <a:solidFill>
                <a:prstClr val="black"/>
              </a:solidFill>
              <a:effectLst/>
              <a:uLnTx/>
              <a:uFillTx/>
              <a:latin typeface="Adobe Arabic" panose="02040503050201020203" pitchFamily="18" charset="-78"/>
              <a:cs typeface="Adobe Arabic" panose="02040503050201020203" pitchFamily="18" charset="-78"/>
            </a:endParaRPr>
          </a:p>
          <a:p>
            <a:pPr marL="0" indent="0">
              <a:buNone/>
            </a:pPr>
            <a:endParaRPr lang="es-EC" dirty="0"/>
          </a:p>
          <a:p>
            <a:pPr marL="0" indent="0">
              <a:buNone/>
            </a:pPr>
            <a:endParaRPr lang="es-EC" dirty="0"/>
          </a:p>
        </p:txBody>
      </p:sp>
      <p:sp>
        <p:nvSpPr>
          <p:cNvPr id="7" name="CuadroTexto 6">
            <a:extLst>
              <a:ext uri="{FF2B5EF4-FFF2-40B4-BE49-F238E27FC236}">
                <a16:creationId xmlns:a16="http://schemas.microsoft.com/office/drawing/2014/main" id="{74C4D8F7-AF41-7455-20B2-7F977A6AE010}"/>
              </a:ext>
            </a:extLst>
          </p:cNvPr>
          <p:cNvSpPr txBox="1"/>
          <p:nvPr/>
        </p:nvSpPr>
        <p:spPr>
          <a:xfrm>
            <a:off x="663192" y="4949371"/>
            <a:ext cx="10691446" cy="1297278"/>
          </a:xfrm>
          <a:prstGeom prst="rect">
            <a:avLst/>
          </a:prstGeom>
          <a:noFill/>
        </p:spPr>
        <p:txBody>
          <a:bodyPr wrap="square">
            <a:spAutoFit/>
          </a:bodyPr>
          <a:lstStyle/>
          <a:p>
            <a:pPr algn="just">
              <a:lnSpc>
                <a:spcPct val="70000"/>
              </a:lnSpc>
            </a:pPr>
            <a:r>
              <a:rPr lang="es-ES" sz="3600" b="1" dirty="0">
                <a:solidFill>
                  <a:srgbClr val="FF0000"/>
                </a:solidFill>
                <a:latin typeface="Adobe Arabic" panose="02040503050201020203" pitchFamily="18" charset="-78"/>
                <a:cs typeface="Adobe Arabic" panose="02040503050201020203" pitchFamily="18" charset="-78"/>
              </a:rPr>
              <a:t>El Apocalipsis de Juan buscaría una afirmación de la identidad cristiana en contra del sistema esclavista y en la construcción de una comunidad alternativa. </a:t>
            </a:r>
          </a:p>
        </p:txBody>
      </p:sp>
    </p:spTree>
    <p:extLst>
      <p:ext uri="{BB962C8B-B14F-4D97-AF65-F5344CB8AC3E}">
        <p14:creationId xmlns:p14="http://schemas.microsoft.com/office/powerpoint/2010/main" val="103634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BB0889-7463-5FED-FD14-F90FB47C436E}"/>
              </a:ext>
            </a:extLst>
          </p:cNvPr>
          <p:cNvSpPr>
            <a:spLocks noGrp="1"/>
          </p:cNvSpPr>
          <p:nvPr>
            <p:ph type="title"/>
          </p:nvPr>
        </p:nvSpPr>
        <p:spPr>
          <a:xfrm>
            <a:off x="492369" y="365126"/>
            <a:ext cx="11095055" cy="700000"/>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pPr algn="ctr"/>
            <a:r>
              <a:rPr lang="es-ES" sz="4000" b="1" dirty="0">
                <a:latin typeface="Adobe Arabic" panose="02040503050201020203" pitchFamily="18" charset="-78"/>
                <a:cs typeface="Adobe Arabic" panose="02040503050201020203" pitchFamily="18" charset="-78"/>
              </a:rPr>
              <a:t>2) Claves teológicas para entender el Apocalipsis</a:t>
            </a:r>
            <a:endParaRPr lang="es-EC" sz="4000" b="1" dirty="0"/>
          </a:p>
        </p:txBody>
      </p:sp>
      <p:sp>
        <p:nvSpPr>
          <p:cNvPr id="3" name="Marcador de contenido 2">
            <a:extLst>
              <a:ext uri="{FF2B5EF4-FFF2-40B4-BE49-F238E27FC236}">
                <a16:creationId xmlns:a16="http://schemas.microsoft.com/office/drawing/2014/main" id="{04DF5A82-915C-9C50-88B7-4DF75A979666}"/>
              </a:ext>
            </a:extLst>
          </p:cNvPr>
          <p:cNvSpPr>
            <a:spLocks noGrp="1"/>
          </p:cNvSpPr>
          <p:nvPr>
            <p:ph sz="half" idx="1"/>
          </p:nvPr>
        </p:nvSpPr>
        <p:spPr>
          <a:xfrm>
            <a:off x="604576" y="1161944"/>
            <a:ext cx="10982848" cy="2258079"/>
          </a:xfrm>
        </p:spPr>
        <p:txBody>
          <a:bodyPr>
            <a:normAutofit/>
          </a:bodyPr>
          <a:lstStyle/>
          <a:p>
            <a:pPr marL="0" indent="0">
              <a:buNone/>
            </a:pPr>
            <a:r>
              <a:rPr lang="es-ES" sz="2400" b="1" dirty="0">
                <a:latin typeface="Adobe Arabic" panose="02040503050201020203" pitchFamily="18" charset="-78"/>
                <a:cs typeface="Adobe Arabic" panose="02040503050201020203" pitchFamily="18" charset="-78"/>
              </a:rPr>
              <a:t>La contradicción rico-pobre, opresor-oprimido, perseguidor-perseguido: </a:t>
            </a:r>
          </a:p>
          <a:p>
            <a:pPr marL="0" indent="0" algn="just">
              <a:buNone/>
            </a:pPr>
            <a:r>
              <a:rPr lang="es-ES" sz="2400" dirty="0">
                <a:latin typeface="Adobe Arabic" panose="02040503050201020203" pitchFamily="18" charset="-78"/>
                <a:cs typeface="Adobe Arabic" panose="02040503050201020203" pitchFamily="18" charset="-78"/>
              </a:rPr>
              <a:t>En categorías</a:t>
            </a:r>
            <a:r>
              <a:rPr lang="es-ES" sz="2400" b="1" dirty="0">
                <a:latin typeface="Adobe Arabic" panose="02040503050201020203" pitchFamily="18" charset="-78"/>
                <a:cs typeface="Adobe Arabic" panose="02040503050201020203" pitchFamily="18" charset="-78"/>
              </a:rPr>
              <a:t> TEOLÓGICAS:</a:t>
            </a:r>
            <a:r>
              <a:rPr lang="es-ES" sz="2400" dirty="0">
                <a:latin typeface="Adobe Arabic" panose="02040503050201020203" pitchFamily="18" charset="-78"/>
                <a:cs typeface="Adobe Arabic" panose="02040503050201020203" pitchFamily="18" charset="-78"/>
              </a:rPr>
              <a:t> "impío-justo“.</a:t>
            </a:r>
          </a:p>
          <a:p>
            <a:pPr marL="0" indent="0" algn="just">
              <a:buNone/>
            </a:pPr>
            <a:r>
              <a:rPr lang="es-ES" sz="2400" dirty="0">
                <a:latin typeface="Adobe Arabic" panose="02040503050201020203" pitchFamily="18" charset="-78"/>
                <a:cs typeface="Adobe Arabic" panose="02040503050201020203" pitchFamily="18" charset="-78"/>
              </a:rPr>
              <a:t>En categorías </a:t>
            </a:r>
            <a:r>
              <a:rPr lang="es-ES" sz="2400" b="1" dirty="0">
                <a:latin typeface="Adobe Arabic" panose="02040503050201020203" pitchFamily="18" charset="-78"/>
                <a:cs typeface="Adobe Arabic" panose="02040503050201020203" pitchFamily="18" charset="-78"/>
              </a:rPr>
              <a:t>COSMO-TEOLÓGICAS: </a:t>
            </a:r>
            <a:r>
              <a:rPr lang="es-ES" sz="2400" dirty="0">
                <a:latin typeface="Adobe Arabic" panose="02040503050201020203" pitchFamily="18" charset="-78"/>
                <a:cs typeface="Adobe Arabic" panose="02040503050201020203" pitchFamily="18" charset="-78"/>
              </a:rPr>
              <a:t>"tierra-cielo", "habs. de la tierra-habs. del cielo”. </a:t>
            </a:r>
          </a:p>
          <a:p>
            <a:pPr marL="0" indent="0" algn="just">
              <a:buNone/>
            </a:pPr>
            <a:r>
              <a:rPr lang="es-ES" sz="2400" dirty="0">
                <a:latin typeface="Adobe Arabic" panose="02040503050201020203" pitchFamily="18" charset="-78"/>
                <a:cs typeface="Adobe Arabic" panose="02040503050201020203" pitchFamily="18" charset="-78"/>
              </a:rPr>
              <a:t>En categorías </a:t>
            </a:r>
            <a:r>
              <a:rPr lang="es-ES" sz="2400" b="1" dirty="0">
                <a:latin typeface="Adobe Arabic" panose="02040503050201020203" pitchFamily="18" charset="-78"/>
                <a:cs typeface="Adobe Arabic" panose="02040503050201020203" pitchFamily="18" charset="-78"/>
              </a:rPr>
              <a:t>TEMPORAL-TEOLÓGICAS </a:t>
            </a:r>
            <a:r>
              <a:rPr lang="es-ES" sz="2400" dirty="0">
                <a:latin typeface="Adobe Arabic" panose="02040503050201020203" pitchFamily="18" charset="-78"/>
                <a:cs typeface="Adobe Arabic" panose="02040503050201020203" pitchFamily="18" charset="-78"/>
              </a:rPr>
              <a:t>como: "este mundo </a:t>
            </a:r>
            <a:r>
              <a:rPr lang="es-EC" sz="2400" dirty="0">
                <a:latin typeface="Adobe Arabic" panose="02040503050201020203" pitchFamily="18" charset="-78"/>
                <a:cs typeface="Adobe Arabic" panose="02040503050201020203" pitchFamily="18" charset="-78"/>
              </a:rPr>
              <a:t>- </a:t>
            </a:r>
            <a:r>
              <a:rPr lang="es-ES" sz="2400" dirty="0">
                <a:latin typeface="Adobe Arabic" panose="02040503050201020203" pitchFamily="18" charset="-78"/>
                <a:cs typeface="Adobe Arabic" panose="02040503050201020203" pitchFamily="18" charset="-78"/>
              </a:rPr>
              <a:t>mundo que viene".</a:t>
            </a:r>
            <a:endParaRPr lang="es-EC" dirty="0"/>
          </a:p>
        </p:txBody>
      </p:sp>
      <p:sp>
        <p:nvSpPr>
          <p:cNvPr id="4" name="Marcador de contenido 3">
            <a:extLst>
              <a:ext uri="{FF2B5EF4-FFF2-40B4-BE49-F238E27FC236}">
                <a16:creationId xmlns:a16="http://schemas.microsoft.com/office/drawing/2014/main" id="{882DD3B2-EAC9-1A60-87EF-C0158B384D24}"/>
              </a:ext>
            </a:extLst>
          </p:cNvPr>
          <p:cNvSpPr>
            <a:spLocks noGrp="1"/>
          </p:cNvSpPr>
          <p:nvPr>
            <p:ph sz="half" idx="2"/>
          </p:nvPr>
        </p:nvSpPr>
        <p:spPr>
          <a:xfrm>
            <a:off x="673240" y="3365292"/>
            <a:ext cx="10914184" cy="1172272"/>
          </a:xfrm>
          <a:solidFill>
            <a:schemeClr val="accent3">
              <a:lumMod val="60000"/>
              <a:lumOff val="40000"/>
            </a:schemeClr>
          </a:solidFill>
          <a:ln w="38100">
            <a:solidFill>
              <a:srgbClr val="92D050"/>
            </a:solidFill>
          </a:ln>
        </p:spPr>
        <p:txBody>
          <a:bodyPr>
            <a:noAutofit/>
          </a:bodyPr>
          <a:lstStyle/>
          <a:p>
            <a:pPr marL="0" indent="0" algn="just">
              <a:buNone/>
            </a:pPr>
            <a:r>
              <a:rPr lang="es-ES" sz="2400" dirty="0">
                <a:latin typeface="Adobe Arabic" panose="02040503050201020203" pitchFamily="18" charset="-78"/>
                <a:cs typeface="Adobe Arabic" panose="02040503050201020203" pitchFamily="18" charset="-78"/>
              </a:rPr>
              <a:t>La </a:t>
            </a:r>
            <a:r>
              <a:rPr lang="es-ES" sz="2400" b="1" dirty="0">
                <a:latin typeface="Adobe Arabic" panose="02040503050201020203" pitchFamily="18" charset="-78"/>
                <a:cs typeface="Adobe Arabic" panose="02040503050201020203" pitchFamily="18" charset="-78"/>
              </a:rPr>
              <a:t>apocalíptica abunda en tales contraposiciones socio-teológicas. </a:t>
            </a:r>
          </a:p>
          <a:p>
            <a:pPr marL="0" indent="0" algn="just">
              <a:buNone/>
            </a:pPr>
            <a:r>
              <a:rPr lang="es-ES" sz="2400" dirty="0">
                <a:latin typeface="Adobe Arabic" panose="02040503050201020203" pitchFamily="18" charset="-78"/>
                <a:cs typeface="Adobe Arabic" panose="02040503050201020203" pitchFamily="18" charset="-78"/>
              </a:rPr>
              <a:t>La oposición Imperio-Pueblo es interpretada con los símbolos Bestia-Figura Humana (Daniel 7); Bestia-Cordero; marca de la Bestia-marca del Cordero (Ap. 13-14). </a:t>
            </a:r>
          </a:p>
          <a:p>
            <a:pPr marL="0" indent="0">
              <a:buNone/>
            </a:pPr>
            <a:endParaRPr lang="es-ES" sz="3000" dirty="0">
              <a:solidFill>
                <a:srgbClr val="FF0000"/>
              </a:solidFill>
              <a:latin typeface="Adobe Arabic" panose="02040503050201020203" pitchFamily="18" charset="-78"/>
              <a:cs typeface="Adobe Arabic" panose="02040503050201020203" pitchFamily="18" charset="-78"/>
            </a:endParaRPr>
          </a:p>
          <a:p>
            <a:pPr marL="0" indent="0">
              <a:buNone/>
            </a:pPr>
            <a:r>
              <a:rPr lang="es-ES" sz="3000" dirty="0">
                <a:solidFill>
                  <a:srgbClr val="FF0000"/>
                </a:solidFill>
                <a:latin typeface="Adobe Arabic" panose="02040503050201020203" pitchFamily="18" charset="-78"/>
                <a:cs typeface="Adobe Arabic" panose="02040503050201020203" pitchFamily="18" charset="-78"/>
              </a:rPr>
              <a:t>El Apocalipsis de Juan crea un mundo imaginario y un código socio-literario que le son propios, y le permiten tomar distancia y oponerse al imaginario o al código literario dominante.</a:t>
            </a:r>
            <a:endParaRPr lang="es-EC" sz="3000" dirty="0">
              <a:solidFill>
                <a:srgbClr val="FF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4149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8F6CA-2C2B-8783-D965-583954612D57}"/>
              </a:ext>
            </a:extLst>
          </p:cNvPr>
          <p:cNvSpPr>
            <a:spLocks noGrp="1"/>
          </p:cNvSpPr>
          <p:nvPr>
            <p:ph type="title"/>
          </p:nvPr>
        </p:nvSpPr>
        <p:spPr>
          <a:xfrm>
            <a:off x="838200" y="592853"/>
            <a:ext cx="10515600" cy="713433"/>
          </a:xfrm>
        </p:spPr>
        <p:style>
          <a:lnRef idx="2">
            <a:schemeClr val="accent6">
              <a:shade val="15000"/>
            </a:schemeClr>
          </a:lnRef>
          <a:fillRef idx="1">
            <a:schemeClr val="accent6"/>
          </a:fillRef>
          <a:effectRef idx="0">
            <a:schemeClr val="accent6"/>
          </a:effectRef>
          <a:fontRef idx="minor">
            <a:schemeClr val="lt1"/>
          </a:fontRef>
        </p:style>
        <p:txBody>
          <a:bodyPr>
            <a:normAutofit/>
          </a:bodyPr>
          <a:lstStyle/>
          <a:p>
            <a:pPr algn="ctr"/>
            <a:r>
              <a:rPr lang="es-ES" sz="3200" b="1" dirty="0">
                <a:latin typeface="Adobe Arabic" panose="02040503050201020203" pitchFamily="18" charset="-78"/>
                <a:cs typeface="Adobe Arabic" panose="02040503050201020203" pitchFamily="18" charset="-78"/>
              </a:rPr>
              <a:t>3) Cosmovisión</a:t>
            </a:r>
            <a:r>
              <a:rPr lang="es-EC" sz="3200" b="1" dirty="0">
                <a:latin typeface="Adobe Arabic" panose="02040503050201020203" pitchFamily="18" charset="-78"/>
                <a:cs typeface="Adobe Arabic" panose="02040503050201020203" pitchFamily="18" charset="-78"/>
              </a:rPr>
              <a:t> de los movimientos apocalípticos</a:t>
            </a:r>
            <a:endParaRPr lang="es-EC" sz="3200" dirty="0"/>
          </a:p>
        </p:txBody>
      </p:sp>
      <p:sp>
        <p:nvSpPr>
          <p:cNvPr id="3" name="Marcador de contenido 2">
            <a:extLst>
              <a:ext uri="{FF2B5EF4-FFF2-40B4-BE49-F238E27FC236}">
                <a16:creationId xmlns:a16="http://schemas.microsoft.com/office/drawing/2014/main" id="{A199EAC6-9D7A-8209-0637-BC12DE69230F}"/>
              </a:ext>
            </a:extLst>
          </p:cNvPr>
          <p:cNvSpPr>
            <a:spLocks noGrp="1"/>
          </p:cNvSpPr>
          <p:nvPr>
            <p:ph sz="half" idx="1"/>
          </p:nvPr>
        </p:nvSpPr>
        <p:spPr>
          <a:xfrm>
            <a:off x="542612" y="1921747"/>
            <a:ext cx="5477189" cy="3014505"/>
          </a:xfrm>
          <a:ln/>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s-ES" b="1" dirty="0">
                <a:latin typeface="Adobe Arabic" panose="02040503050201020203" pitchFamily="18" charset="-78"/>
                <a:cs typeface="Adobe Arabic" panose="02040503050201020203" pitchFamily="18" charset="-78"/>
              </a:rPr>
              <a:t>Cielo-tierra </a:t>
            </a:r>
          </a:p>
          <a:p>
            <a:pPr marL="0" indent="0" algn="just">
              <a:buNone/>
            </a:pPr>
            <a:r>
              <a:rPr lang="es-ES" dirty="0">
                <a:latin typeface="Adobe Arabic" panose="02040503050201020203" pitchFamily="18" charset="-78"/>
                <a:cs typeface="Adobe Arabic" panose="02040503050201020203" pitchFamily="18" charset="-78"/>
              </a:rPr>
              <a:t>Con esta expresión se designa en la Biblia toda la creación, el cosmos, el universo, pero principalmente en la literatura apocalíptica, esta expresión adquiere un carácter simbólico o mítico.</a:t>
            </a:r>
            <a:endParaRPr lang="es-EC" dirty="0"/>
          </a:p>
        </p:txBody>
      </p:sp>
      <p:sp>
        <p:nvSpPr>
          <p:cNvPr id="4" name="Marcador de contenido 3">
            <a:extLst>
              <a:ext uri="{FF2B5EF4-FFF2-40B4-BE49-F238E27FC236}">
                <a16:creationId xmlns:a16="http://schemas.microsoft.com/office/drawing/2014/main" id="{3C8E410F-E748-2DAA-E4A2-6995C5E40BA4}"/>
              </a:ext>
            </a:extLst>
          </p:cNvPr>
          <p:cNvSpPr>
            <a:spLocks noGrp="1"/>
          </p:cNvSpPr>
          <p:nvPr>
            <p:ph sz="half" idx="2"/>
          </p:nvPr>
        </p:nvSpPr>
        <p:spPr>
          <a:xfrm>
            <a:off x="6172200" y="1656496"/>
            <a:ext cx="5181600" cy="4790290"/>
          </a:xfrm>
        </p:spPr>
        <p:txBody>
          <a:bodyPr>
            <a:normAutofit lnSpcReduction="10000"/>
          </a:bodyPr>
          <a:lstStyle/>
          <a:p>
            <a:pPr algn="just"/>
            <a:r>
              <a:rPr lang="es-ES" b="1" dirty="0">
                <a:solidFill>
                  <a:srgbClr val="002060"/>
                </a:solidFill>
                <a:latin typeface="Adobe Arabic" panose="02040503050201020203" pitchFamily="18" charset="-78"/>
                <a:cs typeface="Adobe Arabic" panose="02040503050201020203" pitchFamily="18" charset="-78"/>
              </a:rPr>
              <a:t>La tierra </a:t>
            </a:r>
            <a:r>
              <a:rPr lang="es-ES" dirty="0">
                <a:solidFill>
                  <a:srgbClr val="002060"/>
                </a:solidFill>
                <a:latin typeface="Adobe Arabic" panose="02040503050201020203" pitchFamily="18" charset="-78"/>
                <a:cs typeface="Adobe Arabic" panose="02040503050201020203" pitchFamily="18" charset="-78"/>
              </a:rPr>
              <a:t>designa el mundo tal cual aparece, el mundo empírico, el mundo donde dominan los poderes humanos, los injustos, los impíos.</a:t>
            </a:r>
          </a:p>
          <a:p>
            <a:pPr algn="just"/>
            <a:r>
              <a:rPr lang="es-ES" b="1" dirty="0">
                <a:solidFill>
                  <a:srgbClr val="002060"/>
                </a:solidFill>
                <a:latin typeface="Adobe Arabic" panose="02040503050201020203" pitchFamily="18" charset="-78"/>
                <a:cs typeface="Adobe Arabic" panose="02040503050201020203" pitchFamily="18" charset="-78"/>
              </a:rPr>
              <a:t>El cielo, </a:t>
            </a:r>
            <a:r>
              <a:rPr lang="es-ES" dirty="0">
                <a:solidFill>
                  <a:srgbClr val="002060"/>
                </a:solidFill>
                <a:latin typeface="Adobe Arabic" panose="02040503050201020203" pitchFamily="18" charset="-78"/>
                <a:cs typeface="Adobe Arabic" panose="02040503050201020203" pitchFamily="18" charset="-78"/>
              </a:rPr>
              <a:t>es la dimensión profunda del mundo, que está más allá del dominio político de los impíos; el cielo es el mundo trascendente donde actúan los poderes sobrenaturales, es el mundo de los santos, de los creyentes. </a:t>
            </a:r>
          </a:p>
          <a:p>
            <a:endParaRPr lang="es-EC" dirty="0"/>
          </a:p>
        </p:txBody>
      </p:sp>
    </p:spTree>
    <p:extLst>
      <p:ext uri="{BB962C8B-B14F-4D97-AF65-F5344CB8AC3E}">
        <p14:creationId xmlns:p14="http://schemas.microsoft.com/office/powerpoint/2010/main" val="3532915127"/>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991</TotalTime>
  <Words>3407</Words>
  <Application>Microsoft Office PowerPoint</Application>
  <PresentationFormat>Panorámica</PresentationFormat>
  <Paragraphs>173</Paragraphs>
  <Slides>28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Adobe Arabic</vt:lpstr>
      <vt:lpstr>Aptos</vt:lpstr>
      <vt:lpstr>Arial</vt:lpstr>
      <vt:lpstr>Calibri</vt:lpstr>
      <vt:lpstr>Calibri Light</vt:lpstr>
      <vt:lpstr>Tema de Office</vt:lpstr>
      <vt:lpstr>“Los cielos nuevos  y la tierra nueva”</vt:lpstr>
      <vt:lpstr>1) Claves sociológicas y teológicas para entender el Apocalipsis</vt:lpstr>
      <vt:lpstr>Presentación de PowerPoint</vt:lpstr>
      <vt:lpstr>Presentación de PowerPoint</vt:lpstr>
      <vt:lpstr>Presentación de PowerPoint</vt:lpstr>
      <vt:lpstr>Presentación de PowerPoint</vt:lpstr>
      <vt:lpstr>  Una hipótesis posible de trabajo es explicar el surgimiento de  la apocalíptica  en la historia de Israel por la transición de un modo de producción tributario a un modo de producción esclavista imperial.   </vt:lpstr>
      <vt:lpstr>2) Claves teológicas para entender el Apocalipsis</vt:lpstr>
      <vt:lpstr>3) Cosmovisión de los movimientos apocalípticos</vt:lpstr>
      <vt:lpstr>Presentación de PowerPoint</vt:lpstr>
      <vt:lpstr>Presentación de PowerPoint</vt:lpstr>
      <vt:lpstr> 4) Apocalipsis como des-ocultamiento </vt:lpstr>
      <vt:lpstr>4. El futuro de la historia: Ap 21,1-27;22, 5</vt:lpstr>
      <vt:lpstr>Presentación de PowerPoint</vt:lpstr>
      <vt:lpstr>Presentación de PowerPoint</vt:lpstr>
      <vt:lpstr>Presentación de PowerPoint</vt:lpstr>
      <vt:lpstr>Presentación de PowerPoint</vt:lpstr>
      <vt:lpstr>Presentación de PowerPoint</vt:lpstr>
      <vt:lpstr>5) La inversión simbólica de la lectura cielo-tierra</vt:lpstr>
      <vt:lpstr>6) Jerusalén: morada de Dios en la tierra</vt:lpstr>
      <vt:lpstr>Presentación de PowerPoint</vt:lpstr>
      <vt:lpstr>Presentación de PowerPoint</vt:lpstr>
      <vt:lpstr>Presentación de PowerPoint</vt:lpstr>
      <vt:lpstr>Presentación de PowerPoint</vt:lpstr>
      <vt:lpstr>Presentación de PowerPoint</vt:lpstr>
      <vt:lpstr>Presentación de PowerPoint</vt:lpstr>
      <vt:lpstr>7) En el Apocalipsis la nueva historia:  la del cielo nuevo y tierra nueva es eterna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 MATAMOROS</dc:creator>
  <cp:lastModifiedBy>Misión Ecuador</cp:lastModifiedBy>
  <cp:revision>111</cp:revision>
  <dcterms:created xsi:type="dcterms:W3CDTF">2026-02-05T18:19:45Z</dcterms:created>
  <dcterms:modified xsi:type="dcterms:W3CDTF">2026-02-11T23:40:10Z</dcterms:modified>
</cp:coreProperties>
</file>