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Lst>
  <p:sldSz cx="18288000" cy="10287000"/>
  <p:notesSz cx="6858000" cy="9144000"/>
  <p:embeddedFontLst>
    <p:embeddedFont>
      <p:font typeface="Gotham" panose="020B0604020202020204" charset="0"/>
      <p:regular r:id="rId49"/>
    </p:embeddedFont>
    <p:embeddedFont>
      <p:font typeface="Gotham Bold" panose="020B0604020202020204" charset="0"/>
      <p:regular r:id="rId50"/>
    </p:embeddedFont>
    <p:embeddedFont>
      <p:font typeface="Poppins" panose="00000500000000000000" pitchFamily="2" charset="0"/>
      <p:regular r:id="rId51"/>
    </p:embeddedFont>
    <p:embeddedFont>
      <p:font typeface="Poppins Bold" panose="020B0604020202020204" charset="0"/>
      <p:regular r:id="rId52"/>
    </p:embeddedFont>
    <p:embeddedFont>
      <p:font typeface="Poppins Light" panose="00000400000000000000" pitchFamily="2" charset="0"/>
      <p:regular r:id="rId53"/>
    </p:embeddedFont>
    <p:embeddedFont>
      <p:font typeface="Roboto" panose="02000000000000000000" pitchFamily="2" charset="0"/>
      <p:regular r:id="rId54"/>
    </p:embeddedFont>
    <p:embeddedFont>
      <p:font typeface="Roboto Bold" panose="020B0604020202020204" charset="0"/>
      <p:regular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0" d="100"/>
          <a:sy n="60" d="100"/>
        </p:scale>
        <p:origin x="370"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2/10/2026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svg"/><Relationship Id="rId9" Type="http://schemas.openxmlformats.org/officeDocument/2006/relationships/image" Target="../media/image42.png"/><Relationship Id="rId14" Type="http://schemas.openxmlformats.org/officeDocument/2006/relationships/image" Target="../media/image47.sv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5.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0.sv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9.svg"/><Relationship Id="rId7" Type="http://schemas.openxmlformats.org/officeDocument/2006/relationships/image" Target="../media/image5.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sv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9.svg"/><Relationship Id="rId7" Type="http://schemas.openxmlformats.org/officeDocument/2006/relationships/image" Target="../media/image5.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sv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8" Type="http://schemas.openxmlformats.org/officeDocument/2006/relationships/hyperlink" Target="https://www.bibleref.com/espanol/Deuteronomio/21/Deuteronomio-21-17.html" TargetMode="External"/><Relationship Id="rId3" Type="http://schemas.openxmlformats.org/officeDocument/2006/relationships/image" Target="../media/image9.svg"/><Relationship Id="rId7" Type="http://schemas.openxmlformats.org/officeDocument/2006/relationships/hyperlink" Target="https://www.bibleref.com/espanol/Lucas/15/Lucas-15-12.html" TargetMode="Externa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hyperlink" Target="https://www.bibleref.com/espanol/Deuteronomio/30/Deuteronomio-30-19.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hyperlink" Target="https://www.bibleref.com/espanol/Romanos/1/Romanos-1-21.html" TargetMode="External"/><Relationship Id="rId3" Type="http://schemas.openxmlformats.org/officeDocument/2006/relationships/image" Target="../media/image9.svg"/><Relationship Id="rId7" Type="http://schemas.openxmlformats.org/officeDocument/2006/relationships/image" Target="../media/image5.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hyperlink" Target="https://www.bibleref.com/espanol/Lucas/15/Lucas-15-13.html" TargetMode="External"/><Relationship Id="rId5" Type="http://schemas.openxmlformats.org/officeDocument/2006/relationships/image" Target="../media/image50.svg"/><Relationship Id="rId10" Type="http://schemas.openxmlformats.org/officeDocument/2006/relationships/hyperlink" Target="https://www.gotquestions.org/Espanol/no-deberas-codiciar.html" TargetMode="External"/><Relationship Id="rId4" Type="http://schemas.openxmlformats.org/officeDocument/2006/relationships/image" Target="../media/image49.png"/><Relationship Id="rId9" Type="http://schemas.openxmlformats.org/officeDocument/2006/relationships/hyperlink" Target="https://www.bibleref.com/espanol/Lucas/12/Lucas-12-15.html"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9.svg"/><Relationship Id="rId7" Type="http://schemas.openxmlformats.org/officeDocument/2006/relationships/image" Target="../media/image5.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hyperlink" Target="https://www.bibleref.com/espanol/Santiago/1/Santiago-1-14.html" TargetMode="External"/><Relationship Id="rId5" Type="http://schemas.openxmlformats.org/officeDocument/2006/relationships/image" Target="../media/image2.svg"/><Relationship Id="rId10" Type="http://schemas.openxmlformats.org/officeDocument/2006/relationships/hyperlink" Target="https://www.bibleref.com/espanol/2-Pedro/2/2-Pedro-2-19.html" TargetMode="External"/><Relationship Id="rId4" Type="http://schemas.openxmlformats.org/officeDocument/2006/relationships/image" Target="../media/image1.png"/><Relationship Id="rId9" Type="http://schemas.openxmlformats.org/officeDocument/2006/relationships/hyperlink" Target="https://www.bibleref.com/espanol/Levitico/11/Levitico-11-7.html"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9.svg"/><Relationship Id="rId7" Type="http://schemas.openxmlformats.org/officeDocument/2006/relationships/image" Target="../media/image5.svg"/><Relationship Id="rId12" Type="http://schemas.openxmlformats.org/officeDocument/2006/relationships/hyperlink" Target="https://www.bibleref.com/espanol/1-Timoteo/4/1-Timoteo-4-10.html" TargetMode="Externa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hyperlink" Target="https://www.bibleref.com/espanol/Isaias/40/Isaias-40-30.html" TargetMode="External"/><Relationship Id="rId5" Type="http://schemas.openxmlformats.org/officeDocument/2006/relationships/image" Target="../media/image2.svg"/><Relationship Id="rId10" Type="http://schemas.openxmlformats.org/officeDocument/2006/relationships/hyperlink" Target="https://www.bibleref.com/espanol/Salmos/147/Salmos-147-11.html" TargetMode="External"/><Relationship Id="rId4" Type="http://schemas.openxmlformats.org/officeDocument/2006/relationships/image" Target="../media/image1.png"/><Relationship Id="rId9" Type="http://schemas.openxmlformats.org/officeDocument/2006/relationships/hyperlink" Target="https://www.bibleref.com/espanol/Lucas/15/Lucas-15-17.html"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www.bibleref.com/espanol/Romanos/6/Romanos-6-6.html" TargetMode="External"/><Relationship Id="rId3" Type="http://schemas.openxmlformats.org/officeDocument/2006/relationships/image" Target="../media/image9.svg"/><Relationship Id="rId7" Type="http://schemas.openxmlformats.org/officeDocument/2006/relationships/hyperlink" Target="https://www.bibleref.com/espanol/1-Juan/1/1-Juan-1-9.html" TargetMode="Externa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hyperlink" Target="https://www.bibleref.com/espanol/Lucas/15/Lucas-15-18.html" TargetMode="External"/><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hyperlink" Target="https://www.bibleref.com/espanol/Romanos/12/Romanos-12-1.html"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9.svg"/><Relationship Id="rId7" Type="http://schemas.openxmlformats.org/officeDocument/2006/relationships/image" Target="../media/image5.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hyperlink" Target="https://www.bibleref.com/espanol/Lucas/15/Lucas-15-20.html"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9.svg"/><Relationship Id="rId7" Type="http://schemas.openxmlformats.org/officeDocument/2006/relationships/image" Target="../media/image5.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svg"/><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9.svg"/><Relationship Id="rId7" Type="http://schemas.openxmlformats.org/officeDocument/2006/relationships/image" Target="../media/image5.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svg"/><Relationship Id="rId10" Type="http://schemas.openxmlformats.org/officeDocument/2006/relationships/hyperlink" Target="https://www.bibleref.com/espanol/Lucas/15/Lucas-15-32.html" TargetMode="External"/><Relationship Id="rId4" Type="http://schemas.openxmlformats.org/officeDocument/2006/relationships/image" Target="../media/image1.png"/><Relationship Id="rId9" Type="http://schemas.openxmlformats.org/officeDocument/2006/relationships/hyperlink" Target="https://www.bibleref.com/espanol/Salmos/103/Salmos-103-10.html"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9.svg"/><Relationship Id="rId7" Type="http://schemas.openxmlformats.org/officeDocument/2006/relationships/image" Target="../media/image5.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hyperlink" Target="https://www.bibleref.com/espanol/Lucas/15/Lucas-15-29.html"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9.svg"/><Relationship Id="rId7" Type="http://schemas.openxmlformats.org/officeDocument/2006/relationships/image" Target="../media/image5.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svg"/><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9.svg"/><Relationship Id="rId7" Type="http://schemas.openxmlformats.org/officeDocument/2006/relationships/image" Target="../media/image5.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hyperlink" Target="https://www.bibleref.com/espanol/Lucas/15/Lucas-15-31.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hyperlink" Target="https://www.gotquestions.org/Espanol/fariseos-y-saduceos.html" TargetMode="External"/><Relationship Id="rId3" Type="http://schemas.openxmlformats.org/officeDocument/2006/relationships/image" Target="../media/image9.svg"/><Relationship Id="rId7" Type="http://schemas.openxmlformats.org/officeDocument/2006/relationships/image" Target="../media/image5.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0.svg"/><Relationship Id="rId10" Type="http://schemas.openxmlformats.org/officeDocument/2006/relationships/hyperlink" Target="https://www.bibleref.com/espanol/Mateo/23/Mateo-23-25.html" TargetMode="External"/><Relationship Id="rId4" Type="http://schemas.openxmlformats.org/officeDocument/2006/relationships/image" Target="../media/image49.png"/><Relationship Id="rId9" Type="http://schemas.openxmlformats.org/officeDocument/2006/relationships/hyperlink" Target="https://www.bibleref.com/espanol/Lucas/15/Lucas-15-1.html"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9.svg"/><Relationship Id="rId7" Type="http://schemas.openxmlformats.org/officeDocument/2006/relationships/image" Target="../media/image5.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hyperlink" Target="https://www.bibleref.com/espanol/1-Juan/2/1-Juan-2-9.html"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9.svg"/><Relationship Id="rId7" Type="http://schemas.openxmlformats.org/officeDocument/2006/relationships/image" Target="../media/image5.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hyperlink" Target="https://www.bibleref.com/espanol/Romanos/3/Romanos-3-23.html"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hyperlink" Target="https://www.google.com/search?q=ego&amp;rlz=1C1CHBF_esEC1181EC1181&amp;oq=LA+PARABOLA+DEL+HIJO+PRODIGO+DESDE+UN+ENFOQUE+SICOLOGICO+&amp;gs_lcrp=EgZjaHJvbWUyBggAEEUYOTIGCAEQIRgK0gEJMjE0NjJqMGo0qAIAsAIB&amp;sourceid=chrome&amp;ie=UTF-8&amp;mstk=AUtExfBJstUpvEdnq2DezxKxu5KsaJApKbhWRt_4zBBf8ymrvNdpI3BFqBXuGEnj5LqM-1IdIqC6gSa3R0LIoQctSHfAzZRAg4ndTAPimgnciqdadz0SaqI6lAhVE7obQNTmObM&amp;csui=3&amp;ved=2ahUKEwjK34Dkg_KQAxWwaDABHZjXCcsQgK4QegQIARAG" TargetMode="External"/><Relationship Id="rId3" Type="http://schemas.openxmlformats.org/officeDocument/2006/relationships/image" Target="../media/image2.svg"/><Relationship Id="rId7" Type="http://schemas.openxmlformats.org/officeDocument/2006/relationships/image" Target="../media/image4.png"/><Relationship Id="rId12" Type="http://schemas.openxmlformats.org/officeDocument/2006/relationships/hyperlink" Target="https://www.google.com/search?q=redenci%C3%B3n&amp;rlz=1C1CHBF_esEC1181EC1181&amp;oq=LA+PARABOLA+DEL+HIJO+PRODIGO+DESDE+UN+ENFOQUE+SICOLOGICO+&amp;gs_lcrp=EgZjaHJvbWUyBggAEEUYOTIGCAEQIRgK0gEJMjE0NjJqMGo0qAIAsAIB&amp;sourceid=chrome&amp;ie=UTF-8&amp;mstk=AUtExfBJstUpvEdnq2DezxKxu5KsaJApKbhWRt_4zBBf8ymrvNdpI3BFqBXuGEnj5LqM-1IdIqC6gSa3R0LIoQctSHfAzZRAg4ndTAPimgnciqdadz0SaqI6lAhVE7obQNTmObM&amp;csui=3&amp;ved=2ahUKEwjK34Dkg_KQAxWwaDABHZjXCcsQgK4QegQIARAF"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hyperlink" Target="https://www.google.com/search?q=introspecci%C3%B3n&amp;rlz=1C1CHBF_esEC1181EC1181&amp;oq=LA+PARABOLA+DEL+HIJO+PRODIGO+DESDE+UN+ENFOQUE+SICOLOGICO+&amp;gs_lcrp=EgZjaHJvbWUyBggAEEUYOTIGCAEQIRgK0gEJMjE0NjJqMGo0qAIAsAIB&amp;sourceid=chrome&amp;ie=UTF-8&amp;mstk=AUtExfBJstUpvEdnq2DezxKxu5KsaJApKbhWRt_4zBBf8ymrvNdpI3BFqBXuGEnj5LqM-1IdIqC6gSa3R0LIoQctSHfAzZRAg4ndTAPimgnciqdadz0SaqI6lAhVE7obQNTmObM&amp;csui=3&amp;ved=2ahUKEwjK34Dkg_KQAxWwaDABHZjXCcsQgK4QegQIARAE" TargetMode="External"/><Relationship Id="rId5" Type="http://schemas.openxmlformats.org/officeDocument/2006/relationships/image" Target="../media/image8.png"/><Relationship Id="rId15" Type="http://schemas.openxmlformats.org/officeDocument/2006/relationships/hyperlink" Target="https://www.google.com/search?q=Persona&amp;rlz=1C1CHBF_esEC1181EC1181&amp;oq=LA+PARABOLA+DEL+HIJO+PRODIGO+DESDE+UN+ENFOQUE+SICOLOGICO+&amp;gs_lcrp=EgZjaHJvbWUyBggAEEUYOTIGCAEQIRgK0gEJMjE0NjJqMGo0qAIAsAIB&amp;sourceid=chrome&amp;ie=UTF-8&amp;mstk=AUtExfBJstUpvEdnq2DezxKxu5KsaJApKbhWRt_4zBBf8ymrvNdpI3BFqBXuGEnj5LqM-1IdIqC6gSa3R0LIoQctSHfAzZRAg4ndTAPimgnciqdadz0SaqI6lAhVE7obQNTmObM&amp;csui=3&amp;ved=2ahUKEwjK34Dkg_KQAxWwaDABHZjXCcsQgK4QegQIARAI" TargetMode="External"/><Relationship Id="rId10" Type="http://schemas.openxmlformats.org/officeDocument/2006/relationships/hyperlink" Target="https://www.google.com/search?q=fracaso&amp;rlz=1C1CHBF_esEC1181EC1181&amp;oq=LA+PARABOLA+DEL+HIJO+PRODIGO+DESDE+UN+ENFOQUE+SICOLOGICO+&amp;gs_lcrp=EgZjaHJvbWUyBggAEEUYOTIGCAEQIRgK0gEJMjE0NjJqMGo0qAIAsAIB&amp;sourceid=chrome&amp;ie=UTF-8&amp;mstk=AUtExfBJstUpvEdnq2DezxKxu5KsaJApKbhWRt_4zBBf8ymrvNdpI3BFqBXuGEnj5LqM-1IdIqC6gSa3R0LIoQctSHfAzZRAg4ndTAPimgnciqdadz0SaqI6lAhVE7obQNTmObM&amp;csui=3&amp;ved=2ahUKEwjK34Dkg_KQAxWwaDABHZjXCcsQgK4QegQIARAD" TargetMode="External"/><Relationship Id="rId4" Type="http://schemas.openxmlformats.org/officeDocument/2006/relationships/image" Target="../media/image3.jpeg"/><Relationship Id="rId9" Type="http://schemas.openxmlformats.org/officeDocument/2006/relationships/hyperlink" Target="https://www.google.com/search?q=rebeli%C3%B3n&amp;rlz=1C1CHBF_esEC1181EC1181&amp;oq=LA+PARABOLA+DEL+HIJO+PRODIGO+DESDE+UN+ENFOQUE+SICOLOGICO+&amp;gs_lcrp=EgZjaHJvbWUyBggAEEUYOTIGCAEQIRgK0gEJMjE0NjJqMGo0qAIAsAIB&amp;sourceid=chrome&amp;ie=UTF-8&amp;mstk=AUtExfBJstUpvEdnq2DezxKxu5KsaJApKbhWRt_4zBBf8ymrvNdpI3BFqBXuGEnj5LqM-1IdIqC6gSa3R0LIoQctSHfAzZRAg4ndTAPimgnciqdadz0SaqI6lAhVE7obQNTmObM&amp;csui=3&amp;ved=2ahUKEwjK34Dkg_KQAxWwaDABHZjXCcsQgK4QegQIARAC" TargetMode="External"/><Relationship Id="rId14" Type="http://schemas.openxmlformats.org/officeDocument/2006/relationships/hyperlink" Target="https://www.google.com/search?q=Arquetipo+del+Ser&amp;rlz=1C1CHBF_esEC1181EC1181&amp;oq=LA+PARABOLA+DEL+HIJO+PRODIGO+DESDE+UN+ENFOQUE+SICOLOGICO+&amp;gs_lcrp=EgZjaHJvbWUyBggAEEUYOTIGCAEQIRgK0gEJMjE0NjJqMGo0qAIAsAIB&amp;sourceid=chrome&amp;ie=UTF-8&amp;mstk=AUtExfBJstUpvEdnq2DezxKxu5KsaJApKbhWRt_4zBBf8ymrvNdpI3BFqBXuGEnj5LqM-1IdIqC6gSa3R0LIoQctSHfAzZRAg4ndTAPimgnciqdadz0SaqI6lAhVE7obQNTmObM&amp;csui=3&amp;ved=2ahUKEwjK34Dkg_KQAxWwaDABHZjXCcsQgK4QegQIARAH" TargetMode="External"/></Relationships>
</file>

<file path=ppt/slides/_rels/slide44.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svg"/><Relationship Id="rId18" Type="http://schemas.openxmlformats.org/officeDocument/2006/relationships/image" Target="../media/image76.svg"/><Relationship Id="rId3" Type="http://schemas.openxmlformats.org/officeDocument/2006/relationships/image" Target="../media/image61.png"/><Relationship Id="rId21" Type="http://schemas.openxmlformats.org/officeDocument/2006/relationships/hyperlink" Target="https://www.google.com/search?q=Arquetipo+del+Ser&amp;rlz=1C1CHBF_esEC1181EC1181&amp;oq=LA+PARABOLA+DEL+HIJO+PRODIGO+DESDE+UN+ENFOQUE+SICOLOGICO+&amp;gs_lcrp=EgZjaHJvbWUyBggAEEUYOTIGCAEQIRgK0gEJMjE0NjJqMGo0qAIAsAIB&amp;sourceid=chrome&amp;ie=UTF-8&amp;mstk=AUtExfBJstUpvEdnq2DezxKxu5KsaJApKbhWRt_4zBBf8ymrvNdpI3BFqBXuGEnj5LqM-1IdIqC6gSa3R0LIoQctSHfAzZRAg4ndTAPimgnciqdadz0SaqI6lAhVE7obQNTmObM&amp;csui=3&amp;ved=2ahUKEwjK34Dkg_KQAxWwaDABHZjXCcsQgK4QegQIAxAC" TargetMode="External"/><Relationship Id="rId7" Type="http://schemas.openxmlformats.org/officeDocument/2006/relationships/image" Target="../media/image65.svg"/><Relationship Id="rId12" Type="http://schemas.openxmlformats.org/officeDocument/2006/relationships/image" Target="../media/image70.png"/><Relationship Id="rId17" Type="http://schemas.openxmlformats.org/officeDocument/2006/relationships/image" Target="../media/image75.png"/><Relationship Id="rId2" Type="http://schemas.openxmlformats.org/officeDocument/2006/relationships/image" Target="../media/image20.png"/><Relationship Id="rId16" Type="http://schemas.openxmlformats.org/officeDocument/2006/relationships/image" Target="../media/image74.svg"/><Relationship Id="rId20" Type="http://schemas.openxmlformats.org/officeDocument/2006/relationships/image" Target="../media/image78.svg"/><Relationship Id="rId1" Type="http://schemas.openxmlformats.org/officeDocument/2006/relationships/slideLayout" Target="../slideLayouts/slideLayout7.xml"/><Relationship Id="rId6" Type="http://schemas.openxmlformats.org/officeDocument/2006/relationships/image" Target="../media/image64.svg"/><Relationship Id="rId11" Type="http://schemas.openxmlformats.org/officeDocument/2006/relationships/image" Target="../media/image69.svg"/><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image" Target="../media/image68.png"/><Relationship Id="rId19" Type="http://schemas.openxmlformats.org/officeDocument/2006/relationships/image" Target="../media/image77.png"/><Relationship Id="rId4" Type="http://schemas.openxmlformats.org/officeDocument/2006/relationships/image" Target="../media/image62.svg"/><Relationship Id="rId9" Type="http://schemas.openxmlformats.org/officeDocument/2006/relationships/image" Target="../media/image67.png"/><Relationship Id="rId14" Type="http://schemas.openxmlformats.org/officeDocument/2006/relationships/image" Target="../media/image72.svg"/><Relationship Id="rId22" Type="http://schemas.openxmlformats.org/officeDocument/2006/relationships/hyperlink" Target="https://www.google.com/search?q=Persona&amp;rlz=1C1CHBF_esEC1181EC1181&amp;oq=LA+PARABOLA+DEL+HIJO+PRODIGO+DESDE+UN+ENFOQUE+SICOLOGICO+&amp;gs_lcrp=EgZjaHJvbWUyBggAEEUYOTIGCAEQIRgK0gEJMjE0NjJqMGo0qAIAsAIB&amp;sourceid=chrome&amp;ie=UTF-8&amp;mstk=AUtExfBJstUpvEdnq2DezxKxu5KsaJApKbhWRt_4zBBf8ymrvNdpI3BFqBXuGEnj5LqM-1IdIqC6gSa3R0LIoQctSHfAzZRAg4ndTAPimgnciqdadz0SaqI6lAhVE7obQNTmObM&amp;csui=3&amp;ved=2ahUKEwjK34Dkg_KQAxWwaDABHZjXCcsQgK4QegQIAxAE"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4.svg"/><Relationship Id="rId18" Type="http://schemas.openxmlformats.org/officeDocument/2006/relationships/hyperlink" Target="https://www.google.com/search?q=reconocer+la+propia+sombra&amp;rlz=1C1CHBF_esEC1181EC1181&amp;oq=LA+PARABOLA+DEL+HIJO+PRODIGO+DESDE+UN+ENFOQUE+SICOLOGICO+&amp;gs_lcrp=EgZjaHJvbWUyBggAEEUYOTIGCAEQIRgK0gEJMjE0NjJqMGo0qAIAsAIB&amp;sourceid=chrome&amp;ie=UTF-8&amp;mstk=AUtExfBJstUpvEdnq2DezxKxu5KsaJApKbhWRt_4zBBf8ymrvNdpI3BFqBXuGEnj5LqM-1IdIqC6gSa3R0LIoQctSHfAzZRAg4ndTAPimgnciqdadz0SaqI6lAhVE7obQNTmObM&amp;csui=3&amp;ved=2ahUKEwjK34Dkg_KQAxWwaDABHZjXCcsQgK4QegQIBRAE" TargetMode="External"/><Relationship Id="rId3" Type="http://schemas.openxmlformats.org/officeDocument/2006/relationships/image" Target="../media/image61.png"/><Relationship Id="rId7" Type="http://schemas.openxmlformats.org/officeDocument/2006/relationships/image" Target="../media/image65.svg"/><Relationship Id="rId12" Type="http://schemas.openxmlformats.org/officeDocument/2006/relationships/image" Target="../media/image73.png"/><Relationship Id="rId17" Type="http://schemas.openxmlformats.org/officeDocument/2006/relationships/image" Target="../media/image78.svg"/><Relationship Id="rId2" Type="http://schemas.openxmlformats.org/officeDocument/2006/relationships/image" Target="../media/image20.png"/><Relationship Id="rId16"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64.svg"/><Relationship Id="rId11" Type="http://schemas.openxmlformats.org/officeDocument/2006/relationships/image" Target="../media/image80.svg"/><Relationship Id="rId5" Type="http://schemas.openxmlformats.org/officeDocument/2006/relationships/image" Target="../media/image63.png"/><Relationship Id="rId15" Type="http://schemas.openxmlformats.org/officeDocument/2006/relationships/image" Target="../media/image76.svg"/><Relationship Id="rId10" Type="http://schemas.openxmlformats.org/officeDocument/2006/relationships/image" Target="../media/image79.png"/><Relationship Id="rId19" Type="http://schemas.openxmlformats.org/officeDocument/2006/relationships/hyperlink" Target="https://www.google.com/search?q=pasaje+del+alma&amp;rlz=1C1CHBF_esEC1181EC1181&amp;oq=LA+PARABOLA+DEL+HIJO+PRODIGO+DESDE+UN+ENFOQUE+SICOLOGICO+&amp;gs_lcrp=EgZjaHJvbWUyBggAEEUYOTIGCAEQIRgK0gEJMjE0NjJqMGo0qAIAsAIB&amp;sourceid=chrome&amp;ie=UTF-8&amp;mstk=AUtExfBJstUpvEdnq2DezxKxu5KsaJApKbhWRt_4zBBf8ymrvNdpI3BFqBXuGEnj5LqM-1IdIqC6gSa3R0LIoQctSHfAzZRAg4ndTAPimgnciqdadz0SaqI6lAhVE7obQNTmObM&amp;csui=3&amp;ved=2ahUKEwjK34Dkg_KQAxWwaDABHZjXCcsQgK4QegQIBRAC" TargetMode="External"/><Relationship Id="rId4" Type="http://schemas.openxmlformats.org/officeDocument/2006/relationships/image" Target="../media/image62.svg"/><Relationship Id="rId9" Type="http://schemas.openxmlformats.org/officeDocument/2006/relationships/image" Target="../media/image67.png"/><Relationship Id="rId14" Type="http://schemas.openxmlformats.org/officeDocument/2006/relationships/image" Target="../media/image75.png"/></Relationships>
</file>

<file path=ppt/slides/_rels/slide46.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svg"/><Relationship Id="rId18" Type="http://schemas.openxmlformats.org/officeDocument/2006/relationships/image" Target="../media/image96.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png"/><Relationship Id="rId17" Type="http://schemas.openxmlformats.org/officeDocument/2006/relationships/image" Target="../media/image95.svg"/><Relationship Id="rId2" Type="http://schemas.openxmlformats.org/officeDocument/2006/relationships/image" Target="../media/image10.jpeg"/><Relationship Id="rId16" Type="http://schemas.openxmlformats.org/officeDocument/2006/relationships/image" Target="../media/image94.png"/><Relationship Id="rId20"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84.svg"/><Relationship Id="rId11" Type="http://schemas.openxmlformats.org/officeDocument/2006/relationships/image" Target="../media/image89.svg"/><Relationship Id="rId5" Type="http://schemas.openxmlformats.org/officeDocument/2006/relationships/image" Target="../media/image83.png"/><Relationship Id="rId15" Type="http://schemas.openxmlformats.org/officeDocument/2006/relationships/image" Target="../media/image93.svg"/><Relationship Id="rId10" Type="http://schemas.openxmlformats.org/officeDocument/2006/relationships/image" Target="../media/image88.png"/><Relationship Id="rId19" Type="http://schemas.openxmlformats.org/officeDocument/2006/relationships/image" Target="../media/image97.svg"/><Relationship Id="rId4" Type="http://schemas.openxmlformats.org/officeDocument/2006/relationships/image" Target="../media/image82.svg"/><Relationship Id="rId9" Type="http://schemas.openxmlformats.org/officeDocument/2006/relationships/image" Target="../media/image87.png"/><Relationship Id="rId14" Type="http://schemas.openxmlformats.org/officeDocument/2006/relationships/image" Target="../media/image92.png"/></Relationships>
</file>

<file path=ppt/slides/_rels/slide4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40312"/>
            <a:ext cx="18288000" cy="5913844"/>
            <a:chOff x="0" y="0"/>
            <a:chExt cx="18288000" cy="5913844"/>
          </a:xfrm>
        </p:grpSpPr>
        <p:sp>
          <p:nvSpPr>
            <p:cNvPr id="3" name="Freeform 3"/>
            <p:cNvSpPr/>
            <p:nvPr/>
          </p:nvSpPr>
          <p:spPr>
            <a:xfrm>
              <a:off x="0" y="0"/>
              <a:ext cx="18288000" cy="5913884"/>
            </a:xfrm>
            <a:custGeom>
              <a:avLst/>
              <a:gdLst/>
              <a:ahLst/>
              <a:cxnLst/>
              <a:rect l="l" t="t" r="r" b="b"/>
              <a:pathLst>
                <a:path w="18288000" h="5913884">
                  <a:moveTo>
                    <a:pt x="0" y="0"/>
                  </a:moveTo>
                  <a:lnTo>
                    <a:pt x="0" y="5913884"/>
                  </a:lnTo>
                  <a:lnTo>
                    <a:pt x="18288000" y="5913884"/>
                  </a:lnTo>
                  <a:lnTo>
                    <a:pt x="18288000" y="0"/>
                  </a:lnTo>
                  <a:close/>
                </a:path>
              </a:pathLst>
            </a:custGeom>
            <a:solidFill>
              <a:srgbClr val="190090">
                <a:alpha val="43922"/>
              </a:srgbClr>
            </a:solidFill>
          </p:spPr>
        </p:sp>
      </p:grpSp>
      <p:sp>
        <p:nvSpPr>
          <p:cNvPr id="4" name="Freeform 4"/>
          <p:cNvSpPr/>
          <p:nvPr/>
        </p:nvSpPr>
        <p:spPr>
          <a:xfrm>
            <a:off x="1779003" y="9258300"/>
            <a:ext cx="14730003" cy="19050"/>
          </a:xfrm>
          <a:custGeom>
            <a:avLst/>
            <a:gdLst/>
            <a:ahLst/>
            <a:cxnLst/>
            <a:rect l="l" t="t" r="r" b="b"/>
            <a:pathLst>
              <a:path w="14730003" h="19050">
                <a:moveTo>
                  <a:pt x="0" y="0"/>
                </a:moveTo>
                <a:lnTo>
                  <a:pt x="14730003" y="0"/>
                </a:lnTo>
                <a:lnTo>
                  <a:pt x="14730003" y="19050"/>
                </a:lnTo>
                <a:lnTo>
                  <a:pt x="0" y="19050"/>
                </a:lnTo>
                <a:lnTo>
                  <a:pt x="0" y="0"/>
                </a:lnTo>
                <a:close/>
              </a:path>
            </a:pathLst>
          </a:custGeom>
          <a:blipFill>
            <a:blip r:embed="rId2">
              <a:alphaModFix amt="43999"/>
              <a:extLst>
                <a:ext uri="{96DAC541-7B7A-43D3-8B79-37D633B846F1}">
                  <asvg:svgBlip xmlns:asvg="http://schemas.microsoft.com/office/drawing/2016/SVG/main" r:embed="rId3"/>
                </a:ext>
              </a:extLst>
            </a:blip>
            <a:stretch>
              <a:fillRect/>
            </a:stretch>
          </a:blipFill>
        </p:spPr>
      </p:sp>
      <p:grpSp>
        <p:nvGrpSpPr>
          <p:cNvPr id="5" name="Group 5"/>
          <p:cNvGrpSpPr/>
          <p:nvPr/>
        </p:nvGrpSpPr>
        <p:grpSpPr>
          <a:xfrm>
            <a:off x="0" y="2040312"/>
            <a:ext cx="18284333" cy="5915025"/>
            <a:chOff x="0" y="0"/>
            <a:chExt cx="24379110" cy="7886700"/>
          </a:xfrm>
        </p:grpSpPr>
        <p:sp>
          <p:nvSpPr>
            <p:cNvPr id="6" name="Freeform 6"/>
            <p:cNvSpPr/>
            <p:nvPr/>
          </p:nvSpPr>
          <p:spPr>
            <a:xfrm>
              <a:off x="0" y="0"/>
              <a:ext cx="24379047" cy="7886700"/>
            </a:xfrm>
            <a:custGeom>
              <a:avLst/>
              <a:gdLst/>
              <a:ahLst/>
              <a:cxnLst/>
              <a:rect l="l" t="t" r="r" b="b"/>
              <a:pathLst>
                <a:path w="24379047" h="7886700">
                  <a:moveTo>
                    <a:pt x="0" y="0"/>
                  </a:moveTo>
                  <a:lnTo>
                    <a:pt x="24379047" y="0"/>
                  </a:lnTo>
                  <a:lnTo>
                    <a:pt x="24379047" y="7886700"/>
                  </a:lnTo>
                  <a:lnTo>
                    <a:pt x="0" y="7886700"/>
                  </a:lnTo>
                  <a:lnTo>
                    <a:pt x="0" y="0"/>
                  </a:lnTo>
                  <a:close/>
                </a:path>
              </a:pathLst>
            </a:custGeom>
            <a:blipFill>
              <a:blip r:embed="rId4">
                <a:alphaModFix amt="43999"/>
              </a:blip>
              <a:stretch>
                <a:fillRect l="-1009" t="-60418" b="-47955"/>
              </a:stretch>
            </a:blipFill>
          </p:spPr>
        </p:sp>
      </p:grpSp>
      <p:sp>
        <p:nvSpPr>
          <p:cNvPr id="7" name="Freeform 7"/>
          <p:cNvSpPr/>
          <p:nvPr/>
        </p:nvSpPr>
        <p:spPr>
          <a:xfrm>
            <a:off x="12708074" y="0"/>
            <a:ext cx="5579926" cy="735387"/>
          </a:xfrm>
          <a:custGeom>
            <a:avLst/>
            <a:gdLst/>
            <a:ahLst/>
            <a:cxnLst/>
            <a:rect l="l" t="t" r="r" b="b"/>
            <a:pathLst>
              <a:path w="5579926" h="735387">
                <a:moveTo>
                  <a:pt x="0" y="0"/>
                </a:moveTo>
                <a:lnTo>
                  <a:pt x="5579926" y="0"/>
                </a:lnTo>
                <a:lnTo>
                  <a:pt x="5579926" y="735387"/>
                </a:lnTo>
                <a:lnTo>
                  <a:pt x="0" y="7353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8" name="Group 8"/>
          <p:cNvGrpSpPr/>
          <p:nvPr/>
        </p:nvGrpSpPr>
        <p:grpSpPr>
          <a:xfrm>
            <a:off x="3017520" y="4386072"/>
            <a:ext cx="12316968" cy="2014728"/>
            <a:chOff x="0" y="0"/>
            <a:chExt cx="16422624" cy="2686304"/>
          </a:xfrm>
        </p:grpSpPr>
        <p:sp>
          <p:nvSpPr>
            <p:cNvPr id="9" name="Freeform 9"/>
            <p:cNvSpPr/>
            <p:nvPr/>
          </p:nvSpPr>
          <p:spPr>
            <a:xfrm>
              <a:off x="0" y="0"/>
              <a:ext cx="16422624" cy="2686304"/>
            </a:xfrm>
            <a:custGeom>
              <a:avLst/>
              <a:gdLst/>
              <a:ahLst/>
              <a:cxnLst/>
              <a:rect l="l" t="t" r="r" b="b"/>
              <a:pathLst>
                <a:path w="16422624" h="2686304">
                  <a:moveTo>
                    <a:pt x="0" y="0"/>
                  </a:moveTo>
                  <a:lnTo>
                    <a:pt x="16422624" y="0"/>
                  </a:lnTo>
                  <a:lnTo>
                    <a:pt x="16422624" y="2686304"/>
                  </a:lnTo>
                  <a:lnTo>
                    <a:pt x="0" y="2686304"/>
                  </a:lnTo>
                  <a:lnTo>
                    <a:pt x="0" y="0"/>
                  </a:lnTo>
                  <a:close/>
                </a:path>
              </a:pathLst>
            </a:custGeom>
            <a:blipFill>
              <a:blip r:embed="rId7"/>
              <a:stretch>
                <a:fillRect l="-24" r="-24"/>
              </a:stretch>
            </a:blipFill>
          </p:spPr>
        </p:sp>
      </p:grpSp>
      <p:grpSp>
        <p:nvGrpSpPr>
          <p:cNvPr id="10" name="Group 10"/>
          <p:cNvGrpSpPr/>
          <p:nvPr/>
        </p:nvGrpSpPr>
        <p:grpSpPr>
          <a:xfrm>
            <a:off x="6108192" y="6443472"/>
            <a:ext cx="6717792" cy="615696"/>
            <a:chOff x="0" y="0"/>
            <a:chExt cx="8957056" cy="820928"/>
          </a:xfrm>
        </p:grpSpPr>
        <p:sp>
          <p:nvSpPr>
            <p:cNvPr id="11" name="Freeform 11"/>
            <p:cNvSpPr/>
            <p:nvPr/>
          </p:nvSpPr>
          <p:spPr>
            <a:xfrm>
              <a:off x="0" y="0"/>
              <a:ext cx="8957056" cy="820928"/>
            </a:xfrm>
            <a:custGeom>
              <a:avLst/>
              <a:gdLst/>
              <a:ahLst/>
              <a:cxnLst/>
              <a:rect l="l" t="t" r="r" b="b"/>
              <a:pathLst>
                <a:path w="8957056" h="820928">
                  <a:moveTo>
                    <a:pt x="0" y="0"/>
                  </a:moveTo>
                  <a:lnTo>
                    <a:pt x="8957056" y="0"/>
                  </a:lnTo>
                  <a:lnTo>
                    <a:pt x="8957056" y="820928"/>
                  </a:lnTo>
                  <a:lnTo>
                    <a:pt x="0" y="820928"/>
                  </a:lnTo>
                  <a:lnTo>
                    <a:pt x="0" y="0"/>
                  </a:lnTo>
                  <a:close/>
                </a:path>
              </a:pathLst>
            </a:custGeom>
            <a:blipFill>
              <a:blip r:embed="rId8"/>
              <a:stretch>
                <a:fillRect l="-45" r="-45"/>
              </a:stretch>
            </a:blipFill>
          </p:spPr>
        </p:sp>
      </p:grpSp>
      <p:sp>
        <p:nvSpPr>
          <p:cNvPr id="12" name="Freeform 12"/>
          <p:cNvSpPr/>
          <p:nvPr/>
        </p:nvSpPr>
        <p:spPr>
          <a:xfrm>
            <a:off x="0" y="9616373"/>
            <a:ext cx="6056328" cy="670627"/>
          </a:xfrm>
          <a:custGeom>
            <a:avLst/>
            <a:gdLst/>
            <a:ahLst/>
            <a:cxnLst/>
            <a:rect l="l" t="t" r="r" b="b"/>
            <a:pathLst>
              <a:path w="6056328" h="670627">
                <a:moveTo>
                  <a:pt x="0" y="0"/>
                </a:moveTo>
                <a:lnTo>
                  <a:pt x="6056328" y="0"/>
                </a:lnTo>
                <a:lnTo>
                  <a:pt x="6056328" y="670627"/>
                </a:lnTo>
                <a:lnTo>
                  <a:pt x="0" y="67062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3" name="Group 13"/>
          <p:cNvGrpSpPr/>
          <p:nvPr/>
        </p:nvGrpSpPr>
        <p:grpSpPr>
          <a:xfrm>
            <a:off x="1779003" y="9258300"/>
            <a:ext cx="14730003" cy="19050"/>
            <a:chOff x="0" y="0"/>
            <a:chExt cx="14730006" cy="19050"/>
          </a:xfrm>
        </p:grpSpPr>
        <p:sp>
          <p:nvSpPr>
            <p:cNvPr id="14" name="Freeform 14"/>
            <p:cNvSpPr/>
            <p:nvPr/>
          </p:nvSpPr>
          <p:spPr>
            <a:xfrm>
              <a:off x="0" y="0"/>
              <a:ext cx="14729972" cy="19050"/>
            </a:xfrm>
            <a:custGeom>
              <a:avLst/>
              <a:gdLst/>
              <a:ahLst/>
              <a:cxnLst/>
              <a:rect l="l" t="t" r="r" b="b"/>
              <a:pathLst>
                <a:path w="14729972" h="19050">
                  <a:moveTo>
                    <a:pt x="0" y="19050"/>
                  </a:moveTo>
                  <a:lnTo>
                    <a:pt x="14729972" y="19050"/>
                  </a:lnTo>
                  <a:lnTo>
                    <a:pt x="14729972" y="0"/>
                  </a:lnTo>
                  <a:lnTo>
                    <a:pt x="0" y="0"/>
                  </a:lnTo>
                  <a:close/>
                </a:path>
              </a:pathLst>
            </a:custGeom>
            <a:solidFill>
              <a:srgbClr val="000000">
                <a:alpha val="0"/>
              </a:srgbClr>
            </a:solidFill>
          </p:spPr>
        </p:sp>
      </p:grpSp>
      <p:sp>
        <p:nvSpPr>
          <p:cNvPr id="15" name="TextBox 15"/>
          <p:cNvSpPr txBox="1"/>
          <p:nvPr/>
        </p:nvSpPr>
        <p:spPr>
          <a:xfrm>
            <a:off x="7262260" y="3298527"/>
            <a:ext cx="4517174" cy="994848"/>
          </a:xfrm>
          <a:prstGeom prst="rect">
            <a:avLst/>
          </a:prstGeom>
        </p:spPr>
        <p:txBody>
          <a:bodyPr lIns="0" tIns="0" rIns="0" bIns="0" rtlCol="0" anchor="t">
            <a:spAutoFit/>
          </a:bodyPr>
          <a:lstStyle/>
          <a:p>
            <a:pPr algn="l">
              <a:lnSpc>
                <a:spcPts val="7783"/>
              </a:lnSpc>
            </a:pPr>
            <a:r>
              <a:rPr lang="en-US" sz="6590">
                <a:solidFill>
                  <a:srgbClr val="FFFFFF"/>
                </a:solidFill>
                <a:latin typeface="Gotham"/>
                <a:ea typeface="Gotham"/>
                <a:cs typeface="Gotham"/>
                <a:sym typeface="Gotham"/>
              </a:rPr>
              <a:t>DIGNIDAD</a:t>
            </a:r>
          </a:p>
        </p:txBody>
      </p:sp>
      <p:sp>
        <p:nvSpPr>
          <p:cNvPr id="16" name="TextBox 16"/>
          <p:cNvSpPr txBox="1"/>
          <p:nvPr/>
        </p:nvSpPr>
        <p:spPr>
          <a:xfrm>
            <a:off x="3025702" y="4490304"/>
            <a:ext cx="12481255" cy="1989182"/>
          </a:xfrm>
          <a:prstGeom prst="rect">
            <a:avLst/>
          </a:prstGeom>
        </p:spPr>
        <p:txBody>
          <a:bodyPr lIns="0" tIns="0" rIns="0" bIns="0" rtlCol="0" anchor="t">
            <a:spAutoFit/>
          </a:bodyPr>
          <a:lstStyle/>
          <a:p>
            <a:pPr algn="l">
              <a:lnSpc>
                <a:spcPts val="15562"/>
              </a:lnSpc>
            </a:pPr>
            <a:r>
              <a:rPr lang="en-US" sz="13177" b="1" dirty="0">
                <a:solidFill>
                  <a:srgbClr val="FFFFFF"/>
                </a:solidFill>
                <a:latin typeface="Gotham Bold"/>
                <a:ea typeface="Gotham Bold"/>
                <a:cs typeface="Gotham Bold"/>
                <a:sym typeface="Gotham Bold"/>
              </a:rPr>
              <a:t>RESTAURADA</a:t>
            </a:r>
          </a:p>
        </p:txBody>
      </p:sp>
      <p:sp>
        <p:nvSpPr>
          <p:cNvPr id="17" name="TextBox 17"/>
          <p:cNvSpPr txBox="1"/>
          <p:nvPr/>
        </p:nvSpPr>
        <p:spPr>
          <a:xfrm>
            <a:off x="6250438" y="6072588"/>
            <a:ext cx="8075162" cy="889539"/>
          </a:xfrm>
          <a:prstGeom prst="rect">
            <a:avLst/>
          </a:prstGeom>
        </p:spPr>
        <p:txBody>
          <a:bodyPr wrap="square" lIns="0" tIns="0" rIns="0" bIns="0" rtlCol="0" anchor="t">
            <a:spAutoFit/>
          </a:bodyPr>
          <a:lstStyle/>
          <a:p>
            <a:pPr algn="l">
              <a:lnSpc>
                <a:spcPts val="8195"/>
              </a:lnSpc>
            </a:pPr>
            <a:r>
              <a:rPr lang="en-US" sz="3278" dirty="0">
                <a:solidFill>
                  <a:srgbClr val="FFFFFF"/>
                </a:solidFill>
                <a:latin typeface="Gotham"/>
                <a:ea typeface="Gotham"/>
                <a:cs typeface="Gotham"/>
                <a:sym typeface="Gotham"/>
              </a:rPr>
              <a:t>JOSÉ MARÍA GUZMAN ROCHE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98001" y="0"/>
            <a:ext cx="9286875" cy="5140376"/>
            <a:chOff x="0" y="0"/>
            <a:chExt cx="12382500" cy="6853834"/>
          </a:xfrm>
        </p:grpSpPr>
        <p:sp>
          <p:nvSpPr>
            <p:cNvPr id="3" name="Freeform 3"/>
            <p:cNvSpPr/>
            <p:nvPr/>
          </p:nvSpPr>
          <p:spPr>
            <a:xfrm>
              <a:off x="0" y="0"/>
              <a:ext cx="12382500" cy="6853809"/>
            </a:xfrm>
            <a:custGeom>
              <a:avLst/>
              <a:gdLst/>
              <a:ahLst/>
              <a:cxnLst/>
              <a:rect l="l" t="t" r="r" b="b"/>
              <a:pathLst>
                <a:path w="12382500" h="6853809">
                  <a:moveTo>
                    <a:pt x="0" y="0"/>
                  </a:moveTo>
                  <a:lnTo>
                    <a:pt x="12382500" y="0"/>
                  </a:lnTo>
                  <a:lnTo>
                    <a:pt x="12382500" y="6853809"/>
                  </a:lnTo>
                  <a:lnTo>
                    <a:pt x="0" y="6853809"/>
                  </a:lnTo>
                  <a:lnTo>
                    <a:pt x="0" y="0"/>
                  </a:lnTo>
                  <a:close/>
                </a:path>
              </a:pathLst>
            </a:custGeom>
            <a:blipFill>
              <a:blip r:embed="rId2">
                <a:alphaModFix amt="60000"/>
              </a:blip>
              <a:stretch>
                <a:fillRect t="-616" b="-80049"/>
              </a:stretch>
            </a:blipFill>
          </p:spPr>
        </p:sp>
      </p:grpSp>
      <p:grpSp>
        <p:nvGrpSpPr>
          <p:cNvPr id="4" name="Group 4"/>
          <p:cNvGrpSpPr/>
          <p:nvPr/>
        </p:nvGrpSpPr>
        <p:grpSpPr>
          <a:xfrm>
            <a:off x="0" y="5143500"/>
            <a:ext cx="18288000" cy="5143500"/>
            <a:chOff x="0" y="0"/>
            <a:chExt cx="24384000" cy="6858000"/>
          </a:xfrm>
        </p:grpSpPr>
        <p:sp>
          <p:nvSpPr>
            <p:cNvPr id="5" name="Freeform 5"/>
            <p:cNvSpPr/>
            <p:nvPr/>
          </p:nvSpPr>
          <p:spPr>
            <a:xfrm>
              <a:off x="0" y="0"/>
              <a:ext cx="24384000" cy="6858000"/>
            </a:xfrm>
            <a:custGeom>
              <a:avLst/>
              <a:gdLst/>
              <a:ahLst/>
              <a:cxnLst/>
              <a:rect l="l" t="t" r="r" b="b"/>
              <a:pathLst>
                <a:path w="24384000" h="6858000">
                  <a:moveTo>
                    <a:pt x="0" y="0"/>
                  </a:moveTo>
                  <a:lnTo>
                    <a:pt x="24384000" y="0"/>
                  </a:lnTo>
                  <a:lnTo>
                    <a:pt x="24384000" y="6858000"/>
                  </a:lnTo>
                  <a:lnTo>
                    <a:pt x="0" y="6858000"/>
                  </a:lnTo>
                  <a:lnTo>
                    <a:pt x="0" y="0"/>
                  </a:lnTo>
                  <a:close/>
                </a:path>
              </a:pathLst>
            </a:custGeom>
            <a:blipFill>
              <a:blip r:embed="rId3"/>
              <a:stretch>
                <a:fillRect l="-2665" t="-58021" r="-4782" b="-58089"/>
              </a:stretch>
            </a:blipFill>
          </p:spPr>
        </p:sp>
      </p:grpSp>
      <p:sp>
        <p:nvSpPr>
          <p:cNvPr id="6" name="TextBox 6"/>
          <p:cNvSpPr txBox="1"/>
          <p:nvPr/>
        </p:nvSpPr>
        <p:spPr>
          <a:xfrm>
            <a:off x="1686573" y="1318755"/>
            <a:ext cx="15213054" cy="3583305"/>
          </a:xfrm>
          <a:prstGeom prst="rect">
            <a:avLst/>
          </a:prstGeom>
        </p:spPr>
        <p:txBody>
          <a:bodyPr lIns="0" tIns="0" rIns="0" bIns="0" rtlCol="0" anchor="t">
            <a:spAutoFit/>
          </a:bodyPr>
          <a:lstStyle/>
          <a:p>
            <a:pPr algn="ctr">
              <a:lnSpc>
                <a:spcPts val="4649"/>
              </a:lnSpc>
            </a:pPr>
            <a:r>
              <a:rPr lang="en-US" sz="3372">
                <a:solidFill>
                  <a:srgbClr val="190090"/>
                </a:solidFill>
                <a:latin typeface="Poppins Light"/>
                <a:ea typeface="Poppins Light"/>
                <a:cs typeface="Poppins Light"/>
                <a:sym typeface="Poppins Light"/>
              </a:rPr>
              <a:t>En este sentido, [DCDF] (2024) resalta que: La dignidad moral, intrínsecamente ligada a la libertad de elección, se manifiesta en la coherencia entre nuestras acciones y nuestra conciencia. Al optar por actuar en contra de esta última, los seres humanos desvirtúan la dignidad que los caracteriza como criaturas amadas por Dios y llamadas a amar al prójimo</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40312"/>
            <a:ext cx="18288000" cy="5913844"/>
            <a:chOff x="0" y="0"/>
            <a:chExt cx="18288000" cy="5913844"/>
          </a:xfrm>
        </p:grpSpPr>
        <p:sp>
          <p:nvSpPr>
            <p:cNvPr id="3" name="Freeform 3"/>
            <p:cNvSpPr/>
            <p:nvPr/>
          </p:nvSpPr>
          <p:spPr>
            <a:xfrm>
              <a:off x="0" y="0"/>
              <a:ext cx="18288000" cy="5913884"/>
            </a:xfrm>
            <a:custGeom>
              <a:avLst/>
              <a:gdLst/>
              <a:ahLst/>
              <a:cxnLst/>
              <a:rect l="l" t="t" r="r" b="b"/>
              <a:pathLst>
                <a:path w="18288000" h="5913884">
                  <a:moveTo>
                    <a:pt x="0" y="0"/>
                  </a:moveTo>
                  <a:lnTo>
                    <a:pt x="0" y="5913884"/>
                  </a:lnTo>
                  <a:lnTo>
                    <a:pt x="18288000" y="5913884"/>
                  </a:lnTo>
                  <a:lnTo>
                    <a:pt x="18288000" y="0"/>
                  </a:lnTo>
                  <a:close/>
                </a:path>
              </a:pathLst>
            </a:custGeom>
            <a:solidFill>
              <a:srgbClr val="190090"/>
            </a:solidFill>
          </p:spPr>
        </p:sp>
      </p:grpSp>
      <p:grpSp>
        <p:nvGrpSpPr>
          <p:cNvPr id="4" name="Group 4"/>
          <p:cNvGrpSpPr/>
          <p:nvPr/>
        </p:nvGrpSpPr>
        <p:grpSpPr>
          <a:xfrm>
            <a:off x="1676400" y="3791712"/>
            <a:ext cx="14029944" cy="2505456"/>
            <a:chOff x="0" y="0"/>
            <a:chExt cx="18706592" cy="3340608"/>
          </a:xfrm>
        </p:grpSpPr>
        <p:sp>
          <p:nvSpPr>
            <p:cNvPr id="5" name="Freeform 5"/>
            <p:cNvSpPr/>
            <p:nvPr/>
          </p:nvSpPr>
          <p:spPr>
            <a:xfrm>
              <a:off x="0" y="0"/>
              <a:ext cx="18706592" cy="3340608"/>
            </a:xfrm>
            <a:custGeom>
              <a:avLst/>
              <a:gdLst/>
              <a:ahLst/>
              <a:cxnLst/>
              <a:rect l="l" t="t" r="r" b="b"/>
              <a:pathLst>
                <a:path w="18706592" h="3340608">
                  <a:moveTo>
                    <a:pt x="0" y="0"/>
                  </a:moveTo>
                  <a:lnTo>
                    <a:pt x="18706592" y="0"/>
                  </a:lnTo>
                  <a:lnTo>
                    <a:pt x="18706592" y="3340608"/>
                  </a:lnTo>
                  <a:lnTo>
                    <a:pt x="0" y="3340608"/>
                  </a:lnTo>
                  <a:lnTo>
                    <a:pt x="0" y="0"/>
                  </a:lnTo>
                  <a:close/>
                </a:path>
              </a:pathLst>
            </a:custGeom>
            <a:blipFill>
              <a:blip r:embed="rId2"/>
              <a:stretch>
                <a:fillRect/>
              </a:stretch>
            </a:blipFill>
          </p:spPr>
        </p:sp>
      </p:grpSp>
      <p:grpSp>
        <p:nvGrpSpPr>
          <p:cNvPr id="6" name="Group 6"/>
          <p:cNvGrpSpPr/>
          <p:nvPr/>
        </p:nvGrpSpPr>
        <p:grpSpPr>
          <a:xfrm>
            <a:off x="8117986" y="0"/>
            <a:ext cx="10170014" cy="2038350"/>
            <a:chOff x="0" y="0"/>
            <a:chExt cx="13560019" cy="2717800"/>
          </a:xfrm>
        </p:grpSpPr>
        <p:sp>
          <p:nvSpPr>
            <p:cNvPr id="7" name="Freeform 7"/>
            <p:cNvSpPr/>
            <p:nvPr/>
          </p:nvSpPr>
          <p:spPr>
            <a:xfrm>
              <a:off x="0" y="0"/>
              <a:ext cx="13560044" cy="2717800"/>
            </a:xfrm>
            <a:custGeom>
              <a:avLst/>
              <a:gdLst/>
              <a:ahLst/>
              <a:cxnLst/>
              <a:rect l="l" t="t" r="r" b="b"/>
              <a:pathLst>
                <a:path w="13560044" h="2717800">
                  <a:moveTo>
                    <a:pt x="0" y="0"/>
                  </a:moveTo>
                  <a:lnTo>
                    <a:pt x="13560044" y="0"/>
                  </a:lnTo>
                  <a:lnTo>
                    <a:pt x="13560044" y="2717800"/>
                  </a:lnTo>
                  <a:lnTo>
                    <a:pt x="0" y="2717800"/>
                  </a:lnTo>
                  <a:lnTo>
                    <a:pt x="0" y="0"/>
                  </a:lnTo>
                  <a:close/>
                </a:path>
              </a:pathLst>
            </a:custGeom>
            <a:blipFill>
              <a:blip r:embed="rId3">
                <a:alphaModFix amt="60000"/>
              </a:blip>
              <a:stretch>
                <a:fillRect r="-26" b="-399065"/>
              </a:stretch>
            </a:blipFill>
          </p:spPr>
        </p:sp>
      </p:grpSp>
      <p:grpSp>
        <p:nvGrpSpPr>
          <p:cNvPr id="8" name="Group 8"/>
          <p:cNvGrpSpPr/>
          <p:nvPr/>
        </p:nvGrpSpPr>
        <p:grpSpPr>
          <a:xfrm>
            <a:off x="0" y="7954156"/>
            <a:ext cx="10172700" cy="2332844"/>
            <a:chOff x="0" y="0"/>
            <a:chExt cx="13563600" cy="3110459"/>
          </a:xfrm>
        </p:grpSpPr>
        <p:sp>
          <p:nvSpPr>
            <p:cNvPr id="9" name="Freeform 9"/>
            <p:cNvSpPr/>
            <p:nvPr/>
          </p:nvSpPr>
          <p:spPr>
            <a:xfrm>
              <a:off x="0" y="0"/>
              <a:ext cx="13563600" cy="3110484"/>
            </a:xfrm>
            <a:custGeom>
              <a:avLst/>
              <a:gdLst/>
              <a:ahLst/>
              <a:cxnLst/>
              <a:rect l="l" t="t" r="r" b="b"/>
              <a:pathLst>
                <a:path w="13563600" h="3110484">
                  <a:moveTo>
                    <a:pt x="0" y="0"/>
                  </a:moveTo>
                  <a:lnTo>
                    <a:pt x="13563600" y="0"/>
                  </a:lnTo>
                  <a:lnTo>
                    <a:pt x="13563600" y="3110484"/>
                  </a:lnTo>
                  <a:lnTo>
                    <a:pt x="0" y="3110484"/>
                  </a:lnTo>
                  <a:lnTo>
                    <a:pt x="0" y="0"/>
                  </a:lnTo>
                  <a:close/>
                </a:path>
              </a:pathLst>
            </a:custGeom>
            <a:blipFill>
              <a:blip r:embed="rId3">
                <a:alphaModFix amt="60000"/>
              </a:blip>
              <a:stretch>
                <a:fillRect t="-335946" b="-114"/>
              </a:stretch>
            </a:blipFill>
          </p:spPr>
        </p:sp>
      </p:grpSp>
      <p:sp>
        <p:nvSpPr>
          <p:cNvPr id="10" name="TextBox 10"/>
          <p:cNvSpPr txBox="1"/>
          <p:nvPr/>
        </p:nvSpPr>
        <p:spPr>
          <a:xfrm>
            <a:off x="1807274" y="3833146"/>
            <a:ext cx="14046537" cy="1811655"/>
          </a:xfrm>
          <a:prstGeom prst="rect">
            <a:avLst/>
          </a:prstGeom>
        </p:spPr>
        <p:txBody>
          <a:bodyPr lIns="0" tIns="0" rIns="0" bIns="0" rtlCol="0" anchor="t">
            <a:spAutoFit/>
          </a:bodyPr>
          <a:lstStyle/>
          <a:p>
            <a:pPr algn="ctr">
              <a:lnSpc>
                <a:spcPts val="4649"/>
              </a:lnSpc>
            </a:pPr>
            <a:r>
              <a:rPr lang="en-US" sz="3372">
                <a:solidFill>
                  <a:srgbClr val="FFFFFF"/>
                </a:solidFill>
                <a:latin typeface="Poppins Light"/>
                <a:ea typeface="Poppins Light"/>
                <a:cs typeface="Poppins Light"/>
                <a:sym typeface="Poppins Light"/>
              </a:rPr>
              <a:t>Teniendo en cuenta lo antes citado, se ha podido identificar, que la capacidad de elegir entre el bien y el mal es inherente a la condición humana, y esta capacidad ha permitido desarrollarse</a:t>
            </a:r>
          </a:p>
        </p:txBody>
      </p:sp>
      <p:sp>
        <p:nvSpPr>
          <p:cNvPr id="11" name="TextBox 11"/>
          <p:cNvSpPr txBox="1"/>
          <p:nvPr/>
        </p:nvSpPr>
        <p:spPr>
          <a:xfrm>
            <a:off x="3655124" y="5604796"/>
            <a:ext cx="10157470" cy="630555"/>
          </a:xfrm>
          <a:prstGeom prst="rect">
            <a:avLst/>
          </a:prstGeom>
        </p:spPr>
        <p:txBody>
          <a:bodyPr lIns="0" tIns="0" rIns="0" bIns="0" rtlCol="0" anchor="t">
            <a:spAutoFit/>
          </a:bodyPr>
          <a:lstStyle/>
          <a:p>
            <a:pPr algn="l">
              <a:lnSpc>
                <a:spcPts val="4649"/>
              </a:lnSpc>
            </a:pPr>
            <a:r>
              <a:rPr lang="en-US" sz="3372">
                <a:solidFill>
                  <a:srgbClr val="FFFFFF"/>
                </a:solidFill>
                <a:latin typeface="Poppins Light"/>
                <a:ea typeface="Poppins Light"/>
                <a:cs typeface="Poppins Light"/>
                <a:sym typeface="Poppins Light"/>
              </a:rPr>
              <a:t>plenamente como seres racionales y morales.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90090"/>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8288000"/>
            <a:chOff x="0" y="0"/>
            <a:chExt cx="24384000" cy="24384000"/>
          </a:xfrm>
        </p:grpSpPr>
        <p:sp>
          <p:nvSpPr>
            <p:cNvPr id="3" name="Freeform 3"/>
            <p:cNvSpPr/>
            <p:nvPr/>
          </p:nvSpPr>
          <p:spPr>
            <a:xfrm>
              <a:off x="0" y="0"/>
              <a:ext cx="24384000" cy="24384000"/>
            </a:xfrm>
            <a:custGeom>
              <a:avLst/>
              <a:gdLst/>
              <a:ahLst/>
              <a:cxnLst/>
              <a:rect l="l" t="t" r="r" b="b"/>
              <a:pathLst>
                <a:path w="24384000" h="24384000">
                  <a:moveTo>
                    <a:pt x="0" y="0"/>
                  </a:moveTo>
                  <a:lnTo>
                    <a:pt x="24384000" y="0"/>
                  </a:lnTo>
                  <a:lnTo>
                    <a:pt x="24384000" y="24384000"/>
                  </a:lnTo>
                  <a:lnTo>
                    <a:pt x="0" y="24384000"/>
                  </a:lnTo>
                  <a:lnTo>
                    <a:pt x="0" y="0"/>
                  </a:lnTo>
                  <a:close/>
                </a:path>
              </a:pathLst>
            </a:custGeom>
            <a:blipFill>
              <a:blip r:embed="rId2">
                <a:alphaModFix amt="75999"/>
              </a:blip>
              <a:stretch>
                <a:fillRect/>
              </a:stretch>
            </a:blipFill>
          </p:spPr>
        </p:sp>
      </p:grpSp>
      <p:grpSp>
        <p:nvGrpSpPr>
          <p:cNvPr id="4" name="Group 4"/>
          <p:cNvGrpSpPr/>
          <p:nvPr/>
        </p:nvGrpSpPr>
        <p:grpSpPr>
          <a:xfrm>
            <a:off x="-609600" y="2416864"/>
            <a:ext cx="8948985" cy="7908236"/>
            <a:chOff x="0" y="0"/>
            <a:chExt cx="11931980" cy="10544315"/>
          </a:xfrm>
        </p:grpSpPr>
        <p:sp>
          <p:nvSpPr>
            <p:cNvPr id="5" name="Freeform 5"/>
            <p:cNvSpPr/>
            <p:nvPr/>
          </p:nvSpPr>
          <p:spPr>
            <a:xfrm>
              <a:off x="0" y="0"/>
              <a:ext cx="11932031" cy="10544302"/>
            </a:xfrm>
            <a:custGeom>
              <a:avLst/>
              <a:gdLst/>
              <a:ahLst/>
              <a:cxnLst/>
              <a:rect l="l" t="t" r="r" b="b"/>
              <a:pathLst>
                <a:path w="11932031" h="10544302">
                  <a:moveTo>
                    <a:pt x="0" y="0"/>
                  </a:moveTo>
                  <a:lnTo>
                    <a:pt x="11932031" y="0"/>
                  </a:lnTo>
                  <a:lnTo>
                    <a:pt x="11932031" y="10544302"/>
                  </a:lnTo>
                  <a:lnTo>
                    <a:pt x="0" y="10544302"/>
                  </a:lnTo>
                  <a:lnTo>
                    <a:pt x="0" y="0"/>
                  </a:lnTo>
                  <a:close/>
                </a:path>
              </a:pathLst>
            </a:custGeom>
            <a:blipFill>
              <a:blip r:embed="rId3"/>
              <a:stretch>
                <a:fillRect r="-37834" b="-4063"/>
              </a:stretch>
            </a:blipFill>
          </p:spPr>
        </p:sp>
      </p:grpSp>
      <p:sp>
        <p:nvSpPr>
          <p:cNvPr id="6" name="TextBox 6"/>
          <p:cNvSpPr txBox="1"/>
          <p:nvPr/>
        </p:nvSpPr>
        <p:spPr>
          <a:xfrm>
            <a:off x="8816709" y="3982392"/>
            <a:ext cx="8010011" cy="2992755"/>
          </a:xfrm>
          <a:prstGeom prst="rect">
            <a:avLst/>
          </a:prstGeom>
        </p:spPr>
        <p:txBody>
          <a:bodyPr lIns="0" tIns="0" rIns="0" bIns="0" rtlCol="0" anchor="t">
            <a:spAutoFit/>
          </a:bodyPr>
          <a:lstStyle/>
          <a:p>
            <a:pPr algn="just">
              <a:lnSpc>
                <a:spcPts val="4649"/>
              </a:lnSpc>
            </a:pPr>
            <a:r>
              <a:rPr lang="en-US" sz="3372">
                <a:solidFill>
                  <a:srgbClr val="FFFFFF"/>
                </a:solidFill>
                <a:latin typeface="Poppins Light"/>
                <a:ea typeface="Poppins Light"/>
                <a:cs typeface="Poppins Light"/>
                <a:sym typeface="Poppins Light"/>
              </a:rPr>
              <a:t>La Iglesia defiende la dignidad humana como un principio fundamental, subrayando que el respeto por la vida es esencial para el bienestar social. </a:t>
            </a:r>
          </a:p>
        </p:txBody>
      </p:sp>
      <p:sp>
        <p:nvSpPr>
          <p:cNvPr id="7" name="TextBox 7"/>
          <p:cNvSpPr txBox="1"/>
          <p:nvPr/>
        </p:nvSpPr>
        <p:spPr>
          <a:xfrm>
            <a:off x="2352008" y="1972199"/>
            <a:ext cx="221952" cy="841839"/>
          </a:xfrm>
          <a:prstGeom prst="rect">
            <a:avLst/>
          </a:prstGeom>
        </p:spPr>
        <p:txBody>
          <a:bodyPr lIns="0" tIns="0" rIns="0" bIns="0" rtlCol="0" anchor="t">
            <a:spAutoFit/>
          </a:bodyPr>
          <a:lstStyle/>
          <a:p>
            <a:pPr algn="l">
              <a:lnSpc>
                <a:spcPts val="6476"/>
              </a:lnSpc>
            </a:pPr>
            <a:r>
              <a:rPr lang="en-US" sz="5711">
                <a:solidFill>
                  <a:srgbClr val="FFFFFF"/>
                </a:solidFill>
                <a:latin typeface="Gotham"/>
                <a:ea typeface="Gotham"/>
                <a:cs typeface="Gotham"/>
                <a:sym typeface="Gotham"/>
              </a:rPr>
              <a:t> </a:t>
            </a:r>
          </a:p>
        </p:txBody>
      </p:sp>
      <p:sp>
        <p:nvSpPr>
          <p:cNvPr id="8" name="TextBox 8"/>
          <p:cNvSpPr txBox="1"/>
          <p:nvPr/>
        </p:nvSpPr>
        <p:spPr>
          <a:xfrm>
            <a:off x="10422143" y="2426456"/>
            <a:ext cx="4799143" cy="1274978"/>
          </a:xfrm>
          <a:prstGeom prst="rect">
            <a:avLst/>
          </a:prstGeom>
        </p:spPr>
        <p:txBody>
          <a:bodyPr lIns="0" tIns="0" rIns="0" bIns="0" rtlCol="0" anchor="t">
            <a:spAutoFit/>
          </a:bodyPr>
          <a:lstStyle/>
          <a:p>
            <a:pPr algn="l">
              <a:lnSpc>
                <a:spcPts val="9841"/>
              </a:lnSpc>
            </a:pPr>
            <a:r>
              <a:rPr lang="en-US" sz="8678" b="1">
                <a:solidFill>
                  <a:srgbClr val="FFFFFF"/>
                </a:solidFill>
                <a:latin typeface="Gotham Bold"/>
                <a:ea typeface="Gotham Bold"/>
                <a:cs typeface="Gotham Bold"/>
                <a:sym typeface="Gotham Bold"/>
              </a:rPr>
              <a:t>SOCIAL:</a:t>
            </a:r>
          </a:p>
        </p:txBody>
      </p:sp>
      <p:sp>
        <p:nvSpPr>
          <p:cNvPr id="9" name="TextBox 9"/>
          <p:cNvSpPr txBox="1"/>
          <p:nvPr/>
        </p:nvSpPr>
        <p:spPr>
          <a:xfrm>
            <a:off x="10649900" y="1555275"/>
            <a:ext cx="4343629" cy="984714"/>
          </a:xfrm>
          <a:prstGeom prst="rect">
            <a:avLst/>
          </a:prstGeom>
        </p:spPr>
        <p:txBody>
          <a:bodyPr lIns="0" tIns="0" rIns="0" bIns="0" rtlCol="0" anchor="t">
            <a:spAutoFit/>
          </a:bodyPr>
          <a:lstStyle/>
          <a:p>
            <a:pPr algn="l">
              <a:lnSpc>
                <a:spcPts val="7995"/>
              </a:lnSpc>
            </a:pPr>
            <a:r>
              <a:rPr lang="en-US" sz="5711">
                <a:solidFill>
                  <a:srgbClr val="FFFFFF"/>
                </a:solidFill>
                <a:latin typeface="Gotham"/>
                <a:ea typeface="Gotham"/>
                <a:cs typeface="Gotham"/>
                <a:sym typeface="Gotham"/>
              </a:rPr>
              <a:t>La dignidad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5668899" cy="10287000"/>
            <a:chOff x="0" y="0"/>
            <a:chExt cx="5668899" cy="10287000"/>
          </a:xfrm>
        </p:grpSpPr>
        <p:sp>
          <p:nvSpPr>
            <p:cNvPr id="3" name="Freeform 3"/>
            <p:cNvSpPr/>
            <p:nvPr/>
          </p:nvSpPr>
          <p:spPr>
            <a:xfrm>
              <a:off x="0" y="0"/>
              <a:ext cx="5668901" cy="10287000"/>
            </a:xfrm>
            <a:custGeom>
              <a:avLst/>
              <a:gdLst/>
              <a:ahLst/>
              <a:cxnLst/>
              <a:rect l="l" t="t" r="r" b="b"/>
              <a:pathLst>
                <a:path w="5668901" h="10287000">
                  <a:moveTo>
                    <a:pt x="0" y="0"/>
                  </a:moveTo>
                  <a:lnTo>
                    <a:pt x="0" y="10287000"/>
                  </a:lnTo>
                  <a:lnTo>
                    <a:pt x="5668901" y="10287000"/>
                  </a:lnTo>
                  <a:lnTo>
                    <a:pt x="5668901" y="0"/>
                  </a:lnTo>
                  <a:close/>
                </a:path>
              </a:pathLst>
            </a:custGeom>
            <a:solidFill>
              <a:srgbClr val="190090">
                <a:alpha val="60000"/>
              </a:srgbClr>
            </a:solidFill>
          </p:spPr>
        </p:sp>
      </p:grpSp>
      <p:grpSp>
        <p:nvGrpSpPr>
          <p:cNvPr id="4" name="Group 4"/>
          <p:cNvGrpSpPr/>
          <p:nvPr/>
        </p:nvGrpSpPr>
        <p:grpSpPr>
          <a:xfrm>
            <a:off x="5668899" y="0"/>
            <a:ext cx="12619101" cy="10287000"/>
            <a:chOff x="0" y="0"/>
            <a:chExt cx="16825468" cy="13716000"/>
          </a:xfrm>
        </p:grpSpPr>
        <p:sp>
          <p:nvSpPr>
            <p:cNvPr id="5" name="Freeform 5"/>
            <p:cNvSpPr/>
            <p:nvPr/>
          </p:nvSpPr>
          <p:spPr>
            <a:xfrm>
              <a:off x="0" y="0"/>
              <a:ext cx="16825468" cy="13716000"/>
            </a:xfrm>
            <a:custGeom>
              <a:avLst/>
              <a:gdLst/>
              <a:ahLst/>
              <a:cxnLst/>
              <a:rect l="l" t="t" r="r" b="b"/>
              <a:pathLst>
                <a:path w="16825468" h="13716000">
                  <a:moveTo>
                    <a:pt x="0" y="0"/>
                  </a:moveTo>
                  <a:lnTo>
                    <a:pt x="16825468" y="0"/>
                  </a:lnTo>
                  <a:lnTo>
                    <a:pt x="16825468" y="13716000"/>
                  </a:lnTo>
                  <a:lnTo>
                    <a:pt x="0" y="13716000"/>
                  </a:lnTo>
                  <a:lnTo>
                    <a:pt x="0" y="0"/>
                  </a:lnTo>
                  <a:close/>
                </a:path>
              </a:pathLst>
            </a:custGeom>
            <a:blipFill>
              <a:blip r:embed="rId2">
                <a:alphaModFix amt="60000"/>
              </a:blip>
              <a:stretch>
                <a:fillRect r="-8994" b="-33703"/>
              </a:stretch>
            </a:blipFill>
          </p:spPr>
        </p:sp>
      </p:grpSp>
      <p:grpSp>
        <p:nvGrpSpPr>
          <p:cNvPr id="6" name="Group 6"/>
          <p:cNvGrpSpPr/>
          <p:nvPr/>
        </p:nvGrpSpPr>
        <p:grpSpPr>
          <a:xfrm>
            <a:off x="-218544" y="612610"/>
            <a:ext cx="7658100" cy="9674390"/>
            <a:chOff x="0" y="0"/>
            <a:chExt cx="10210800" cy="12899187"/>
          </a:xfrm>
        </p:grpSpPr>
        <p:sp>
          <p:nvSpPr>
            <p:cNvPr id="7" name="Freeform 7"/>
            <p:cNvSpPr/>
            <p:nvPr/>
          </p:nvSpPr>
          <p:spPr>
            <a:xfrm>
              <a:off x="0" y="0"/>
              <a:ext cx="10210800" cy="12899136"/>
            </a:xfrm>
            <a:custGeom>
              <a:avLst/>
              <a:gdLst/>
              <a:ahLst/>
              <a:cxnLst/>
              <a:rect l="l" t="t" r="r" b="b"/>
              <a:pathLst>
                <a:path w="10210800" h="12899136">
                  <a:moveTo>
                    <a:pt x="0" y="0"/>
                  </a:moveTo>
                  <a:lnTo>
                    <a:pt x="10210800" y="0"/>
                  </a:lnTo>
                  <a:lnTo>
                    <a:pt x="10210800" y="12899136"/>
                  </a:lnTo>
                  <a:lnTo>
                    <a:pt x="0" y="12899136"/>
                  </a:lnTo>
                  <a:lnTo>
                    <a:pt x="0" y="0"/>
                  </a:lnTo>
                  <a:close/>
                </a:path>
              </a:pathLst>
            </a:custGeom>
            <a:blipFill>
              <a:blip r:embed="rId3"/>
              <a:stretch>
                <a:fillRect b="-18935"/>
              </a:stretch>
            </a:blipFill>
          </p:spPr>
        </p:sp>
      </p:grpSp>
      <p:sp>
        <p:nvSpPr>
          <p:cNvPr id="8" name="TextBox 8"/>
          <p:cNvSpPr txBox="1"/>
          <p:nvPr/>
        </p:nvSpPr>
        <p:spPr>
          <a:xfrm>
            <a:off x="7098390" y="517360"/>
            <a:ext cx="10160910" cy="3281885"/>
          </a:xfrm>
          <a:prstGeom prst="rect">
            <a:avLst/>
          </a:prstGeom>
        </p:spPr>
        <p:txBody>
          <a:bodyPr lIns="0" tIns="0" rIns="0" bIns="0" rtlCol="0" anchor="t">
            <a:spAutoFit/>
          </a:bodyPr>
          <a:lstStyle/>
          <a:p>
            <a:pPr algn="just">
              <a:lnSpc>
                <a:spcPts val="4301"/>
              </a:lnSpc>
            </a:pPr>
            <a:r>
              <a:rPr lang="en-US" sz="3119" spc="6">
                <a:solidFill>
                  <a:srgbClr val="190090"/>
                </a:solidFill>
                <a:latin typeface="Poppins Light"/>
                <a:ea typeface="Poppins Light"/>
                <a:cs typeface="Poppins Light"/>
                <a:sym typeface="Poppins Light"/>
              </a:rPr>
              <a:t>Según el documento Caritas in Veritate (2009), a firma que: La Iglesia sostiene que la ética social y la defensa de la vida humana están estrechamente relacionadas. Una sociedad justa debe proteger la dignidad de todas las personas, especialmente de los más vulnerables.</a:t>
            </a:r>
          </a:p>
        </p:txBody>
      </p:sp>
      <p:sp>
        <p:nvSpPr>
          <p:cNvPr id="9" name="TextBox 9"/>
          <p:cNvSpPr txBox="1"/>
          <p:nvPr/>
        </p:nvSpPr>
        <p:spPr>
          <a:xfrm>
            <a:off x="6945232" y="4435619"/>
            <a:ext cx="10875646" cy="2342694"/>
          </a:xfrm>
          <a:prstGeom prst="rect">
            <a:avLst/>
          </a:prstGeom>
        </p:spPr>
        <p:txBody>
          <a:bodyPr lIns="0" tIns="0" rIns="0" bIns="0" rtlCol="0" anchor="t">
            <a:spAutoFit/>
          </a:bodyPr>
          <a:lstStyle/>
          <a:p>
            <a:pPr algn="l">
              <a:lnSpc>
                <a:spcPts val="4649"/>
              </a:lnSpc>
              <a:spcBef>
                <a:spcPct val="0"/>
              </a:spcBef>
            </a:pPr>
            <a:r>
              <a:rPr lang="en-US" sz="3372" b="1">
                <a:solidFill>
                  <a:srgbClr val="190090"/>
                </a:solidFill>
                <a:latin typeface="Poppins Bold"/>
                <a:ea typeface="Poppins Bold"/>
                <a:cs typeface="Poppins Bold"/>
                <a:sym typeface="Poppins Bold"/>
              </a:rPr>
              <a:t> La Iglesia advierte que existe una contradicción interna en  una sociedad que proclama valores como la justicia y la paz, pero tolera prácticas que atentan contra la vida humana (n.15).</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4168416"/>
            <a:chOff x="0" y="0"/>
            <a:chExt cx="18288000" cy="4168419"/>
          </a:xfrm>
        </p:grpSpPr>
        <p:sp>
          <p:nvSpPr>
            <p:cNvPr id="3" name="Freeform 3"/>
            <p:cNvSpPr/>
            <p:nvPr/>
          </p:nvSpPr>
          <p:spPr>
            <a:xfrm>
              <a:off x="0" y="0"/>
              <a:ext cx="18288000" cy="4168398"/>
            </a:xfrm>
            <a:custGeom>
              <a:avLst/>
              <a:gdLst/>
              <a:ahLst/>
              <a:cxnLst/>
              <a:rect l="l" t="t" r="r" b="b"/>
              <a:pathLst>
                <a:path w="18288000" h="4168398">
                  <a:moveTo>
                    <a:pt x="0" y="0"/>
                  </a:moveTo>
                  <a:lnTo>
                    <a:pt x="0" y="4168398"/>
                  </a:lnTo>
                  <a:lnTo>
                    <a:pt x="18288000" y="4168398"/>
                  </a:lnTo>
                  <a:lnTo>
                    <a:pt x="18288000" y="0"/>
                  </a:lnTo>
                  <a:close/>
                </a:path>
              </a:pathLst>
            </a:custGeom>
            <a:solidFill>
              <a:srgbClr val="190090">
                <a:alpha val="60000"/>
              </a:srgbClr>
            </a:solidFill>
          </p:spPr>
        </p:sp>
      </p:grpSp>
      <p:grpSp>
        <p:nvGrpSpPr>
          <p:cNvPr id="4" name="Group 4"/>
          <p:cNvGrpSpPr/>
          <p:nvPr/>
        </p:nvGrpSpPr>
        <p:grpSpPr>
          <a:xfrm>
            <a:off x="4536986" y="4168416"/>
            <a:ext cx="13751014" cy="6118584"/>
            <a:chOff x="0" y="0"/>
            <a:chExt cx="18334685" cy="8158112"/>
          </a:xfrm>
        </p:grpSpPr>
        <p:sp>
          <p:nvSpPr>
            <p:cNvPr id="5" name="Freeform 5"/>
            <p:cNvSpPr/>
            <p:nvPr/>
          </p:nvSpPr>
          <p:spPr>
            <a:xfrm>
              <a:off x="0" y="0"/>
              <a:ext cx="18334737" cy="8158099"/>
            </a:xfrm>
            <a:custGeom>
              <a:avLst/>
              <a:gdLst/>
              <a:ahLst/>
              <a:cxnLst/>
              <a:rect l="l" t="t" r="r" b="b"/>
              <a:pathLst>
                <a:path w="18334737" h="8158099">
                  <a:moveTo>
                    <a:pt x="0" y="0"/>
                  </a:moveTo>
                  <a:lnTo>
                    <a:pt x="18334737" y="0"/>
                  </a:lnTo>
                  <a:lnTo>
                    <a:pt x="18334737" y="8158099"/>
                  </a:lnTo>
                  <a:lnTo>
                    <a:pt x="0" y="8158099"/>
                  </a:lnTo>
                  <a:lnTo>
                    <a:pt x="0" y="0"/>
                  </a:lnTo>
                  <a:close/>
                </a:path>
              </a:pathLst>
            </a:custGeom>
            <a:blipFill>
              <a:blip r:embed="rId2">
                <a:alphaModFix amt="60000"/>
              </a:blip>
              <a:stretch>
                <a:fillRect r="-22" b="-124792"/>
              </a:stretch>
            </a:blipFill>
          </p:spPr>
        </p:sp>
      </p:grpSp>
      <p:grpSp>
        <p:nvGrpSpPr>
          <p:cNvPr id="6" name="Group 6"/>
          <p:cNvGrpSpPr/>
          <p:nvPr/>
        </p:nvGrpSpPr>
        <p:grpSpPr>
          <a:xfrm>
            <a:off x="0" y="3539538"/>
            <a:ext cx="11412493" cy="6747462"/>
            <a:chOff x="0" y="0"/>
            <a:chExt cx="15216657" cy="8996616"/>
          </a:xfrm>
        </p:grpSpPr>
        <p:sp>
          <p:nvSpPr>
            <p:cNvPr id="7" name="Freeform 7"/>
            <p:cNvSpPr/>
            <p:nvPr/>
          </p:nvSpPr>
          <p:spPr>
            <a:xfrm>
              <a:off x="0" y="0"/>
              <a:ext cx="15216632" cy="8996553"/>
            </a:xfrm>
            <a:custGeom>
              <a:avLst/>
              <a:gdLst/>
              <a:ahLst/>
              <a:cxnLst/>
              <a:rect l="l" t="t" r="r" b="b"/>
              <a:pathLst>
                <a:path w="15216632" h="8996553">
                  <a:moveTo>
                    <a:pt x="0" y="0"/>
                  </a:moveTo>
                  <a:lnTo>
                    <a:pt x="15216632" y="0"/>
                  </a:lnTo>
                  <a:lnTo>
                    <a:pt x="15216632" y="8996553"/>
                  </a:lnTo>
                  <a:lnTo>
                    <a:pt x="0" y="8996553"/>
                  </a:lnTo>
                  <a:lnTo>
                    <a:pt x="0" y="0"/>
                  </a:lnTo>
                  <a:close/>
                </a:path>
              </a:pathLst>
            </a:custGeom>
            <a:blipFill>
              <a:blip r:embed="rId3"/>
              <a:stretch>
                <a:fillRect l="-8165" b="-21966"/>
              </a:stretch>
            </a:blipFill>
          </p:spPr>
        </p:sp>
      </p:grpSp>
      <p:sp>
        <p:nvSpPr>
          <p:cNvPr id="8" name="TextBox 8"/>
          <p:cNvSpPr txBox="1"/>
          <p:nvPr/>
        </p:nvSpPr>
        <p:spPr>
          <a:xfrm>
            <a:off x="1028700" y="933450"/>
            <a:ext cx="15670349" cy="2923719"/>
          </a:xfrm>
          <a:prstGeom prst="rect">
            <a:avLst/>
          </a:prstGeom>
        </p:spPr>
        <p:txBody>
          <a:bodyPr lIns="0" tIns="0" rIns="0" bIns="0" rtlCol="0" anchor="t">
            <a:spAutoFit/>
          </a:bodyPr>
          <a:lstStyle/>
          <a:p>
            <a:pPr algn="just">
              <a:lnSpc>
                <a:spcPts val="4649"/>
              </a:lnSpc>
            </a:pPr>
            <a:r>
              <a:rPr lang="en-US" sz="3372" b="1">
                <a:solidFill>
                  <a:srgbClr val="FFFFFF"/>
                </a:solidFill>
                <a:latin typeface="Poppins Bold"/>
                <a:ea typeface="Poppins Bold"/>
                <a:cs typeface="Poppins Bold"/>
                <a:sym typeface="Poppins Bold"/>
              </a:rPr>
              <a:t>La Iglesia en defensa de la dignidad humana. Según la encíclica, Fratelli Tutti, destaca que los derechos humanos son irremplazables y que las personas están llamadas a conectar y transcenderse a través de las relaciones. Advierte sobre los peligros de una interpretación errónea de estos derechos y de su uso inadecuado. </a:t>
            </a:r>
          </a:p>
        </p:txBody>
      </p:sp>
      <p:sp>
        <p:nvSpPr>
          <p:cNvPr id="9" name="TextBox 9"/>
          <p:cNvSpPr txBox="1"/>
          <p:nvPr/>
        </p:nvSpPr>
        <p:spPr>
          <a:xfrm>
            <a:off x="6566060" y="4885014"/>
            <a:ext cx="10854442" cy="2342694"/>
          </a:xfrm>
          <a:prstGeom prst="rect">
            <a:avLst/>
          </a:prstGeom>
        </p:spPr>
        <p:txBody>
          <a:bodyPr lIns="0" tIns="0" rIns="0" bIns="0" rtlCol="0" anchor="t">
            <a:spAutoFit/>
          </a:bodyPr>
          <a:lstStyle/>
          <a:p>
            <a:pPr algn="ctr">
              <a:lnSpc>
                <a:spcPts val="4649"/>
              </a:lnSpc>
            </a:pPr>
            <a:r>
              <a:rPr lang="en-US" sz="3372">
                <a:solidFill>
                  <a:srgbClr val="190090"/>
                </a:solidFill>
                <a:latin typeface="Poppins"/>
                <a:ea typeface="Poppins"/>
                <a:cs typeface="Poppins"/>
                <a:sym typeface="Poppins"/>
              </a:rPr>
              <a:t>Actualmente, se observa una tendencia hacia la expansión excesiva de los derechos individuales, lo que puede llevar a una visión individualista y desconectada del contexto social.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40312"/>
            <a:ext cx="18288000" cy="5913844"/>
            <a:chOff x="0" y="0"/>
            <a:chExt cx="18288000" cy="5913844"/>
          </a:xfrm>
        </p:grpSpPr>
        <p:sp>
          <p:nvSpPr>
            <p:cNvPr id="3" name="Freeform 3"/>
            <p:cNvSpPr/>
            <p:nvPr/>
          </p:nvSpPr>
          <p:spPr>
            <a:xfrm>
              <a:off x="0" y="0"/>
              <a:ext cx="18288000" cy="5913884"/>
            </a:xfrm>
            <a:custGeom>
              <a:avLst/>
              <a:gdLst/>
              <a:ahLst/>
              <a:cxnLst/>
              <a:rect l="l" t="t" r="r" b="b"/>
              <a:pathLst>
                <a:path w="18288000" h="5913884">
                  <a:moveTo>
                    <a:pt x="0" y="0"/>
                  </a:moveTo>
                  <a:lnTo>
                    <a:pt x="0" y="5913884"/>
                  </a:lnTo>
                  <a:lnTo>
                    <a:pt x="18288000" y="5913884"/>
                  </a:lnTo>
                  <a:lnTo>
                    <a:pt x="18288000" y="0"/>
                  </a:lnTo>
                  <a:close/>
                </a:path>
              </a:pathLst>
            </a:custGeom>
            <a:solidFill>
              <a:srgbClr val="190090">
                <a:alpha val="26667"/>
              </a:srgbClr>
            </a:solidFill>
          </p:spPr>
        </p:sp>
      </p:grpSp>
      <p:sp>
        <p:nvSpPr>
          <p:cNvPr id="4" name="Freeform 4"/>
          <p:cNvSpPr/>
          <p:nvPr/>
        </p:nvSpPr>
        <p:spPr>
          <a:xfrm>
            <a:off x="1779003" y="9258300"/>
            <a:ext cx="14730003" cy="19050"/>
          </a:xfrm>
          <a:custGeom>
            <a:avLst/>
            <a:gdLst/>
            <a:ahLst/>
            <a:cxnLst/>
            <a:rect l="l" t="t" r="r" b="b"/>
            <a:pathLst>
              <a:path w="14730003" h="19050">
                <a:moveTo>
                  <a:pt x="0" y="0"/>
                </a:moveTo>
                <a:lnTo>
                  <a:pt x="14730003" y="0"/>
                </a:lnTo>
                <a:lnTo>
                  <a:pt x="14730003" y="19050"/>
                </a:lnTo>
                <a:lnTo>
                  <a:pt x="0" y="19050"/>
                </a:lnTo>
                <a:lnTo>
                  <a:pt x="0" y="0"/>
                </a:lnTo>
                <a:close/>
              </a:path>
            </a:pathLst>
          </a:custGeom>
          <a:blipFill>
            <a:blip r:embed="rId2">
              <a:alphaModFix amt="27000"/>
              <a:extLst>
                <a:ext uri="{96DAC541-7B7A-43D3-8B79-37D633B846F1}">
                  <asvg:svgBlip xmlns:asvg="http://schemas.microsoft.com/office/drawing/2016/SVG/main" r:embed="rId3"/>
                </a:ext>
              </a:extLst>
            </a:blip>
            <a:stretch>
              <a:fillRect/>
            </a:stretch>
          </a:blipFill>
        </p:spPr>
      </p:sp>
      <p:grpSp>
        <p:nvGrpSpPr>
          <p:cNvPr id="5" name="Group 5"/>
          <p:cNvGrpSpPr/>
          <p:nvPr/>
        </p:nvGrpSpPr>
        <p:grpSpPr>
          <a:xfrm>
            <a:off x="0" y="2040312"/>
            <a:ext cx="18284333" cy="5915025"/>
            <a:chOff x="0" y="0"/>
            <a:chExt cx="24379110" cy="7886700"/>
          </a:xfrm>
        </p:grpSpPr>
        <p:sp>
          <p:nvSpPr>
            <p:cNvPr id="6" name="Freeform 6"/>
            <p:cNvSpPr/>
            <p:nvPr/>
          </p:nvSpPr>
          <p:spPr>
            <a:xfrm>
              <a:off x="0" y="0"/>
              <a:ext cx="24379047" cy="7886700"/>
            </a:xfrm>
            <a:custGeom>
              <a:avLst/>
              <a:gdLst/>
              <a:ahLst/>
              <a:cxnLst/>
              <a:rect l="l" t="t" r="r" b="b"/>
              <a:pathLst>
                <a:path w="24379047" h="7886700">
                  <a:moveTo>
                    <a:pt x="0" y="0"/>
                  </a:moveTo>
                  <a:lnTo>
                    <a:pt x="24379047" y="0"/>
                  </a:lnTo>
                  <a:lnTo>
                    <a:pt x="24379047" y="7886700"/>
                  </a:lnTo>
                  <a:lnTo>
                    <a:pt x="0" y="7886700"/>
                  </a:lnTo>
                  <a:lnTo>
                    <a:pt x="0" y="0"/>
                  </a:lnTo>
                  <a:close/>
                </a:path>
              </a:pathLst>
            </a:custGeom>
            <a:blipFill>
              <a:blip r:embed="rId4">
                <a:alphaModFix amt="27000"/>
              </a:blip>
              <a:stretch>
                <a:fillRect l="-1009" t="-60418" b="-47955"/>
              </a:stretch>
            </a:blipFill>
          </p:spPr>
        </p:sp>
      </p:grpSp>
      <p:sp>
        <p:nvSpPr>
          <p:cNvPr id="7" name="Freeform 7"/>
          <p:cNvSpPr/>
          <p:nvPr/>
        </p:nvSpPr>
        <p:spPr>
          <a:xfrm>
            <a:off x="0" y="9616373"/>
            <a:ext cx="6056328" cy="670627"/>
          </a:xfrm>
          <a:custGeom>
            <a:avLst/>
            <a:gdLst/>
            <a:ahLst/>
            <a:cxnLst/>
            <a:rect l="l" t="t" r="r" b="b"/>
            <a:pathLst>
              <a:path w="6056328" h="670627">
                <a:moveTo>
                  <a:pt x="0" y="0"/>
                </a:moveTo>
                <a:lnTo>
                  <a:pt x="6056328" y="0"/>
                </a:lnTo>
                <a:lnTo>
                  <a:pt x="6056328" y="670627"/>
                </a:lnTo>
                <a:lnTo>
                  <a:pt x="0" y="6706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12708074" y="0"/>
            <a:ext cx="5579926" cy="735387"/>
          </a:xfrm>
          <a:custGeom>
            <a:avLst/>
            <a:gdLst/>
            <a:ahLst/>
            <a:cxnLst/>
            <a:rect l="l" t="t" r="r" b="b"/>
            <a:pathLst>
              <a:path w="5579926" h="735387">
                <a:moveTo>
                  <a:pt x="0" y="0"/>
                </a:moveTo>
                <a:lnTo>
                  <a:pt x="5579926" y="0"/>
                </a:lnTo>
                <a:lnTo>
                  <a:pt x="5579926" y="735387"/>
                </a:lnTo>
                <a:lnTo>
                  <a:pt x="0" y="7353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9" name="Group 9"/>
          <p:cNvGrpSpPr/>
          <p:nvPr/>
        </p:nvGrpSpPr>
        <p:grpSpPr>
          <a:xfrm>
            <a:off x="1779003" y="9258300"/>
            <a:ext cx="14730003" cy="19050"/>
            <a:chOff x="0" y="0"/>
            <a:chExt cx="14730006" cy="19050"/>
          </a:xfrm>
        </p:grpSpPr>
        <p:sp>
          <p:nvSpPr>
            <p:cNvPr id="10" name="Freeform 10"/>
            <p:cNvSpPr/>
            <p:nvPr/>
          </p:nvSpPr>
          <p:spPr>
            <a:xfrm>
              <a:off x="0" y="0"/>
              <a:ext cx="14729972" cy="19050"/>
            </a:xfrm>
            <a:custGeom>
              <a:avLst/>
              <a:gdLst/>
              <a:ahLst/>
              <a:cxnLst/>
              <a:rect l="l" t="t" r="r" b="b"/>
              <a:pathLst>
                <a:path w="14729972" h="19050">
                  <a:moveTo>
                    <a:pt x="0" y="19050"/>
                  </a:moveTo>
                  <a:lnTo>
                    <a:pt x="14729972" y="19050"/>
                  </a:lnTo>
                  <a:lnTo>
                    <a:pt x="14729972" y="0"/>
                  </a:lnTo>
                  <a:lnTo>
                    <a:pt x="0" y="0"/>
                  </a:lnTo>
                  <a:close/>
                </a:path>
              </a:pathLst>
            </a:custGeom>
            <a:solidFill>
              <a:srgbClr val="000000">
                <a:alpha val="0"/>
              </a:srgbClr>
            </a:solidFill>
          </p:spPr>
        </p:sp>
      </p:grpSp>
      <p:sp>
        <p:nvSpPr>
          <p:cNvPr id="11" name="TextBox 11"/>
          <p:cNvSpPr txBox="1"/>
          <p:nvPr/>
        </p:nvSpPr>
        <p:spPr>
          <a:xfrm>
            <a:off x="2047718" y="3001818"/>
            <a:ext cx="14188897" cy="2923719"/>
          </a:xfrm>
          <a:prstGeom prst="rect">
            <a:avLst/>
          </a:prstGeom>
        </p:spPr>
        <p:txBody>
          <a:bodyPr lIns="0" tIns="0" rIns="0" bIns="0" rtlCol="0" anchor="t">
            <a:spAutoFit/>
          </a:bodyPr>
          <a:lstStyle/>
          <a:p>
            <a:pPr algn="ctr">
              <a:lnSpc>
                <a:spcPts val="4649"/>
              </a:lnSpc>
            </a:pPr>
            <a:r>
              <a:rPr lang="en-US" sz="3372">
                <a:solidFill>
                  <a:srgbClr val="FFFFFF"/>
                </a:solidFill>
                <a:latin typeface="Poppins Light"/>
                <a:ea typeface="Poppins Light"/>
                <a:cs typeface="Poppins Light"/>
                <a:sym typeface="Poppins Light"/>
              </a:rPr>
              <a:t>Si los derechos no se orientan hacia el bien común, pueden convertirse en fuentes de conflictos y violencia (n.111), ante esta afirmación, se plantea que: La Iglesia defiende la dignidad del ser humano realizando una crítica profunda al individualismo moderno y enfatiza la importancia de las relaciones entre todos.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98001" y="0"/>
            <a:ext cx="9286875" cy="5140376"/>
            <a:chOff x="0" y="0"/>
            <a:chExt cx="12382500" cy="6853834"/>
          </a:xfrm>
        </p:grpSpPr>
        <p:sp>
          <p:nvSpPr>
            <p:cNvPr id="3" name="Freeform 3"/>
            <p:cNvSpPr/>
            <p:nvPr/>
          </p:nvSpPr>
          <p:spPr>
            <a:xfrm>
              <a:off x="0" y="0"/>
              <a:ext cx="12382500" cy="6853809"/>
            </a:xfrm>
            <a:custGeom>
              <a:avLst/>
              <a:gdLst/>
              <a:ahLst/>
              <a:cxnLst/>
              <a:rect l="l" t="t" r="r" b="b"/>
              <a:pathLst>
                <a:path w="12382500" h="6853809">
                  <a:moveTo>
                    <a:pt x="0" y="0"/>
                  </a:moveTo>
                  <a:lnTo>
                    <a:pt x="12382500" y="0"/>
                  </a:lnTo>
                  <a:lnTo>
                    <a:pt x="12382500" y="6853809"/>
                  </a:lnTo>
                  <a:lnTo>
                    <a:pt x="0" y="6853809"/>
                  </a:lnTo>
                  <a:lnTo>
                    <a:pt x="0" y="0"/>
                  </a:lnTo>
                  <a:close/>
                </a:path>
              </a:pathLst>
            </a:custGeom>
            <a:blipFill>
              <a:blip r:embed="rId2">
                <a:alphaModFix amt="60000"/>
              </a:blip>
              <a:stretch>
                <a:fillRect t="-616" b="-80049"/>
              </a:stretch>
            </a:blipFill>
          </p:spPr>
        </p:sp>
      </p:grpSp>
      <p:grpSp>
        <p:nvGrpSpPr>
          <p:cNvPr id="4" name="Group 4"/>
          <p:cNvGrpSpPr/>
          <p:nvPr/>
        </p:nvGrpSpPr>
        <p:grpSpPr>
          <a:xfrm>
            <a:off x="0" y="2555900"/>
            <a:ext cx="18288000" cy="3886200"/>
            <a:chOff x="0" y="0"/>
            <a:chExt cx="24384000" cy="5181600"/>
          </a:xfrm>
        </p:grpSpPr>
        <p:sp>
          <p:nvSpPr>
            <p:cNvPr id="5" name="Freeform 5"/>
            <p:cNvSpPr/>
            <p:nvPr/>
          </p:nvSpPr>
          <p:spPr>
            <a:xfrm>
              <a:off x="0" y="0"/>
              <a:ext cx="24384000" cy="5181600"/>
            </a:xfrm>
            <a:custGeom>
              <a:avLst/>
              <a:gdLst/>
              <a:ahLst/>
              <a:cxnLst/>
              <a:rect l="l" t="t" r="r" b="b"/>
              <a:pathLst>
                <a:path w="24384000" h="5181600">
                  <a:moveTo>
                    <a:pt x="0" y="0"/>
                  </a:moveTo>
                  <a:lnTo>
                    <a:pt x="24384000" y="0"/>
                  </a:lnTo>
                  <a:lnTo>
                    <a:pt x="24384000" y="5181600"/>
                  </a:lnTo>
                  <a:lnTo>
                    <a:pt x="0" y="5181600"/>
                  </a:lnTo>
                  <a:lnTo>
                    <a:pt x="0" y="0"/>
                  </a:lnTo>
                  <a:close/>
                </a:path>
              </a:pathLst>
            </a:custGeom>
            <a:blipFill>
              <a:blip r:embed="rId3"/>
              <a:stretch>
                <a:fillRect l="-3732" t="-56081" r="-3715" b="-119653"/>
              </a:stretch>
            </a:blipFill>
          </p:spPr>
        </p:sp>
      </p:grpSp>
      <p:sp>
        <p:nvSpPr>
          <p:cNvPr id="6" name="TextBox 6"/>
          <p:cNvSpPr txBox="1"/>
          <p:nvPr/>
        </p:nvSpPr>
        <p:spPr>
          <a:xfrm>
            <a:off x="2355409" y="1020861"/>
            <a:ext cx="13848702" cy="630555"/>
          </a:xfrm>
          <a:prstGeom prst="rect">
            <a:avLst/>
          </a:prstGeom>
        </p:spPr>
        <p:txBody>
          <a:bodyPr lIns="0" tIns="0" rIns="0" bIns="0" rtlCol="0" anchor="t">
            <a:spAutoFit/>
          </a:bodyPr>
          <a:lstStyle/>
          <a:p>
            <a:pPr algn="l">
              <a:lnSpc>
                <a:spcPts val="4649"/>
              </a:lnSpc>
            </a:pPr>
            <a:r>
              <a:rPr lang="en-US" sz="3372" b="1">
                <a:solidFill>
                  <a:srgbClr val="190090"/>
                </a:solidFill>
                <a:latin typeface="Poppins Bold"/>
                <a:ea typeface="Poppins Bold"/>
                <a:cs typeface="Poppins Bold"/>
                <a:sym typeface="Poppins Bold"/>
              </a:rPr>
              <a:t> La dignidad humana, inherente a todo individuo por el simple</a:t>
            </a:r>
          </a:p>
        </p:txBody>
      </p:sp>
      <p:sp>
        <p:nvSpPr>
          <p:cNvPr id="7" name="TextBox 7"/>
          <p:cNvSpPr txBox="1"/>
          <p:nvPr/>
        </p:nvSpPr>
        <p:spPr>
          <a:xfrm>
            <a:off x="1906991" y="1611411"/>
            <a:ext cx="14670710" cy="630555"/>
          </a:xfrm>
          <a:prstGeom prst="rect">
            <a:avLst/>
          </a:prstGeom>
        </p:spPr>
        <p:txBody>
          <a:bodyPr lIns="0" tIns="0" rIns="0" bIns="0" rtlCol="0" anchor="t">
            <a:spAutoFit/>
          </a:bodyPr>
          <a:lstStyle/>
          <a:p>
            <a:pPr algn="l">
              <a:lnSpc>
                <a:spcPts val="4649"/>
              </a:lnSpc>
            </a:pPr>
            <a:r>
              <a:rPr lang="en-US" sz="3372" b="1">
                <a:solidFill>
                  <a:srgbClr val="190090"/>
                </a:solidFill>
                <a:latin typeface="Poppins Bold"/>
                <a:ea typeface="Poppins Bold"/>
                <a:cs typeface="Poppins Bold"/>
                <a:sym typeface="Poppins Bold"/>
              </a:rPr>
              <a:t>hecho de ser persona, es el fundamento de la igualdad universal. </a:t>
            </a:r>
          </a:p>
        </p:txBody>
      </p:sp>
      <p:sp>
        <p:nvSpPr>
          <p:cNvPr id="8" name="TextBox 8"/>
          <p:cNvSpPr txBox="1"/>
          <p:nvPr/>
        </p:nvSpPr>
        <p:spPr>
          <a:xfrm>
            <a:off x="800406" y="6670700"/>
            <a:ext cx="13366567" cy="3379008"/>
          </a:xfrm>
          <a:prstGeom prst="rect">
            <a:avLst/>
          </a:prstGeom>
        </p:spPr>
        <p:txBody>
          <a:bodyPr lIns="0" tIns="0" rIns="0" bIns="0" rtlCol="0" anchor="t">
            <a:spAutoFit/>
          </a:bodyPr>
          <a:lstStyle/>
          <a:p>
            <a:pPr algn="l">
              <a:lnSpc>
                <a:spcPts val="4425"/>
              </a:lnSpc>
            </a:pPr>
            <a:r>
              <a:rPr lang="en-US" sz="3172">
                <a:solidFill>
                  <a:srgbClr val="190090"/>
                </a:solidFill>
                <a:latin typeface="Poppins Light"/>
                <a:ea typeface="Poppins Light"/>
                <a:cs typeface="Poppins Light"/>
                <a:sym typeface="Poppins Light"/>
              </a:rPr>
              <a:t>El Magisterio de la Iglesia como promotora de la dignidad humana. Los valores predominantes de la sociedad se hace énfasis en una visión teológica o espiritual del ser humano, considerando que el Creador ha puesto todo al servicio del hombre, enfatizando la dignidad y el respeto que merece cada persona.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90090"/>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8288000"/>
            <a:chOff x="0" y="0"/>
            <a:chExt cx="24384000" cy="24384000"/>
          </a:xfrm>
        </p:grpSpPr>
        <p:sp>
          <p:nvSpPr>
            <p:cNvPr id="3" name="Freeform 3"/>
            <p:cNvSpPr/>
            <p:nvPr/>
          </p:nvSpPr>
          <p:spPr>
            <a:xfrm>
              <a:off x="0" y="0"/>
              <a:ext cx="24384000" cy="24384000"/>
            </a:xfrm>
            <a:custGeom>
              <a:avLst/>
              <a:gdLst/>
              <a:ahLst/>
              <a:cxnLst/>
              <a:rect l="l" t="t" r="r" b="b"/>
              <a:pathLst>
                <a:path w="24384000" h="24384000">
                  <a:moveTo>
                    <a:pt x="0" y="0"/>
                  </a:moveTo>
                  <a:lnTo>
                    <a:pt x="24384000" y="0"/>
                  </a:lnTo>
                  <a:lnTo>
                    <a:pt x="24384000" y="24384000"/>
                  </a:lnTo>
                  <a:lnTo>
                    <a:pt x="0" y="24384000"/>
                  </a:lnTo>
                  <a:lnTo>
                    <a:pt x="0" y="0"/>
                  </a:lnTo>
                  <a:close/>
                </a:path>
              </a:pathLst>
            </a:custGeom>
            <a:blipFill>
              <a:blip r:embed="rId2">
                <a:alphaModFix amt="75999"/>
              </a:blip>
              <a:stretch>
                <a:fillRect/>
              </a:stretch>
            </a:blipFill>
          </p:spPr>
        </p:sp>
      </p:grpSp>
      <p:grpSp>
        <p:nvGrpSpPr>
          <p:cNvPr id="4" name="Group 4"/>
          <p:cNvGrpSpPr/>
          <p:nvPr/>
        </p:nvGrpSpPr>
        <p:grpSpPr>
          <a:xfrm>
            <a:off x="-1993051" y="844117"/>
            <a:ext cx="8845267" cy="9723672"/>
            <a:chOff x="0" y="0"/>
            <a:chExt cx="11793690" cy="12964897"/>
          </a:xfrm>
        </p:grpSpPr>
        <p:sp>
          <p:nvSpPr>
            <p:cNvPr id="5" name="Freeform 5"/>
            <p:cNvSpPr/>
            <p:nvPr/>
          </p:nvSpPr>
          <p:spPr>
            <a:xfrm>
              <a:off x="0" y="0"/>
              <a:ext cx="11793728" cy="12964922"/>
            </a:xfrm>
            <a:custGeom>
              <a:avLst/>
              <a:gdLst/>
              <a:ahLst/>
              <a:cxnLst/>
              <a:rect l="l" t="t" r="r" b="b"/>
              <a:pathLst>
                <a:path w="11793728" h="12964922">
                  <a:moveTo>
                    <a:pt x="0" y="0"/>
                  </a:moveTo>
                  <a:lnTo>
                    <a:pt x="11793728" y="0"/>
                  </a:lnTo>
                  <a:lnTo>
                    <a:pt x="11793728" y="12964922"/>
                  </a:lnTo>
                  <a:lnTo>
                    <a:pt x="0" y="12964922"/>
                  </a:lnTo>
                  <a:lnTo>
                    <a:pt x="0" y="0"/>
                  </a:lnTo>
                  <a:close/>
                </a:path>
              </a:pathLst>
            </a:custGeom>
            <a:blipFill>
              <a:blip r:embed="rId3"/>
              <a:stretch>
                <a:fillRect l="-36031" r="-33247" b="-2462"/>
              </a:stretch>
            </a:blipFill>
          </p:spPr>
        </p:sp>
      </p:grpSp>
      <p:sp>
        <p:nvSpPr>
          <p:cNvPr id="6" name="TextBox 6"/>
          <p:cNvSpPr txBox="1"/>
          <p:nvPr/>
        </p:nvSpPr>
        <p:spPr>
          <a:xfrm>
            <a:off x="5599325" y="748867"/>
            <a:ext cx="11659975" cy="5828844"/>
          </a:xfrm>
          <a:prstGeom prst="rect">
            <a:avLst/>
          </a:prstGeom>
        </p:spPr>
        <p:txBody>
          <a:bodyPr lIns="0" tIns="0" rIns="0" bIns="0" rtlCol="0" anchor="t">
            <a:spAutoFit/>
          </a:bodyPr>
          <a:lstStyle/>
          <a:p>
            <a:pPr algn="just">
              <a:lnSpc>
                <a:spcPts val="4649"/>
              </a:lnSpc>
            </a:pPr>
            <a:r>
              <a:rPr lang="en-US" sz="3372">
                <a:solidFill>
                  <a:srgbClr val="FFFFFB"/>
                </a:solidFill>
                <a:latin typeface="Poppins Light"/>
                <a:ea typeface="Poppins Light"/>
                <a:cs typeface="Poppins Light"/>
                <a:sym typeface="Poppins Light"/>
              </a:rPr>
              <a:t>Por lo tanto, el documento de la Conferencia Episcopal Latinoamericana y del Caribe [CELAM] (2007) señala lo siguiente: La cultura actual, en su afán por el éxito material y la satisfacción inmediata, a menudo promueve formas de vida y comportamientos que atentan contra la naturaleza y la dignidad del ser humano. Los ídolos del poder, la riqueza y el placer pasajero se han convertido en los criterios principales que rigen la organización social, eclipsando el valor intrínseco de la persona.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0933176" cy="10287000"/>
            <a:chOff x="0" y="0"/>
            <a:chExt cx="10933176" cy="10287000"/>
          </a:xfrm>
        </p:grpSpPr>
        <p:sp>
          <p:nvSpPr>
            <p:cNvPr id="3" name="Freeform 3"/>
            <p:cNvSpPr/>
            <p:nvPr/>
          </p:nvSpPr>
          <p:spPr>
            <a:xfrm>
              <a:off x="0" y="0"/>
              <a:ext cx="10931652" cy="10287000"/>
            </a:xfrm>
            <a:custGeom>
              <a:avLst/>
              <a:gdLst/>
              <a:ahLst/>
              <a:cxnLst/>
              <a:rect l="l" t="t" r="r" b="b"/>
              <a:pathLst>
                <a:path w="10931652" h="10287000">
                  <a:moveTo>
                    <a:pt x="0" y="0"/>
                  </a:moveTo>
                  <a:lnTo>
                    <a:pt x="0" y="10287000"/>
                  </a:lnTo>
                  <a:lnTo>
                    <a:pt x="10931652" y="10287000"/>
                  </a:lnTo>
                  <a:lnTo>
                    <a:pt x="10931652" y="0"/>
                  </a:lnTo>
                  <a:close/>
                </a:path>
              </a:pathLst>
            </a:custGeom>
            <a:solidFill>
              <a:srgbClr val="190090">
                <a:alpha val="60000"/>
              </a:srgbClr>
            </a:solidFill>
          </p:spPr>
        </p:sp>
      </p:grpSp>
      <p:grpSp>
        <p:nvGrpSpPr>
          <p:cNvPr id="4" name="Group 4"/>
          <p:cNvGrpSpPr/>
          <p:nvPr/>
        </p:nvGrpSpPr>
        <p:grpSpPr>
          <a:xfrm>
            <a:off x="10931623" y="0"/>
            <a:ext cx="7356377" cy="10287000"/>
            <a:chOff x="0" y="0"/>
            <a:chExt cx="9808502" cy="13716000"/>
          </a:xfrm>
        </p:grpSpPr>
        <p:sp>
          <p:nvSpPr>
            <p:cNvPr id="5" name="Freeform 5"/>
            <p:cNvSpPr/>
            <p:nvPr/>
          </p:nvSpPr>
          <p:spPr>
            <a:xfrm>
              <a:off x="0" y="0"/>
              <a:ext cx="9808464" cy="13716000"/>
            </a:xfrm>
            <a:custGeom>
              <a:avLst/>
              <a:gdLst/>
              <a:ahLst/>
              <a:cxnLst/>
              <a:rect l="l" t="t" r="r" b="b"/>
              <a:pathLst>
                <a:path w="9808464" h="13716000">
                  <a:moveTo>
                    <a:pt x="0" y="0"/>
                  </a:moveTo>
                  <a:lnTo>
                    <a:pt x="9808464" y="0"/>
                  </a:lnTo>
                  <a:lnTo>
                    <a:pt x="9808464" y="13716000"/>
                  </a:lnTo>
                  <a:lnTo>
                    <a:pt x="0" y="13716000"/>
                  </a:lnTo>
                  <a:lnTo>
                    <a:pt x="0" y="0"/>
                  </a:lnTo>
                  <a:close/>
                </a:path>
              </a:pathLst>
            </a:custGeom>
            <a:blipFill>
              <a:blip r:embed="rId2">
                <a:alphaModFix amt="60000"/>
              </a:blip>
              <a:stretch>
                <a:fillRect l="-71539" r="-15429" b="-33703"/>
              </a:stretch>
            </a:blipFill>
          </p:spPr>
        </p:sp>
      </p:grpSp>
      <p:grpSp>
        <p:nvGrpSpPr>
          <p:cNvPr id="6" name="Group 6"/>
          <p:cNvGrpSpPr/>
          <p:nvPr/>
        </p:nvGrpSpPr>
        <p:grpSpPr>
          <a:xfrm>
            <a:off x="10029825" y="0"/>
            <a:ext cx="8258175" cy="10287000"/>
            <a:chOff x="0" y="0"/>
            <a:chExt cx="11010900" cy="13716000"/>
          </a:xfrm>
        </p:grpSpPr>
        <p:sp>
          <p:nvSpPr>
            <p:cNvPr id="7" name="Freeform 7"/>
            <p:cNvSpPr/>
            <p:nvPr/>
          </p:nvSpPr>
          <p:spPr>
            <a:xfrm>
              <a:off x="0" y="0"/>
              <a:ext cx="11010900" cy="13716000"/>
            </a:xfrm>
            <a:custGeom>
              <a:avLst/>
              <a:gdLst/>
              <a:ahLst/>
              <a:cxnLst/>
              <a:rect l="l" t="t" r="r" b="b"/>
              <a:pathLst>
                <a:path w="11010900" h="13716000">
                  <a:moveTo>
                    <a:pt x="0" y="0"/>
                  </a:moveTo>
                  <a:lnTo>
                    <a:pt x="11010900" y="0"/>
                  </a:lnTo>
                  <a:lnTo>
                    <a:pt x="11010900" y="13716000"/>
                  </a:lnTo>
                  <a:lnTo>
                    <a:pt x="0" y="13716000"/>
                  </a:lnTo>
                  <a:lnTo>
                    <a:pt x="0" y="0"/>
                  </a:lnTo>
                  <a:close/>
                </a:path>
              </a:pathLst>
            </a:custGeom>
            <a:blipFill>
              <a:blip r:embed="rId3"/>
              <a:stretch>
                <a:fillRect t="-10373" b="-10089"/>
              </a:stretch>
            </a:blipFill>
          </p:spPr>
        </p:sp>
      </p:grpSp>
      <p:sp>
        <p:nvSpPr>
          <p:cNvPr id="8" name="TextBox 8"/>
          <p:cNvSpPr txBox="1"/>
          <p:nvPr/>
        </p:nvSpPr>
        <p:spPr>
          <a:xfrm>
            <a:off x="1028700" y="1608262"/>
            <a:ext cx="9373400" cy="4173855"/>
          </a:xfrm>
          <a:prstGeom prst="rect">
            <a:avLst/>
          </a:prstGeom>
        </p:spPr>
        <p:txBody>
          <a:bodyPr lIns="0" tIns="0" rIns="0" bIns="0" rtlCol="0" anchor="t">
            <a:spAutoFit/>
          </a:bodyPr>
          <a:lstStyle/>
          <a:p>
            <a:pPr algn="ctr">
              <a:lnSpc>
                <a:spcPts val="4649"/>
              </a:lnSpc>
            </a:pPr>
            <a:r>
              <a:rPr lang="en-US" sz="3372">
                <a:solidFill>
                  <a:srgbClr val="FFFFFF"/>
                </a:solidFill>
                <a:latin typeface="Poppins Light"/>
                <a:ea typeface="Poppins Light"/>
                <a:cs typeface="Poppins Light"/>
                <a:sym typeface="Poppins Light"/>
              </a:rPr>
              <a:t>El Magisterio de la Iglesia y el respeto de la dignidad humana. La Iglesia, a través de su doctrina, ha destacado la importancia de la dignidad humana y los derechos humanos como pilares fundamentales para construir sociedades justas y equitativas donde todos puedan vivir en</a:t>
            </a:r>
          </a:p>
        </p:txBody>
      </p:sp>
      <p:sp>
        <p:nvSpPr>
          <p:cNvPr id="9" name="TextBox 9"/>
          <p:cNvSpPr txBox="1"/>
          <p:nvPr/>
        </p:nvSpPr>
        <p:spPr>
          <a:xfrm>
            <a:off x="4482103" y="5686867"/>
            <a:ext cx="1968970" cy="630555"/>
          </a:xfrm>
          <a:prstGeom prst="rect">
            <a:avLst/>
          </a:prstGeom>
        </p:spPr>
        <p:txBody>
          <a:bodyPr lIns="0" tIns="0" rIns="0" bIns="0" rtlCol="0" anchor="t">
            <a:spAutoFit/>
          </a:bodyPr>
          <a:lstStyle/>
          <a:p>
            <a:pPr algn="l">
              <a:lnSpc>
                <a:spcPts val="4649"/>
              </a:lnSpc>
            </a:pPr>
            <a:r>
              <a:rPr lang="en-US" sz="3372">
                <a:solidFill>
                  <a:srgbClr val="FFFFFF"/>
                </a:solidFill>
                <a:latin typeface="Poppins Light"/>
                <a:ea typeface="Poppins Light"/>
                <a:cs typeface="Poppins Light"/>
                <a:sym typeface="Poppins Light"/>
              </a:rPr>
              <a:t>plenitud.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40312"/>
            <a:ext cx="18288000" cy="5913844"/>
            <a:chOff x="0" y="0"/>
            <a:chExt cx="18288000" cy="5913844"/>
          </a:xfrm>
        </p:grpSpPr>
        <p:sp>
          <p:nvSpPr>
            <p:cNvPr id="3" name="Freeform 3"/>
            <p:cNvSpPr/>
            <p:nvPr/>
          </p:nvSpPr>
          <p:spPr>
            <a:xfrm>
              <a:off x="0" y="0"/>
              <a:ext cx="18288000" cy="5913884"/>
            </a:xfrm>
            <a:custGeom>
              <a:avLst/>
              <a:gdLst/>
              <a:ahLst/>
              <a:cxnLst/>
              <a:rect l="l" t="t" r="r" b="b"/>
              <a:pathLst>
                <a:path w="18288000" h="5913884">
                  <a:moveTo>
                    <a:pt x="0" y="0"/>
                  </a:moveTo>
                  <a:lnTo>
                    <a:pt x="0" y="5913884"/>
                  </a:lnTo>
                  <a:lnTo>
                    <a:pt x="18288000" y="5913884"/>
                  </a:lnTo>
                  <a:lnTo>
                    <a:pt x="18288000" y="0"/>
                  </a:lnTo>
                  <a:close/>
                </a:path>
              </a:pathLst>
            </a:custGeom>
            <a:solidFill>
              <a:srgbClr val="190090">
                <a:alpha val="26667"/>
              </a:srgbClr>
            </a:solidFill>
          </p:spPr>
        </p:sp>
      </p:grpSp>
      <p:sp>
        <p:nvSpPr>
          <p:cNvPr id="4" name="Freeform 4"/>
          <p:cNvSpPr/>
          <p:nvPr/>
        </p:nvSpPr>
        <p:spPr>
          <a:xfrm>
            <a:off x="1779003" y="9258300"/>
            <a:ext cx="14730003" cy="19050"/>
          </a:xfrm>
          <a:custGeom>
            <a:avLst/>
            <a:gdLst/>
            <a:ahLst/>
            <a:cxnLst/>
            <a:rect l="l" t="t" r="r" b="b"/>
            <a:pathLst>
              <a:path w="14730003" h="19050">
                <a:moveTo>
                  <a:pt x="0" y="0"/>
                </a:moveTo>
                <a:lnTo>
                  <a:pt x="14730003" y="0"/>
                </a:lnTo>
                <a:lnTo>
                  <a:pt x="14730003" y="19050"/>
                </a:lnTo>
                <a:lnTo>
                  <a:pt x="0" y="19050"/>
                </a:lnTo>
                <a:lnTo>
                  <a:pt x="0" y="0"/>
                </a:lnTo>
                <a:close/>
              </a:path>
            </a:pathLst>
          </a:custGeom>
          <a:blipFill>
            <a:blip r:embed="rId2">
              <a:alphaModFix amt="27000"/>
              <a:extLst>
                <a:ext uri="{96DAC541-7B7A-43D3-8B79-37D633B846F1}">
                  <asvg:svgBlip xmlns:asvg="http://schemas.microsoft.com/office/drawing/2016/SVG/main" r:embed="rId3"/>
                </a:ext>
              </a:extLst>
            </a:blip>
            <a:stretch>
              <a:fillRect/>
            </a:stretch>
          </a:blipFill>
        </p:spPr>
      </p:sp>
      <p:grpSp>
        <p:nvGrpSpPr>
          <p:cNvPr id="5" name="Group 5"/>
          <p:cNvGrpSpPr/>
          <p:nvPr/>
        </p:nvGrpSpPr>
        <p:grpSpPr>
          <a:xfrm>
            <a:off x="0" y="2040312"/>
            <a:ext cx="18284333" cy="5915025"/>
            <a:chOff x="0" y="0"/>
            <a:chExt cx="24379110" cy="7886700"/>
          </a:xfrm>
        </p:grpSpPr>
        <p:sp>
          <p:nvSpPr>
            <p:cNvPr id="6" name="Freeform 6"/>
            <p:cNvSpPr/>
            <p:nvPr/>
          </p:nvSpPr>
          <p:spPr>
            <a:xfrm>
              <a:off x="0" y="0"/>
              <a:ext cx="24379047" cy="7886700"/>
            </a:xfrm>
            <a:custGeom>
              <a:avLst/>
              <a:gdLst/>
              <a:ahLst/>
              <a:cxnLst/>
              <a:rect l="l" t="t" r="r" b="b"/>
              <a:pathLst>
                <a:path w="24379047" h="7886700">
                  <a:moveTo>
                    <a:pt x="0" y="0"/>
                  </a:moveTo>
                  <a:lnTo>
                    <a:pt x="24379047" y="0"/>
                  </a:lnTo>
                  <a:lnTo>
                    <a:pt x="24379047" y="7886700"/>
                  </a:lnTo>
                  <a:lnTo>
                    <a:pt x="0" y="7886700"/>
                  </a:lnTo>
                  <a:lnTo>
                    <a:pt x="0" y="0"/>
                  </a:lnTo>
                  <a:close/>
                </a:path>
              </a:pathLst>
            </a:custGeom>
            <a:blipFill>
              <a:blip r:embed="rId4">
                <a:alphaModFix amt="27000"/>
              </a:blip>
              <a:stretch>
                <a:fillRect l="-1009" t="-60418" b="-47955"/>
              </a:stretch>
            </a:blipFill>
          </p:spPr>
        </p:sp>
      </p:grpSp>
      <p:sp>
        <p:nvSpPr>
          <p:cNvPr id="7" name="Freeform 7"/>
          <p:cNvSpPr/>
          <p:nvPr/>
        </p:nvSpPr>
        <p:spPr>
          <a:xfrm>
            <a:off x="0" y="9616373"/>
            <a:ext cx="6056328" cy="670627"/>
          </a:xfrm>
          <a:custGeom>
            <a:avLst/>
            <a:gdLst/>
            <a:ahLst/>
            <a:cxnLst/>
            <a:rect l="l" t="t" r="r" b="b"/>
            <a:pathLst>
              <a:path w="6056328" h="670627">
                <a:moveTo>
                  <a:pt x="0" y="0"/>
                </a:moveTo>
                <a:lnTo>
                  <a:pt x="6056328" y="0"/>
                </a:lnTo>
                <a:lnTo>
                  <a:pt x="6056328" y="670627"/>
                </a:lnTo>
                <a:lnTo>
                  <a:pt x="0" y="6706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12708074" y="0"/>
            <a:ext cx="5579926" cy="735387"/>
          </a:xfrm>
          <a:custGeom>
            <a:avLst/>
            <a:gdLst/>
            <a:ahLst/>
            <a:cxnLst/>
            <a:rect l="l" t="t" r="r" b="b"/>
            <a:pathLst>
              <a:path w="5579926" h="735387">
                <a:moveTo>
                  <a:pt x="0" y="0"/>
                </a:moveTo>
                <a:lnTo>
                  <a:pt x="5579926" y="0"/>
                </a:lnTo>
                <a:lnTo>
                  <a:pt x="5579926" y="735387"/>
                </a:lnTo>
                <a:lnTo>
                  <a:pt x="0" y="7353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9" name="Group 9"/>
          <p:cNvGrpSpPr/>
          <p:nvPr/>
        </p:nvGrpSpPr>
        <p:grpSpPr>
          <a:xfrm>
            <a:off x="1779003" y="9258300"/>
            <a:ext cx="14730003" cy="19050"/>
            <a:chOff x="0" y="0"/>
            <a:chExt cx="14730006" cy="19050"/>
          </a:xfrm>
        </p:grpSpPr>
        <p:sp>
          <p:nvSpPr>
            <p:cNvPr id="10" name="Freeform 10"/>
            <p:cNvSpPr/>
            <p:nvPr/>
          </p:nvSpPr>
          <p:spPr>
            <a:xfrm>
              <a:off x="0" y="0"/>
              <a:ext cx="14729972" cy="19050"/>
            </a:xfrm>
            <a:custGeom>
              <a:avLst/>
              <a:gdLst/>
              <a:ahLst/>
              <a:cxnLst/>
              <a:rect l="l" t="t" r="r" b="b"/>
              <a:pathLst>
                <a:path w="14729972" h="19050">
                  <a:moveTo>
                    <a:pt x="0" y="19050"/>
                  </a:moveTo>
                  <a:lnTo>
                    <a:pt x="14729972" y="19050"/>
                  </a:lnTo>
                  <a:lnTo>
                    <a:pt x="14729972" y="0"/>
                  </a:lnTo>
                  <a:lnTo>
                    <a:pt x="0" y="0"/>
                  </a:lnTo>
                  <a:close/>
                </a:path>
              </a:pathLst>
            </a:custGeom>
            <a:solidFill>
              <a:srgbClr val="000000">
                <a:alpha val="0"/>
              </a:srgbClr>
            </a:solidFill>
          </p:spPr>
        </p:sp>
      </p:grpSp>
      <p:sp>
        <p:nvSpPr>
          <p:cNvPr id="11" name="TextBox 11"/>
          <p:cNvSpPr txBox="1"/>
          <p:nvPr/>
        </p:nvSpPr>
        <p:spPr>
          <a:xfrm>
            <a:off x="1779003" y="3309726"/>
            <a:ext cx="14045222" cy="2342694"/>
          </a:xfrm>
          <a:prstGeom prst="rect">
            <a:avLst/>
          </a:prstGeom>
        </p:spPr>
        <p:txBody>
          <a:bodyPr lIns="0" tIns="0" rIns="0" bIns="0" rtlCol="0" anchor="t">
            <a:spAutoFit/>
          </a:bodyPr>
          <a:lstStyle/>
          <a:p>
            <a:pPr algn="ctr">
              <a:lnSpc>
                <a:spcPts val="4649"/>
              </a:lnSpc>
            </a:pPr>
            <a:r>
              <a:rPr lang="en-US" sz="3372">
                <a:solidFill>
                  <a:srgbClr val="FFFFFF"/>
                </a:solidFill>
                <a:latin typeface="Poppins Light"/>
                <a:ea typeface="Poppins Light"/>
                <a:cs typeface="Poppins Light"/>
                <a:sym typeface="Poppins Light"/>
              </a:rPr>
              <a:t>El Compendio de la Doctrina Social de la Iglesia, (2004) precisa que: La persona humana nunca debe ser usada como un medio para alcanzar otros objetivos que no estén relacionados con su propio crecimiento y realización, los cuales solo se logran</a:t>
            </a:r>
          </a:p>
        </p:txBody>
      </p:sp>
      <p:sp>
        <p:nvSpPr>
          <p:cNvPr id="12" name="TextBox 12"/>
          <p:cNvSpPr txBox="1"/>
          <p:nvPr/>
        </p:nvSpPr>
        <p:spPr>
          <a:xfrm>
            <a:off x="4158337" y="5557171"/>
            <a:ext cx="9971336" cy="599619"/>
          </a:xfrm>
          <a:prstGeom prst="rect">
            <a:avLst/>
          </a:prstGeom>
        </p:spPr>
        <p:txBody>
          <a:bodyPr lIns="0" tIns="0" rIns="0" bIns="0" rtlCol="0" anchor="t">
            <a:spAutoFit/>
          </a:bodyPr>
          <a:lstStyle/>
          <a:p>
            <a:pPr algn="l">
              <a:lnSpc>
                <a:spcPts val="4649"/>
              </a:lnSpc>
            </a:pPr>
            <a:r>
              <a:rPr lang="en-US" sz="3372">
                <a:solidFill>
                  <a:srgbClr val="FFFFFF"/>
                </a:solidFill>
                <a:latin typeface="Poppins Light"/>
                <a:ea typeface="Poppins Light"/>
                <a:cs typeface="Poppins Light"/>
                <a:sym typeface="Poppins Light"/>
              </a:rPr>
              <a:t>plenamente en Dios y en su plan de salvación.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90090"/>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8288000"/>
            <a:chOff x="0" y="0"/>
            <a:chExt cx="24384000" cy="24384000"/>
          </a:xfrm>
        </p:grpSpPr>
        <p:sp>
          <p:nvSpPr>
            <p:cNvPr id="3" name="Freeform 3"/>
            <p:cNvSpPr/>
            <p:nvPr/>
          </p:nvSpPr>
          <p:spPr>
            <a:xfrm>
              <a:off x="0" y="0"/>
              <a:ext cx="24384000" cy="24384000"/>
            </a:xfrm>
            <a:custGeom>
              <a:avLst/>
              <a:gdLst/>
              <a:ahLst/>
              <a:cxnLst/>
              <a:rect l="l" t="t" r="r" b="b"/>
              <a:pathLst>
                <a:path w="24384000" h="24384000">
                  <a:moveTo>
                    <a:pt x="0" y="0"/>
                  </a:moveTo>
                  <a:lnTo>
                    <a:pt x="24384000" y="0"/>
                  </a:lnTo>
                  <a:lnTo>
                    <a:pt x="24384000" y="24384000"/>
                  </a:lnTo>
                  <a:lnTo>
                    <a:pt x="0" y="24384000"/>
                  </a:lnTo>
                  <a:lnTo>
                    <a:pt x="0" y="0"/>
                  </a:lnTo>
                  <a:close/>
                </a:path>
              </a:pathLst>
            </a:custGeom>
            <a:blipFill>
              <a:blip r:embed="rId2">
                <a:alphaModFix amt="75999"/>
              </a:blip>
              <a:stretch>
                <a:fillRect/>
              </a:stretch>
            </a:blipFill>
          </p:spPr>
        </p:sp>
      </p:grpSp>
      <p:grpSp>
        <p:nvGrpSpPr>
          <p:cNvPr id="4" name="Group 4"/>
          <p:cNvGrpSpPr/>
          <p:nvPr/>
        </p:nvGrpSpPr>
        <p:grpSpPr>
          <a:xfrm>
            <a:off x="5633380" y="495300"/>
            <a:ext cx="10651522" cy="10287000"/>
            <a:chOff x="0" y="0"/>
            <a:chExt cx="14202029" cy="13716000"/>
          </a:xfrm>
        </p:grpSpPr>
        <p:sp>
          <p:nvSpPr>
            <p:cNvPr id="5" name="Freeform 5"/>
            <p:cNvSpPr/>
            <p:nvPr/>
          </p:nvSpPr>
          <p:spPr>
            <a:xfrm>
              <a:off x="0" y="0"/>
              <a:ext cx="14202029" cy="13716000"/>
            </a:xfrm>
            <a:custGeom>
              <a:avLst/>
              <a:gdLst/>
              <a:ahLst/>
              <a:cxnLst/>
              <a:rect l="l" t="t" r="r" b="b"/>
              <a:pathLst>
                <a:path w="14202029" h="13716000">
                  <a:moveTo>
                    <a:pt x="0" y="0"/>
                  </a:moveTo>
                  <a:lnTo>
                    <a:pt x="14202029" y="0"/>
                  </a:lnTo>
                  <a:lnTo>
                    <a:pt x="14202029" y="13716000"/>
                  </a:lnTo>
                  <a:lnTo>
                    <a:pt x="0" y="13716000"/>
                  </a:lnTo>
                  <a:lnTo>
                    <a:pt x="0" y="0"/>
                  </a:lnTo>
                  <a:close/>
                </a:path>
              </a:pathLst>
            </a:custGeom>
            <a:blipFill>
              <a:blip r:embed="rId3"/>
              <a:stretch>
                <a:fillRect l="-35299" t="-16692" r="-36394" b="-1918"/>
              </a:stretch>
            </a:blipFill>
          </p:spPr>
        </p:sp>
      </p:grpSp>
      <p:grpSp>
        <p:nvGrpSpPr>
          <p:cNvPr id="6" name="Group 6"/>
          <p:cNvGrpSpPr/>
          <p:nvPr/>
        </p:nvGrpSpPr>
        <p:grpSpPr>
          <a:xfrm>
            <a:off x="1368552" y="4319016"/>
            <a:ext cx="8104632" cy="4837176"/>
            <a:chOff x="0" y="0"/>
            <a:chExt cx="10806176" cy="6449568"/>
          </a:xfrm>
        </p:grpSpPr>
        <p:sp>
          <p:nvSpPr>
            <p:cNvPr id="7" name="Freeform 7"/>
            <p:cNvSpPr/>
            <p:nvPr/>
          </p:nvSpPr>
          <p:spPr>
            <a:xfrm>
              <a:off x="0" y="0"/>
              <a:ext cx="10806176" cy="6449568"/>
            </a:xfrm>
            <a:custGeom>
              <a:avLst/>
              <a:gdLst/>
              <a:ahLst/>
              <a:cxnLst/>
              <a:rect l="l" t="t" r="r" b="b"/>
              <a:pathLst>
                <a:path w="10806176" h="6449568">
                  <a:moveTo>
                    <a:pt x="0" y="0"/>
                  </a:moveTo>
                  <a:lnTo>
                    <a:pt x="10806176" y="0"/>
                  </a:lnTo>
                  <a:lnTo>
                    <a:pt x="10806176" y="6449568"/>
                  </a:lnTo>
                  <a:lnTo>
                    <a:pt x="0" y="6449568"/>
                  </a:lnTo>
                  <a:lnTo>
                    <a:pt x="0" y="0"/>
                  </a:lnTo>
                  <a:close/>
                </a:path>
              </a:pathLst>
            </a:custGeom>
            <a:blipFill>
              <a:blip r:embed="rId4"/>
              <a:stretch>
                <a:fillRect/>
              </a:stretch>
            </a:blipFill>
          </p:spPr>
        </p:sp>
      </p:grpSp>
      <p:sp>
        <p:nvSpPr>
          <p:cNvPr id="8" name="TextBox 8"/>
          <p:cNvSpPr txBox="1"/>
          <p:nvPr/>
        </p:nvSpPr>
        <p:spPr>
          <a:xfrm>
            <a:off x="1485957" y="4359554"/>
            <a:ext cx="8009992" cy="4764405"/>
          </a:xfrm>
          <a:prstGeom prst="rect">
            <a:avLst/>
          </a:prstGeom>
        </p:spPr>
        <p:txBody>
          <a:bodyPr lIns="0" tIns="0" rIns="0" bIns="0" rtlCol="0" anchor="t">
            <a:spAutoFit/>
          </a:bodyPr>
          <a:lstStyle/>
          <a:p>
            <a:pPr algn="just">
              <a:lnSpc>
                <a:spcPts val="4649"/>
              </a:lnSpc>
            </a:pPr>
            <a:r>
              <a:rPr lang="en-US" sz="3372" spc="50">
                <a:solidFill>
                  <a:srgbClr val="FFFFFF"/>
                </a:solidFill>
                <a:latin typeface="Poppins Light"/>
                <a:ea typeface="Poppins Light"/>
                <a:cs typeface="Poppins Light"/>
                <a:sym typeface="Poppins Light"/>
              </a:rPr>
              <a:t>La dignidad humana se refleja en la capacidad de cada persona para alcanzar la felicidad plena en Dios y conlleva la responsabilidad de promover el bien común, para mejorar la calidad de vida del hombre, el Catecismo de la Iglesia Católica, (1992),</a:t>
            </a:r>
          </a:p>
        </p:txBody>
      </p:sp>
      <p:sp>
        <p:nvSpPr>
          <p:cNvPr id="9" name="TextBox 9"/>
          <p:cNvSpPr txBox="1"/>
          <p:nvPr/>
        </p:nvSpPr>
        <p:spPr>
          <a:xfrm>
            <a:off x="1485957" y="2691841"/>
            <a:ext cx="5677138" cy="1494053"/>
          </a:xfrm>
          <a:prstGeom prst="rect">
            <a:avLst/>
          </a:prstGeom>
        </p:spPr>
        <p:txBody>
          <a:bodyPr lIns="0" tIns="0" rIns="0" bIns="0" rtlCol="0" anchor="t">
            <a:spAutoFit/>
          </a:bodyPr>
          <a:lstStyle/>
          <a:p>
            <a:pPr algn="l">
              <a:lnSpc>
                <a:spcPts val="12149"/>
              </a:lnSpc>
            </a:pPr>
            <a:r>
              <a:rPr lang="en-US" sz="8678" b="1">
                <a:solidFill>
                  <a:srgbClr val="FFFFFF"/>
                </a:solidFill>
                <a:latin typeface="Gotham Bold"/>
                <a:ea typeface="Gotham Bold"/>
                <a:cs typeface="Gotham Bold"/>
                <a:sym typeface="Gotham Bold"/>
              </a:rPr>
              <a:t>HUMANA:</a:t>
            </a:r>
          </a:p>
        </p:txBody>
      </p:sp>
      <p:sp>
        <p:nvSpPr>
          <p:cNvPr id="10" name="TextBox 10"/>
          <p:cNvSpPr txBox="1"/>
          <p:nvPr/>
        </p:nvSpPr>
        <p:spPr>
          <a:xfrm>
            <a:off x="1485957" y="1829324"/>
            <a:ext cx="3325606" cy="984714"/>
          </a:xfrm>
          <a:prstGeom prst="rect">
            <a:avLst/>
          </a:prstGeom>
        </p:spPr>
        <p:txBody>
          <a:bodyPr lIns="0" tIns="0" rIns="0" bIns="0" rtlCol="0" anchor="t">
            <a:spAutoFit/>
          </a:bodyPr>
          <a:lstStyle/>
          <a:p>
            <a:pPr algn="l">
              <a:lnSpc>
                <a:spcPts val="7995"/>
              </a:lnSpc>
            </a:pPr>
            <a:r>
              <a:rPr lang="en-US" sz="5711">
                <a:solidFill>
                  <a:srgbClr val="FFFFFF"/>
                </a:solidFill>
                <a:latin typeface="Gotham"/>
                <a:ea typeface="Gotham"/>
                <a:cs typeface="Gotham"/>
                <a:sym typeface="Gotham"/>
              </a:rPr>
              <a:t>Dignidad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87273"/>
            <a:chOff x="0" y="0"/>
            <a:chExt cx="18288000" cy="5387276"/>
          </a:xfrm>
        </p:grpSpPr>
        <p:sp>
          <p:nvSpPr>
            <p:cNvPr id="3" name="Freeform 3"/>
            <p:cNvSpPr/>
            <p:nvPr/>
          </p:nvSpPr>
          <p:spPr>
            <a:xfrm>
              <a:off x="0" y="0"/>
              <a:ext cx="18288000" cy="5387218"/>
            </a:xfrm>
            <a:custGeom>
              <a:avLst/>
              <a:gdLst/>
              <a:ahLst/>
              <a:cxnLst/>
              <a:rect l="l" t="t" r="r" b="b"/>
              <a:pathLst>
                <a:path w="18288000" h="5387218">
                  <a:moveTo>
                    <a:pt x="0" y="0"/>
                  </a:moveTo>
                  <a:lnTo>
                    <a:pt x="0" y="5387218"/>
                  </a:lnTo>
                  <a:lnTo>
                    <a:pt x="18288000" y="5387218"/>
                  </a:lnTo>
                  <a:lnTo>
                    <a:pt x="18288000" y="0"/>
                  </a:lnTo>
                  <a:close/>
                </a:path>
              </a:pathLst>
            </a:custGeom>
            <a:solidFill>
              <a:srgbClr val="190090">
                <a:alpha val="60000"/>
              </a:srgbClr>
            </a:solidFill>
          </p:spPr>
        </p:sp>
      </p:grpSp>
      <p:grpSp>
        <p:nvGrpSpPr>
          <p:cNvPr id="4" name="Group 4"/>
          <p:cNvGrpSpPr/>
          <p:nvPr/>
        </p:nvGrpSpPr>
        <p:grpSpPr>
          <a:xfrm>
            <a:off x="0" y="5387273"/>
            <a:ext cx="18288000" cy="4895850"/>
            <a:chOff x="0" y="0"/>
            <a:chExt cx="24384000" cy="6527800"/>
          </a:xfrm>
        </p:grpSpPr>
        <p:sp>
          <p:nvSpPr>
            <p:cNvPr id="5" name="Freeform 5"/>
            <p:cNvSpPr/>
            <p:nvPr/>
          </p:nvSpPr>
          <p:spPr>
            <a:xfrm>
              <a:off x="0" y="0"/>
              <a:ext cx="24384000" cy="6527800"/>
            </a:xfrm>
            <a:custGeom>
              <a:avLst/>
              <a:gdLst/>
              <a:ahLst/>
              <a:cxnLst/>
              <a:rect l="l" t="t" r="r" b="b"/>
              <a:pathLst>
                <a:path w="24384000" h="6527800">
                  <a:moveTo>
                    <a:pt x="0" y="0"/>
                  </a:moveTo>
                  <a:lnTo>
                    <a:pt x="24384000" y="0"/>
                  </a:lnTo>
                  <a:lnTo>
                    <a:pt x="24384000" y="6527800"/>
                  </a:lnTo>
                  <a:lnTo>
                    <a:pt x="0" y="6527800"/>
                  </a:lnTo>
                  <a:lnTo>
                    <a:pt x="0" y="0"/>
                  </a:lnTo>
                  <a:close/>
                </a:path>
              </a:pathLst>
            </a:custGeom>
            <a:blipFill>
              <a:blip r:embed="rId2">
                <a:alphaModFix amt="60000"/>
              </a:blip>
              <a:stretch>
                <a:fillRect t="-233518" b="-40022"/>
              </a:stretch>
            </a:blipFill>
          </p:spPr>
        </p:sp>
      </p:grpSp>
      <p:grpSp>
        <p:nvGrpSpPr>
          <p:cNvPr id="6" name="Group 6"/>
          <p:cNvGrpSpPr/>
          <p:nvPr/>
        </p:nvGrpSpPr>
        <p:grpSpPr>
          <a:xfrm>
            <a:off x="485000" y="4459129"/>
            <a:ext cx="18288000" cy="5823995"/>
            <a:chOff x="0" y="0"/>
            <a:chExt cx="24384000" cy="7765326"/>
          </a:xfrm>
        </p:grpSpPr>
        <p:sp>
          <p:nvSpPr>
            <p:cNvPr id="7" name="Freeform 7"/>
            <p:cNvSpPr/>
            <p:nvPr/>
          </p:nvSpPr>
          <p:spPr>
            <a:xfrm>
              <a:off x="0" y="0"/>
              <a:ext cx="24384000" cy="7765288"/>
            </a:xfrm>
            <a:custGeom>
              <a:avLst/>
              <a:gdLst/>
              <a:ahLst/>
              <a:cxnLst/>
              <a:rect l="l" t="t" r="r" b="b"/>
              <a:pathLst>
                <a:path w="24384000" h="7765288">
                  <a:moveTo>
                    <a:pt x="0" y="0"/>
                  </a:moveTo>
                  <a:lnTo>
                    <a:pt x="24384000" y="0"/>
                  </a:lnTo>
                  <a:lnTo>
                    <a:pt x="24384000" y="7765288"/>
                  </a:lnTo>
                  <a:lnTo>
                    <a:pt x="0" y="7765288"/>
                  </a:lnTo>
                  <a:lnTo>
                    <a:pt x="0" y="0"/>
                  </a:lnTo>
                  <a:close/>
                </a:path>
              </a:pathLst>
            </a:custGeom>
            <a:blipFill>
              <a:blip r:embed="rId3"/>
              <a:stretch>
                <a:fillRect l="-328" t="-80566" r="-2483" b="-8495"/>
              </a:stretch>
            </a:blipFill>
          </p:spPr>
        </p:sp>
      </p:grpSp>
      <p:sp>
        <p:nvSpPr>
          <p:cNvPr id="8" name="TextBox 8"/>
          <p:cNvSpPr txBox="1"/>
          <p:nvPr/>
        </p:nvSpPr>
        <p:spPr>
          <a:xfrm>
            <a:off x="1313413" y="952500"/>
            <a:ext cx="16274891" cy="2100735"/>
          </a:xfrm>
          <a:prstGeom prst="rect">
            <a:avLst/>
          </a:prstGeom>
        </p:spPr>
        <p:txBody>
          <a:bodyPr lIns="0" tIns="0" rIns="0" bIns="0" rtlCol="0" anchor="t">
            <a:spAutoFit/>
          </a:bodyPr>
          <a:lstStyle/>
          <a:p>
            <a:pPr algn="ctr">
              <a:lnSpc>
                <a:spcPts val="4125"/>
              </a:lnSpc>
            </a:pPr>
            <a:r>
              <a:rPr lang="en-US" sz="2972" b="1">
                <a:solidFill>
                  <a:srgbClr val="FFFFFF"/>
                </a:solidFill>
                <a:latin typeface="Poppins Bold"/>
                <a:ea typeface="Poppins Bold"/>
                <a:cs typeface="Poppins Bold"/>
                <a:sym typeface="Poppins Bold"/>
              </a:rPr>
              <a:t>El ser humano, en su esencia, trasciende el universo material y es la única criatura amada por Dios por sí misma. Por ello, su vida, pensamiento, recursos y las personas que lo rodean no deben estar sujetos a limitaciones injustas que atenten contra sus derechos y libertades (n.133).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90090"/>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6968966"/>
            <a:chOff x="0" y="0"/>
            <a:chExt cx="18288000" cy="6968960"/>
          </a:xfrm>
        </p:grpSpPr>
        <p:sp>
          <p:nvSpPr>
            <p:cNvPr id="3" name="Freeform 3"/>
            <p:cNvSpPr/>
            <p:nvPr/>
          </p:nvSpPr>
          <p:spPr>
            <a:xfrm>
              <a:off x="0" y="0"/>
              <a:ext cx="18288000" cy="6968995"/>
            </a:xfrm>
            <a:custGeom>
              <a:avLst/>
              <a:gdLst/>
              <a:ahLst/>
              <a:cxnLst/>
              <a:rect l="l" t="t" r="r" b="b"/>
              <a:pathLst>
                <a:path w="18288000" h="6968995">
                  <a:moveTo>
                    <a:pt x="0" y="0"/>
                  </a:moveTo>
                  <a:lnTo>
                    <a:pt x="0" y="6968995"/>
                  </a:lnTo>
                  <a:lnTo>
                    <a:pt x="18288000" y="6968995"/>
                  </a:lnTo>
                  <a:lnTo>
                    <a:pt x="18288000" y="0"/>
                  </a:lnTo>
                  <a:close/>
                </a:path>
              </a:pathLst>
            </a:custGeom>
            <a:solidFill>
              <a:srgbClr val="FFFFFF"/>
            </a:solidFill>
          </p:spPr>
        </p:sp>
      </p:grpSp>
      <p:grpSp>
        <p:nvGrpSpPr>
          <p:cNvPr id="4" name="Group 4"/>
          <p:cNvGrpSpPr/>
          <p:nvPr/>
        </p:nvGrpSpPr>
        <p:grpSpPr>
          <a:xfrm>
            <a:off x="3092361" y="472917"/>
            <a:ext cx="10086975" cy="6496050"/>
            <a:chOff x="0" y="0"/>
            <a:chExt cx="13449300" cy="8661400"/>
          </a:xfrm>
        </p:grpSpPr>
        <p:sp>
          <p:nvSpPr>
            <p:cNvPr id="5" name="Freeform 5"/>
            <p:cNvSpPr/>
            <p:nvPr/>
          </p:nvSpPr>
          <p:spPr>
            <a:xfrm>
              <a:off x="0" y="0"/>
              <a:ext cx="13449300" cy="8661400"/>
            </a:xfrm>
            <a:custGeom>
              <a:avLst/>
              <a:gdLst/>
              <a:ahLst/>
              <a:cxnLst/>
              <a:rect l="l" t="t" r="r" b="b"/>
              <a:pathLst>
                <a:path w="13449300" h="8661400">
                  <a:moveTo>
                    <a:pt x="0" y="0"/>
                  </a:moveTo>
                  <a:lnTo>
                    <a:pt x="13449300" y="0"/>
                  </a:lnTo>
                  <a:lnTo>
                    <a:pt x="13449300" y="8661400"/>
                  </a:lnTo>
                  <a:lnTo>
                    <a:pt x="0" y="8661400"/>
                  </a:lnTo>
                  <a:lnTo>
                    <a:pt x="0" y="0"/>
                  </a:lnTo>
                  <a:close/>
                </a:path>
              </a:pathLst>
            </a:custGeom>
            <a:blipFill>
              <a:blip r:embed="rId2"/>
              <a:stretch>
                <a:fillRect b="-3665"/>
              </a:stretch>
            </a:blipFill>
          </p:spPr>
        </p:sp>
      </p:grpSp>
      <p:sp>
        <p:nvSpPr>
          <p:cNvPr id="6" name="TextBox 6"/>
          <p:cNvSpPr txBox="1"/>
          <p:nvPr/>
        </p:nvSpPr>
        <p:spPr>
          <a:xfrm>
            <a:off x="1846859" y="725586"/>
            <a:ext cx="14885956" cy="1811655"/>
          </a:xfrm>
          <a:prstGeom prst="rect">
            <a:avLst/>
          </a:prstGeom>
        </p:spPr>
        <p:txBody>
          <a:bodyPr lIns="0" tIns="0" rIns="0" bIns="0" rtlCol="0" anchor="t">
            <a:spAutoFit/>
          </a:bodyPr>
          <a:lstStyle/>
          <a:p>
            <a:pPr algn="ctr">
              <a:lnSpc>
                <a:spcPts val="4649"/>
              </a:lnSpc>
            </a:pPr>
            <a:r>
              <a:rPr lang="en-US" sz="3372" b="1">
                <a:solidFill>
                  <a:srgbClr val="190090"/>
                </a:solidFill>
                <a:latin typeface="Poppins Bold"/>
                <a:ea typeface="Poppins Bold"/>
                <a:cs typeface="Poppins Bold"/>
                <a:sym typeface="Poppins Bold"/>
              </a:rPr>
              <a:t>En esta encíclica Fratelli Tutti aparece el concepto de “dignidad de la persona” como una buena traducción de lo que es la imagen de Dios en el ser humano. </a:t>
            </a:r>
          </a:p>
        </p:txBody>
      </p:sp>
      <p:sp>
        <p:nvSpPr>
          <p:cNvPr id="7" name="TextBox 7"/>
          <p:cNvSpPr txBox="1"/>
          <p:nvPr/>
        </p:nvSpPr>
        <p:spPr>
          <a:xfrm>
            <a:off x="2006946" y="7596930"/>
            <a:ext cx="14559458" cy="1713309"/>
          </a:xfrm>
          <a:prstGeom prst="rect">
            <a:avLst/>
          </a:prstGeom>
        </p:spPr>
        <p:txBody>
          <a:bodyPr lIns="0" tIns="0" rIns="0" bIns="0" rtlCol="0" anchor="t">
            <a:spAutoFit/>
          </a:bodyPr>
          <a:lstStyle/>
          <a:p>
            <a:pPr algn="ctr">
              <a:lnSpc>
                <a:spcPts val="4425"/>
              </a:lnSpc>
            </a:pPr>
            <a:r>
              <a:rPr lang="en-US" sz="3172">
                <a:solidFill>
                  <a:srgbClr val="FFFFFF"/>
                </a:solidFill>
                <a:latin typeface="Poppins Light"/>
                <a:ea typeface="Poppins Light"/>
                <a:cs typeface="Poppins Light"/>
                <a:sym typeface="Poppins Light"/>
              </a:rPr>
              <a:t>Toda persona tiene dignidad porque vale por sí misma, porque no es intercambiable por nada ni por nadie. La dignidad de la persona “no se fundamenta en las circunstancias, sino en el valor de su ser” (FT, 107)</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90090"/>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8288000"/>
            <a:chOff x="0" y="0"/>
            <a:chExt cx="24384000" cy="24384000"/>
          </a:xfrm>
        </p:grpSpPr>
        <p:sp>
          <p:nvSpPr>
            <p:cNvPr id="3" name="Freeform 3"/>
            <p:cNvSpPr/>
            <p:nvPr/>
          </p:nvSpPr>
          <p:spPr>
            <a:xfrm>
              <a:off x="0" y="0"/>
              <a:ext cx="24384000" cy="24384000"/>
            </a:xfrm>
            <a:custGeom>
              <a:avLst/>
              <a:gdLst/>
              <a:ahLst/>
              <a:cxnLst/>
              <a:rect l="l" t="t" r="r" b="b"/>
              <a:pathLst>
                <a:path w="24384000" h="24384000">
                  <a:moveTo>
                    <a:pt x="0" y="0"/>
                  </a:moveTo>
                  <a:lnTo>
                    <a:pt x="24384000" y="0"/>
                  </a:lnTo>
                  <a:lnTo>
                    <a:pt x="24384000" y="24384000"/>
                  </a:lnTo>
                  <a:lnTo>
                    <a:pt x="0" y="24384000"/>
                  </a:lnTo>
                  <a:lnTo>
                    <a:pt x="0" y="0"/>
                  </a:lnTo>
                  <a:close/>
                </a:path>
              </a:pathLst>
            </a:custGeom>
            <a:blipFill>
              <a:blip r:embed="rId2">
                <a:alphaModFix amt="75999"/>
              </a:blip>
              <a:stretch>
                <a:fillRect/>
              </a:stretch>
            </a:blipFill>
          </p:spPr>
        </p:sp>
      </p:grpSp>
      <p:grpSp>
        <p:nvGrpSpPr>
          <p:cNvPr id="4" name="Group 4"/>
          <p:cNvGrpSpPr/>
          <p:nvPr/>
        </p:nvGrpSpPr>
        <p:grpSpPr>
          <a:xfrm>
            <a:off x="9636023" y="1615840"/>
            <a:ext cx="8651977" cy="8671160"/>
            <a:chOff x="0" y="0"/>
            <a:chExt cx="11535969" cy="11561547"/>
          </a:xfrm>
        </p:grpSpPr>
        <p:sp>
          <p:nvSpPr>
            <p:cNvPr id="5" name="Freeform 5"/>
            <p:cNvSpPr/>
            <p:nvPr/>
          </p:nvSpPr>
          <p:spPr>
            <a:xfrm>
              <a:off x="0" y="0"/>
              <a:ext cx="11535918" cy="11561572"/>
            </a:xfrm>
            <a:custGeom>
              <a:avLst/>
              <a:gdLst/>
              <a:ahLst/>
              <a:cxnLst/>
              <a:rect l="l" t="t" r="r" b="b"/>
              <a:pathLst>
                <a:path w="11535918" h="11561572">
                  <a:moveTo>
                    <a:pt x="0" y="0"/>
                  </a:moveTo>
                  <a:lnTo>
                    <a:pt x="11535918" y="0"/>
                  </a:lnTo>
                  <a:lnTo>
                    <a:pt x="11535918" y="11561572"/>
                  </a:lnTo>
                  <a:lnTo>
                    <a:pt x="0" y="11561572"/>
                  </a:lnTo>
                  <a:lnTo>
                    <a:pt x="0" y="0"/>
                  </a:lnTo>
                  <a:close/>
                </a:path>
              </a:pathLst>
            </a:custGeom>
            <a:blipFill>
              <a:blip r:embed="rId3"/>
              <a:stretch>
                <a:fillRect l="-56320" r="-14540" b="-3695"/>
              </a:stretch>
            </a:blipFill>
          </p:spPr>
        </p:sp>
      </p:grpSp>
      <p:sp>
        <p:nvSpPr>
          <p:cNvPr id="6" name="TextBox 6"/>
          <p:cNvSpPr txBox="1"/>
          <p:nvPr/>
        </p:nvSpPr>
        <p:spPr>
          <a:xfrm>
            <a:off x="1264786" y="1539640"/>
            <a:ext cx="9353987" cy="4640557"/>
          </a:xfrm>
          <a:prstGeom prst="rect">
            <a:avLst/>
          </a:prstGeom>
        </p:spPr>
        <p:txBody>
          <a:bodyPr lIns="0" tIns="0" rIns="0" bIns="0" rtlCol="0" anchor="t">
            <a:spAutoFit/>
          </a:bodyPr>
          <a:lstStyle/>
          <a:p>
            <a:pPr algn="ctr">
              <a:lnSpc>
                <a:spcPts val="4621"/>
              </a:lnSpc>
              <a:spcBef>
                <a:spcPct val="0"/>
              </a:spcBef>
            </a:pPr>
            <a:r>
              <a:rPr lang="en-US" sz="3300" b="1">
                <a:solidFill>
                  <a:srgbClr val="FFFFFF"/>
                </a:solidFill>
                <a:latin typeface="Roboto Bold"/>
                <a:ea typeface="Roboto Bold"/>
                <a:cs typeface="Roboto Bold"/>
                <a:sym typeface="Roboto Bold"/>
              </a:rPr>
              <a:t>La “inalienable dignidad de cada persona humana más allá de su origen, color o religión” (FT, 39) nos llama a convivir como hermanos. La dignidad de la persona es tan inalienable que, al posicionarse contra la pena de muerte, el Papa Francisco recuerda lo que dijo Juan Pablo II: “ni siquiera el homicida pierde su dignidad personal y Dios mismo se hace su garante” (FT, 269).</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98001" y="0"/>
            <a:ext cx="9286875" cy="5140376"/>
            <a:chOff x="0" y="0"/>
            <a:chExt cx="12382500" cy="6853834"/>
          </a:xfrm>
        </p:grpSpPr>
        <p:sp>
          <p:nvSpPr>
            <p:cNvPr id="3" name="Freeform 3"/>
            <p:cNvSpPr/>
            <p:nvPr/>
          </p:nvSpPr>
          <p:spPr>
            <a:xfrm>
              <a:off x="0" y="0"/>
              <a:ext cx="12382500" cy="6853809"/>
            </a:xfrm>
            <a:custGeom>
              <a:avLst/>
              <a:gdLst/>
              <a:ahLst/>
              <a:cxnLst/>
              <a:rect l="l" t="t" r="r" b="b"/>
              <a:pathLst>
                <a:path w="12382500" h="6853809">
                  <a:moveTo>
                    <a:pt x="0" y="0"/>
                  </a:moveTo>
                  <a:lnTo>
                    <a:pt x="12382500" y="0"/>
                  </a:lnTo>
                  <a:lnTo>
                    <a:pt x="12382500" y="6853809"/>
                  </a:lnTo>
                  <a:lnTo>
                    <a:pt x="0" y="6853809"/>
                  </a:lnTo>
                  <a:lnTo>
                    <a:pt x="0" y="0"/>
                  </a:lnTo>
                  <a:close/>
                </a:path>
              </a:pathLst>
            </a:custGeom>
            <a:blipFill>
              <a:blip r:embed="rId2">
                <a:alphaModFix amt="60000"/>
              </a:blip>
              <a:stretch>
                <a:fillRect t="-616" b="-80049"/>
              </a:stretch>
            </a:blipFill>
          </p:spPr>
        </p:sp>
      </p:grpSp>
      <p:grpSp>
        <p:nvGrpSpPr>
          <p:cNvPr id="4" name="Group 4"/>
          <p:cNvGrpSpPr/>
          <p:nvPr/>
        </p:nvGrpSpPr>
        <p:grpSpPr>
          <a:xfrm>
            <a:off x="0" y="5143500"/>
            <a:ext cx="18288000" cy="5143500"/>
            <a:chOff x="0" y="0"/>
            <a:chExt cx="24384000" cy="6858000"/>
          </a:xfrm>
        </p:grpSpPr>
        <p:sp>
          <p:nvSpPr>
            <p:cNvPr id="5" name="Freeform 5"/>
            <p:cNvSpPr/>
            <p:nvPr/>
          </p:nvSpPr>
          <p:spPr>
            <a:xfrm>
              <a:off x="0" y="0"/>
              <a:ext cx="24384000" cy="6858000"/>
            </a:xfrm>
            <a:custGeom>
              <a:avLst/>
              <a:gdLst/>
              <a:ahLst/>
              <a:cxnLst/>
              <a:rect l="l" t="t" r="r" b="b"/>
              <a:pathLst>
                <a:path w="24384000" h="6858000">
                  <a:moveTo>
                    <a:pt x="0" y="0"/>
                  </a:moveTo>
                  <a:lnTo>
                    <a:pt x="24384000" y="0"/>
                  </a:lnTo>
                  <a:lnTo>
                    <a:pt x="24384000" y="6858000"/>
                  </a:lnTo>
                  <a:lnTo>
                    <a:pt x="0" y="6858000"/>
                  </a:lnTo>
                  <a:lnTo>
                    <a:pt x="0" y="0"/>
                  </a:lnTo>
                  <a:close/>
                </a:path>
              </a:pathLst>
            </a:custGeom>
            <a:blipFill>
              <a:blip r:embed="rId3"/>
              <a:stretch>
                <a:fillRect l="-2665" t="-58021" r="-4782" b="-58089"/>
              </a:stretch>
            </a:blipFill>
          </p:spPr>
        </p:sp>
      </p:grpSp>
      <p:sp>
        <p:nvSpPr>
          <p:cNvPr id="6" name="TextBox 6"/>
          <p:cNvSpPr txBox="1"/>
          <p:nvPr/>
        </p:nvSpPr>
        <p:spPr>
          <a:xfrm>
            <a:off x="702275" y="1557499"/>
            <a:ext cx="16352548" cy="3504744"/>
          </a:xfrm>
          <a:prstGeom prst="rect">
            <a:avLst/>
          </a:prstGeom>
        </p:spPr>
        <p:txBody>
          <a:bodyPr lIns="0" tIns="0" rIns="0" bIns="0" rtlCol="0" anchor="t">
            <a:spAutoFit/>
          </a:bodyPr>
          <a:lstStyle/>
          <a:p>
            <a:pPr algn="ctr">
              <a:lnSpc>
                <a:spcPts val="4649"/>
              </a:lnSpc>
            </a:pPr>
            <a:r>
              <a:rPr lang="en-US" sz="3372">
                <a:solidFill>
                  <a:srgbClr val="190090"/>
                </a:solidFill>
                <a:latin typeface="Poppins Light"/>
                <a:ea typeface="Poppins Light"/>
                <a:cs typeface="Poppins Light"/>
                <a:sym typeface="Poppins Light"/>
              </a:rPr>
              <a:t>La encíclica no se cansa de denunciar los múltiples atentados a la dignidad.</a:t>
            </a:r>
          </a:p>
          <a:p>
            <a:pPr algn="ctr">
              <a:lnSpc>
                <a:spcPts val="4649"/>
              </a:lnSpc>
            </a:pPr>
            <a:endParaRPr lang="en-US" sz="3372">
              <a:solidFill>
                <a:srgbClr val="190090"/>
              </a:solidFill>
              <a:latin typeface="Poppins Light"/>
              <a:ea typeface="Poppins Light"/>
              <a:cs typeface="Poppins Light"/>
              <a:sym typeface="Poppins Light"/>
            </a:endParaRPr>
          </a:p>
          <a:p>
            <a:pPr algn="ctr">
              <a:lnSpc>
                <a:spcPts val="4649"/>
              </a:lnSpc>
            </a:pPr>
            <a:r>
              <a:rPr lang="en-US" sz="3372">
                <a:solidFill>
                  <a:srgbClr val="190090"/>
                </a:solidFill>
                <a:latin typeface="Poppins Light"/>
                <a:ea typeface="Poppins Light"/>
                <a:cs typeface="Poppins Light"/>
                <a:sym typeface="Poppins Light"/>
              </a:rPr>
              <a:t> </a:t>
            </a:r>
            <a:r>
              <a:rPr lang="en-US" sz="3372" b="1">
                <a:solidFill>
                  <a:srgbClr val="190090"/>
                </a:solidFill>
                <a:latin typeface="Poppins Bold"/>
                <a:ea typeface="Poppins Bold"/>
                <a:cs typeface="Poppins Bold"/>
                <a:sym typeface="Poppins Bold"/>
              </a:rPr>
              <a:t>Es tanta la dignidad del hombre, que el Concilio Vaticano II afirma que el hombre es la "única criatura en la tierra a la que Dios ha amado por sí misma" (Gaudium et Spes, 24,3). </a:t>
            </a:r>
          </a:p>
          <a:p>
            <a:pPr algn="ctr">
              <a:lnSpc>
                <a:spcPts val="4649"/>
              </a:lnSpc>
            </a:pPr>
            <a:endParaRPr lang="en-US" sz="3372" b="1">
              <a:solidFill>
                <a:srgbClr val="190090"/>
              </a:solidFill>
              <a:latin typeface="Poppins Bold"/>
              <a:ea typeface="Poppins Bold"/>
              <a:cs typeface="Poppins Bold"/>
              <a:sym typeface="Poppins Bo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90090"/>
        </a:solidFill>
        <a:effectLst/>
      </p:bgPr>
    </p:bg>
    <p:spTree>
      <p:nvGrpSpPr>
        <p:cNvPr id="1" name=""/>
        <p:cNvGrpSpPr/>
        <p:nvPr/>
      </p:nvGrpSpPr>
      <p:grpSpPr>
        <a:xfrm>
          <a:off x="0" y="0"/>
          <a:ext cx="0" cy="0"/>
          <a:chOff x="0" y="0"/>
          <a:chExt cx="0" cy="0"/>
        </a:xfrm>
      </p:grpSpPr>
      <p:grpSp>
        <p:nvGrpSpPr>
          <p:cNvPr id="2" name="Group 2"/>
          <p:cNvGrpSpPr/>
          <p:nvPr/>
        </p:nvGrpSpPr>
        <p:grpSpPr>
          <a:xfrm>
            <a:off x="24146" y="-847563"/>
            <a:ext cx="18288000" cy="18288000"/>
            <a:chOff x="0" y="0"/>
            <a:chExt cx="24384000" cy="24384000"/>
          </a:xfrm>
        </p:grpSpPr>
        <p:sp>
          <p:nvSpPr>
            <p:cNvPr id="3" name="Freeform 3"/>
            <p:cNvSpPr/>
            <p:nvPr/>
          </p:nvSpPr>
          <p:spPr>
            <a:xfrm>
              <a:off x="0" y="0"/>
              <a:ext cx="24384000" cy="24384000"/>
            </a:xfrm>
            <a:custGeom>
              <a:avLst/>
              <a:gdLst/>
              <a:ahLst/>
              <a:cxnLst/>
              <a:rect l="l" t="t" r="r" b="b"/>
              <a:pathLst>
                <a:path w="24384000" h="24384000">
                  <a:moveTo>
                    <a:pt x="0" y="0"/>
                  </a:moveTo>
                  <a:lnTo>
                    <a:pt x="24384000" y="0"/>
                  </a:lnTo>
                  <a:lnTo>
                    <a:pt x="24384000" y="24384000"/>
                  </a:lnTo>
                  <a:lnTo>
                    <a:pt x="0" y="24384000"/>
                  </a:lnTo>
                  <a:lnTo>
                    <a:pt x="0" y="0"/>
                  </a:lnTo>
                  <a:close/>
                </a:path>
              </a:pathLst>
            </a:custGeom>
            <a:blipFill>
              <a:blip r:embed="rId2">
                <a:alphaModFix amt="75999"/>
              </a:blip>
              <a:stretch>
                <a:fillRect/>
              </a:stretch>
            </a:blipFill>
          </p:spPr>
        </p:sp>
      </p:grpSp>
      <p:sp>
        <p:nvSpPr>
          <p:cNvPr id="4" name="Freeform 4"/>
          <p:cNvSpPr/>
          <p:nvPr/>
        </p:nvSpPr>
        <p:spPr>
          <a:xfrm rot="36000">
            <a:off x="102944" y="3654176"/>
            <a:ext cx="2993511" cy="5146290"/>
          </a:xfrm>
          <a:custGeom>
            <a:avLst/>
            <a:gdLst/>
            <a:ahLst/>
            <a:cxnLst/>
            <a:rect l="l" t="t" r="r" b="b"/>
            <a:pathLst>
              <a:path w="2993511" h="5146290">
                <a:moveTo>
                  <a:pt x="0" y="30788"/>
                </a:moveTo>
                <a:lnTo>
                  <a:pt x="2939940" y="0"/>
                </a:lnTo>
                <a:lnTo>
                  <a:pt x="2993511" y="5115502"/>
                </a:lnTo>
                <a:lnTo>
                  <a:pt x="53572" y="5146290"/>
                </a:lnTo>
                <a:lnTo>
                  <a:pt x="0" y="30788"/>
                </a:lnTo>
                <a:close/>
              </a:path>
            </a:pathLst>
          </a:custGeom>
          <a:blipFill>
            <a:blip r:embed="rId3">
              <a:alphaModFix amt="34999"/>
              <a:extLst>
                <a:ext uri="{96DAC541-7B7A-43D3-8B79-37D633B846F1}">
                  <asvg:svgBlip xmlns:asvg="http://schemas.microsoft.com/office/drawing/2016/SVG/main" r:embed="rId4"/>
                </a:ext>
              </a:extLst>
            </a:blip>
            <a:stretch>
              <a:fillRect l="-1311" t="-803" r="-79" b="-1817"/>
            </a:stretch>
          </a:blipFill>
        </p:spPr>
      </p:sp>
      <p:sp>
        <p:nvSpPr>
          <p:cNvPr id="5" name="Freeform 5"/>
          <p:cNvSpPr/>
          <p:nvPr/>
        </p:nvSpPr>
        <p:spPr>
          <a:xfrm>
            <a:off x="6255706" y="3669430"/>
            <a:ext cx="2954122" cy="5115782"/>
          </a:xfrm>
          <a:custGeom>
            <a:avLst/>
            <a:gdLst/>
            <a:ahLst/>
            <a:cxnLst/>
            <a:rect l="l" t="t" r="r" b="b"/>
            <a:pathLst>
              <a:path w="2954122" h="5115782">
                <a:moveTo>
                  <a:pt x="0" y="0"/>
                </a:moveTo>
                <a:lnTo>
                  <a:pt x="2954121" y="0"/>
                </a:lnTo>
                <a:lnTo>
                  <a:pt x="2954121" y="5115782"/>
                </a:lnTo>
                <a:lnTo>
                  <a:pt x="0" y="5115782"/>
                </a:lnTo>
                <a:lnTo>
                  <a:pt x="0" y="0"/>
                </a:lnTo>
                <a:close/>
              </a:path>
            </a:pathLst>
          </a:custGeom>
          <a:blipFill>
            <a:blip r:embed="rId5">
              <a:alphaModFix amt="34999"/>
              <a:extLst>
                <a:ext uri="{96DAC541-7B7A-43D3-8B79-37D633B846F1}">
                  <asvg:svgBlip xmlns:asvg="http://schemas.microsoft.com/office/drawing/2016/SVG/main" r:embed="rId6"/>
                </a:ext>
              </a:extLst>
            </a:blip>
            <a:stretch>
              <a:fillRect/>
            </a:stretch>
          </a:blipFill>
        </p:spPr>
      </p:sp>
      <p:grpSp>
        <p:nvGrpSpPr>
          <p:cNvPr id="6" name="Group 6"/>
          <p:cNvGrpSpPr/>
          <p:nvPr/>
        </p:nvGrpSpPr>
        <p:grpSpPr>
          <a:xfrm>
            <a:off x="993277" y="2964399"/>
            <a:ext cx="1893179" cy="1894113"/>
            <a:chOff x="0" y="0"/>
            <a:chExt cx="2524239" cy="2525484"/>
          </a:xfrm>
        </p:grpSpPr>
        <p:sp>
          <p:nvSpPr>
            <p:cNvPr id="7" name="Freeform 7"/>
            <p:cNvSpPr/>
            <p:nvPr/>
          </p:nvSpPr>
          <p:spPr>
            <a:xfrm>
              <a:off x="0" y="0"/>
              <a:ext cx="2524252" cy="2525522"/>
            </a:xfrm>
            <a:custGeom>
              <a:avLst/>
              <a:gdLst/>
              <a:ahLst/>
              <a:cxnLst/>
              <a:rect l="l" t="t" r="r" b="b"/>
              <a:pathLst>
                <a:path w="2524252" h="2525522">
                  <a:moveTo>
                    <a:pt x="0" y="0"/>
                  </a:moveTo>
                  <a:lnTo>
                    <a:pt x="2524252" y="0"/>
                  </a:lnTo>
                  <a:lnTo>
                    <a:pt x="2524252" y="2525522"/>
                  </a:lnTo>
                  <a:lnTo>
                    <a:pt x="0" y="2525522"/>
                  </a:lnTo>
                  <a:lnTo>
                    <a:pt x="0" y="0"/>
                  </a:lnTo>
                  <a:close/>
                </a:path>
              </a:pathLst>
            </a:custGeom>
            <a:blipFill>
              <a:blip r:embed="rId7">
                <a:alphaModFix amt="34999"/>
              </a:blip>
              <a:stretch>
                <a:fillRect l="-141" t="-92" b="1"/>
              </a:stretch>
            </a:blipFill>
          </p:spPr>
        </p:sp>
      </p:grpSp>
      <p:grpSp>
        <p:nvGrpSpPr>
          <p:cNvPr id="8" name="Group 8"/>
          <p:cNvGrpSpPr/>
          <p:nvPr/>
        </p:nvGrpSpPr>
        <p:grpSpPr>
          <a:xfrm>
            <a:off x="3935330" y="2964399"/>
            <a:ext cx="1895475" cy="1894113"/>
            <a:chOff x="0" y="0"/>
            <a:chExt cx="2527300" cy="2525484"/>
          </a:xfrm>
        </p:grpSpPr>
        <p:sp>
          <p:nvSpPr>
            <p:cNvPr id="9" name="Freeform 9"/>
            <p:cNvSpPr/>
            <p:nvPr/>
          </p:nvSpPr>
          <p:spPr>
            <a:xfrm>
              <a:off x="0" y="0"/>
              <a:ext cx="2527300" cy="2525522"/>
            </a:xfrm>
            <a:custGeom>
              <a:avLst/>
              <a:gdLst/>
              <a:ahLst/>
              <a:cxnLst/>
              <a:rect l="l" t="t" r="r" b="b"/>
              <a:pathLst>
                <a:path w="2527300" h="2525522">
                  <a:moveTo>
                    <a:pt x="0" y="0"/>
                  </a:moveTo>
                  <a:lnTo>
                    <a:pt x="2527300" y="0"/>
                  </a:lnTo>
                  <a:lnTo>
                    <a:pt x="2527300" y="2525522"/>
                  </a:lnTo>
                  <a:lnTo>
                    <a:pt x="0" y="2525522"/>
                  </a:lnTo>
                  <a:lnTo>
                    <a:pt x="0" y="0"/>
                  </a:lnTo>
                  <a:close/>
                </a:path>
              </a:pathLst>
            </a:custGeom>
            <a:blipFill>
              <a:blip r:embed="rId8">
                <a:alphaModFix amt="34999"/>
              </a:blip>
              <a:stretch>
                <a:fillRect l="-19" t="-92" r="-1" b="1"/>
              </a:stretch>
            </a:blipFill>
          </p:spPr>
        </p:sp>
      </p:grpSp>
      <p:grpSp>
        <p:nvGrpSpPr>
          <p:cNvPr id="10" name="Group 10"/>
          <p:cNvGrpSpPr/>
          <p:nvPr/>
        </p:nvGrpSpPr>
        <p:grpSpPr>
          <a:xfrm>
            <a:off x="9842335" y="2964399"/>
            <a:ext cx="1895475" cy="1894113"/>
            <a:chOff x="0" y="0"/>
            <a:chExt cx="2527300" cy="2525484"/>
          </a:xfrm>
        </p:grpSpPr>
        <p:sp>
          <p:nvSpPr>
            <p:cNvPr id="11" name="Freeform 11"/>
            <p:cNvSpPr/>
            <p:nvPr/>
          </p:nvSpPr>
          <p:spPr>
            <a:xfrm>
              <a:off x="0" y="0"/>
              <a:ext cx="2527300" cy="2525522"/>
            </a:xfrm>
            <a:custGeom>
              <a:avLst/>
              <a:gdLst/>
              <a:ahLst/>
              <a:cxnLst/>
              <a:rect l="l" t="t" r="r" b="b"/>
              <a:pathLst>
                <a:path w="2527300" h="2525522">
                  <a:moveTo>
                    <a:pt x="0" y="0"/>
                  </a:moveTo>
                  <a:lnTo>
                    <a:pt x="2527300" y="0"/>
                  </a:lnTo>
                  <a:lnTo>
                    <a:pt x="2527300" y="2525522"/>
                  </a:lnTo>
                  <a:lnTo>
                    <a:pt x="0" y="2525522"/>
                  </a:lnTo>
                  <a:lnTo>
                    <a:pt x="0" y="0"/>
                  </a:lnTo>
                  <a:close/>
                </a:path>
              </a:pathLst>
            </a:custGeom>
            <a:blipFill>
              <a:blip r:embed="rId9">
                <a:alphaModFix amt="34999"/>
              </a:blip>
              <a:stretch>
                <a:fillRect l="-18" t="-92" r="-2" b="1"/>
              </a:stretch>
            </a:blipFill>
          </p:spPr>
        </p:sp>
      </p:grpSp>
      <p:grpSp>
        <p:nvGrpSpPr>
          <p:cNvPr id="12" name="Group 12"/>
          <p:cNvGrpSpPr/>
          <p:nvPr/>
        </p:nvGrpSpPr>
        <p:grpSpPr>
          <a:xfrm>
            <a:off x="12784398" y="2964399"/>
            <a:ext cx="1894770" cy="1894113"/>
            <a:chOff x="0" y="0"/>
            <a:chExt cx="2526360" cy="2525484"/>
          </a:xfrm>
        </p:grpSpPr>
        <p:sp>
          <p:nvSpPr>
            <p:cNvPr id="13" name="Freeform 13"/>
            <p:cNvSpPr/>
            <p:nvPr/>
          </p:nvSpPr>
          <p:spPr>
            <a:xfrm>
              <a:off x="0" y="0"/>
              <a:ext cx="2526411" cy="2525522"/>
            </a:xfrm>
            <a:custGeom>
              <a:avLst/>
              <a:gdLst/>
              <a:ahLst/>
              <a:cxnLst/>
              <a:rect l="l" t="t" r="r" b="b"/>
              <a:pathLst>
                <a:path w="2526411" h="2525522">
                  <a:moveTo>
                    <a:pt x="0" y="0"/>
                  </a:moveTo>
                  <a:lnTo>
                    <a:pt x="2526411" y="0"/>
                  </a:lnTo>
                  <a:lnTo>
                    <a:pt x="2526411" y="2525522"/>
                  </a:lnTo>
                  <a:lnTo>
                    <a:pt x="0" y="2525522"/>
                  </a:lnTo>
                  <a:lnTo>
                    <a:pt x="0" y="0"/>
                  </a:lnTo>
                  <a:close/>
                </a:path>
              </a:pathLst>
            </a:custGeom>
            <a:blipFill>
              <a:blip r:embed="rId10">
                <a:alphaModFix amt="34999"/>
              </a:blip>
              <a:stretch>
                <a:fillRect l="-57" t="-92" r="2" b="1"/>
              </a:stretch>
            </a:blipFill>
          </p:spPr>
        </p:sp>
      </p:grpSp>
      <p:grpSp>
        <p:nvGrpSpPr>
          <p:cNvPr id="14" name="Group 14"/>
          <p:cNvGrpSpPr/>
          <p:nvPr/>
        </p:nvGrpSpPr>
        <p:grpSpPr>
          <a:xfrm>
            <a:off x="15726451" y="2964399"/>
            <a:ext cx="1894037" cy="1894113"/>
            <a:chOff x="0" y="0"/>
            <a:chExt cx="2525382" cy="2525484"/>
          </a:xfrm>
        </p:grpSpPr>
        <p:sp>
          <p:nvSpPr>
            <p:cNvPr id="15" name="Freeform 15"/>
            <p:cNvSpPr/>
            <p:nvPr/>
          </p:nvSpPr>
          <p:spPr>
            <a:xfrm>
              <a:off x="0" y="0"/>
              <a:ext cx="2525395" cy="2525522"/>
            </a:xfrm>
            <a:custGeom>
              <a:avLst/>
              <a:gdLst/>
              <a:ahLst/>
              <a:cxnLst/>
              <a:rect l="l" t="t" r="r" b="b"/>
              <a:pathLst>
                <a:path w="2525395" h="2525522">
                  <a:moveTo>
                    <a:pt x="0" y="0"/>
                  </a:moveTo>
                  <a:lnTo>
                    <a:pt x="2525395" y="0"/>
                  </a:lnTo>
                  <a:lnTo>
                    <a:pt x="2525395" y="2525522"/>
                  </a:lnTo>
                  <a:lnTo>
                    <a:pt x="0" y="2525522"/>
                  </a:lnTo>
                  <a:lnTo>
                    <a:pt x="0" y="0"/>
                  </a:lnTo>
                  <a:close/>
                </a:path>
              </a:pathLst>
            </a:custGeom>
            <a:blipFill>
              <a:blip r:embed="rId11">
                <a:alphaModFix amt="34999"/>
              </a:blip>
              <a:stretch>
                <a:fillRect l="-96" t="-92" b="1"/>
              </a:stretch>
            </a:blipFill>
          </p:spPr>
        </p:sp>
      </p:grpSp>
      <p:grpSp>
        <p:nvGrpSpPr>
          <p:cNvPr id="16" name="Group 16"/>
          <p:cNvGrpSpPr/>
          <p:nvPr/>
        </p:nvGrpSpPr>
        <p:grpSpPr>
          <a:xfrm>
            <a:off x="6881231" y="2964399"/>
            <a:ext cx="1893961" cy="1894113"/>
            <a:chOff x="0" y="0"/>
            <a:chExt cx="2525281" cy="2525484"/>
          </a:xfrm>
        </p:grpSpPr>
        <p:sp>
          <p:nvSpPr>
            <p:cNvPr id="17" name="Freeform 17"/>
            <p:cNvSpPr/>
            <p:nvPr/>
          </p:nvSpPr>
          <p:spPr>
            <a:xfrm>
              <a:off x="0" y="0"/>
              <a:ext cx="2525268" cy="2525522"/>
            </a:xfrm>
            <a:custGeom>
              <a:avLst/>
              <a:gdLst/>
              <a:ahLst/>
              <a:cxnLst/>
              <a:rect l="l" t="t" r="r" b="b"/>
              <a:pathLst>
                <a:path w="2525268" h="2525522">
                  <a:moveTo>
                    <a:pt x="0" y="0"/>
                  </a:moveTo>
                  <a:lnTo>
                    <a:pt x="2525268" y="0"/>
                  </a:lnTo>
                  <a:lnTo>
                    <a:pt x="2525268" y="2525522"/>
                  </a:lnTo>
                  <a:lnTo>
                    <a:pt x="0" y="2525522"/>
                  </a:lnTo>
                  <a:lnTo>
                    <a:pt x="0" y="0"/>
                  </a:lnTo>
                  <a:close/>
                </a:path>
              </a:pathLst>
            </a:custGeom>
            <a:blipFill>
              <a:blip r:embed="rId12">
                <a:alphaModFix amt="34999"/>
              </a:blip>
              <a:stretch>
                <a:fillRect l="-100" t="-92" b="1"/>
              </a:stretch>
            </a:blipFill>
          </p:spPr>
        </p:sp>
      </p:grpSp>
      <p:sp>
        <p:nvSpPr>
          <p:cNvPr id="18" name="Freeform 18"/>
          <p:cNvSpPr/>
          <p:nvPr/>
        </p:nvSpPr>
        <p:spPr>
          <a:xfrm>
            <a:off x="6130719" y="2964399"/>
            <a:ext cx="2939548" cy="5965241"/>
          </a:xfrm>
          <a:custGeom>
            <a:avLst/>
            <a:gdLst/>
            <a:ahLst/>
            <a:cxnLst/>
            <a:rect l="l" t="t" r="r" b="b"/>
            <a:pathLst>
              <a:path w="2939548" h="5965241">
                <a:moveTo>
                  <a:pt x="0" y="0"/>
                </a:moveTo>
                <a:lnTo>
                  <a:pt x="2939548" y="0"/>
                </a:lnTo>
                <a:lnTo>
                  <a:pt x="2939548" y="5965241"/>
                </a:lnTo>
                <a:lnTo>
                  <a:pt x="0" y="596524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9" name="Freeform 19"/>
          <p:cNvSpPr/>
          <p:nvPr/>
        </p:nvSpPr>
        <p:spPr>
          <a:xfrm rot="36000">
            <a:off x="15253629" y="3654176"/>
            <a:ext cx="2993511" cy="5146290"/>
          </a:xfrm>
          <a:custGeom>
            <a:avLst/>
            <a:gdLst/>
            <a:ahLst/>
            <a:cxnLst/>
            <a:rect l="l" t="t" r="r" b="b"/>
            <a:pathLst>
              <a:path w="2993511" h="5146290">
                <a:moveTo>
                  <a:pt x="0" y="30788"/>
                </a:moveTo>
                <a:lnTo>
                  <a:pt x="2939939" y="0"/>
                </a:lnTo>
                <a:lnTo>
                  <a:pt x="2993510" y="5115502"/>
                </a:lnTo>
                <a:lnTo>
                  <a:pt x="53571" y="5146290"/>
                </a:lnTo>
                <a:lnTo>
                  <a:pt x="0" y="30788"/>
                </a:lnTo>
                <a:close/>
              </a:path>
            </a:pathLst>
          </a:custGeom>
          <a:blipFill>
            <a:blip r:embed="rId3">
              <a:alphaModFix amt="34999"/>
              <a:extLst>
                <a:ext uri="{96DAC541-7B7A-43D3-8B79-37D633B846F1}">
                  <asvg:svgBlip xmlns:asvg="http://schemas.microsoft.com/office/drawing/2016/SVG/main" r:embed="rId4"/>
                </a:ext>
              </a:extLst>
            </a:blip>
            <a:stretch>
              <a:fillRect l="-1311" t="-803" r="-79" b="-1817"/>
            </a:stretch>
          </a:blipFill>
        </p:spPr>
      </p:sp>
      <p:sp>
        <p:nvSpPr>
          <p:cNvPr id="20" name="Freeform 20"/>
          <p:cNvSpPr/>
          <p:nvPr/>
        </p:nvSpPr>
        <p:spPr>
          <a:xfrm rot="36000">
            <a:off x="9249797" y="3654176"/>
            <a:ext cx="2993511" cy="5146290"/>
          </a:xfrm>
          <a:custGeom>
            <a:avLst/>
            <a:gdLst/>
            <a:ahLst/>
            <a:cxnLst/>
            <a:rect l="l" t="t" r="r" b="b"/>
            <a:pathLst>
              <a:path w="2993511" h="5146290">
                <a:moveTo>
                  <a:pt x="0" y="30788"/>
                </a:moveTo>
                <a:lnTo>
                  <a:pt x="2939940" y="0"/>
                </a:lnTo>
                <a:lnTo>
                  <a:pt x="2993511" y="5115502"/>
                </a:lnTo>
                <a:lnTo>
                  <a:pt x="53572" y="5146290"/>
                </a:lnTo>
                <a:lnTo>
                  <a:pt x="0" y="30788"/>
                </a:lnTo>
                <a:close/>
              </a:path>
            </a:pathLst>
          </a:custGeom>
          <a:blipFill>
            <a:blip r:embed="rId3">
              <a:alphaModFix amt="34999"/>
              <a:extLst>
                <a:ext uri="{96DAC541-7B7A-43D3-8B79-37D633B846F1}">
                  <asvg:svgBlip xmlns:asvg="http://schemas.microsoft.com/office/drawing/2016/SVG/main" r:embed="rId4"/>
                </a:ext>
              </a:extLst>
            </a:blip>
            <a:stretch>
              <a:fillRect l="-1311" t="-803" r="-79" b="-1817"/>
            </a:stretch>
          </a:blipFill>
        </p:spPr>
      </p:sp>
      <p:sp>
        <p:nvSpPr>
          <p:cNvPr id="21" name="Freeform 21"/>
          <p:cNvSpPr/>
          <p:nvPr/>
        </p:nvSpPr>
        <p:spPr>
          <a:xfrm rot="36000">
            <a:off x="3175176" y="3654176"/>
            <a:ext cx="2993511" cy="5146290"/>
          </a:xfrm>
          <a:custGeom>
            <a:avLst/>
            <a:gdLst/>
            <a:ahLst/>
            <a:cxnLst/>
            <a:rect l="l" t="t" r="r" b="b"/>
            <a:pathLst>
              <a:path w="2993511" h="5146290">
                <a:moveTo>
                  <a:pt x="0" y="30788"/>
                </a:moveTo>
                <a:lnTo>
                  <a:pt x="2939940" y="0"/>
                </a:lnTo>
                <a:lnTo>
                  <a:pt x="2993511" y="5115502"/>
                </a:lnTo>
                <a:lnTo>
                  <a:pt x="53571" y="5146290"/>
                </a:lnTo>
                <a:lnTo>
                  <a:pt x="0" y="30788"/>
                </a:lnTo>
                <a:close/>
              </a:path>
            </a:pathLst>
          </a:custGeom>
          <a:blipFill>
            <a:blip r:embed="rId3">
              <a:alphaModFix amt="34999"/>
              <a:extLst>
                <a:ext uri="{96DAC541-7B7A-43D3-8B79-37D633B846F1}">
                  <asvg:svgBlip xmlns:asvg="http://schemas.microsoft.com/office/drawing/2016/SVG/main" r:embed="rId4"/>
                </a:ext>
              </a:extLst>
            </a:blip>
            <a:stretch>
              <a:fillRect l="-1311" t="-803" r="-79" b="-1817"/>
            </a:stretch>
          </a:blipFill>
        </p:spPr>
      </p:sp>
      <p:sp>
        <p:nvSpPr>
          <p:cNvPr id="22" name="Freeform 22"/>
          <p:cNvSpPr/>
          <p:nvPr/>
        </p:nvSpPr>
        <p:spPr>
          <a:xfrm rot="36000">
            <a:off x="12323248" y="3654176"/>
            <a:ext cx="2993511" cy="5146290"/>
          </a:xfrm>
          <a:custGeom>
            <a:avLst/>
            <a:gdLst/>
            <a:ahLst/>
            <a:cxnLst/>
            <a:rect l="l" t="t" r="r" b="b"/>
            <a:pathLst>
              <a:path w="2993511" h="5146290">
                <a:moveTo>
                  <a:pt x="0" y="30788"/>
                </a:moveTo>
                <a:lnTo>
                  <a:pt x="2939940" y="0"/>
                </a:lnTo>
                <a:lnTo>
                  <a:pt x="2993511" y="5115502"/>
                </a:lnTo>
                <a:lnTo>
                  <a:pt x="53571" y="5146290"/>
                </a:lnTo>
                <a:lnTo>
                  <a:pt x="0" y="30788"/>
                </a:lnTo>
                <a:close/>
              </a:path>
            </a:pathLst>
          </a:custGeom>
          <a:blipFill>
            <a:blip r:embed="rId3">
              <a:alphaModFix amt="34999"/>
              <a:extLst>
                <a:ext uri="{96DAC541-7B7A-43D3-8B79-37D633B846F1}">
                  <asvg:svgBlip xmlns:asvg="http://schemas.microsoft.com/office/drawing/2016/SVG/main" r:embed="rId4"/>
                </a:ext>
              </a:extLst>
            </a:blip>
            <a:stretch>
              <a:fillRect l="-1311" t="-803" r="-79" b="-1817"/>
            </a:stretch>
          </a:blipFill>
        </p:spPr>
      </p:sp>
      <p:sp>
        <p:nvSpPr>
          <p:cNvPr id="23" name="TextBox 23"/>
          <p:cNvSpPr txBox="1"/>
          <p:nvPr/>
        </p:nvSpPr>
        <p:spPr>
          <a:xfrm>
            <a:off x="630746" y="5008416"/>
            <a:ext cx="2347541" cy="1882435"/>
          </a:xfrm>
          <a:prstGeom prst="rect">
            <a:avLst/>
          </a:prstGeom>
        </p:spPr>
        <p:txBody>
          <a:bodyPr lIns="0" tIns="0" rIns="0" bIns="0" rtlCol="0" anchor="t">
            <a:spAutoFit/>
          </a:bodyPr>
          <a:lstStyle/>
          <a:p>
            <a:pPr algn="ctr">
              <a:lnSpc>
                <a:spcPts val="2475"/>
              </a:lnSpc>
            </a:pPr>
            <a:r>
              <a:rPr lang="en-US" sz="1800" b="1">
                <a:solidFill>
                  <a:srgbClr val="000000">
                    <a:alpha val="74902"/>
                  </a:srgbClr>
                </a:solidFill>
                <a:latin typeface="Roboto Bold"/>
                <a:ea typeface="Roboto Bold"/>
                <a:cs typeface="Roboto Bold"/>
                <a:sym typeface="Roboto Bold"/>
              </a:rPr>
              <a:t>"Cristo... hace que el hombre se manifieste plenamente al hombre mismo y saca a la luz su excelsa vocación" ( GS 22 § 1).</a:t>
            </a:r>
          </a:p>
        </p:txBody>
      </p:sp>
      <p:sp>
        <p:nvSpPr>
          <p:cNvPr id="24" name="TextBox 24"/>
          <p:cNvSpPr txBox="1"/>
          <p:nvPr/>
        </p:nvSpPr>
        <p:spPr>
          <a:xfrm>
            <a:off x="6590490" y="5045850"/>
            <a:ext cx="2216048" cy="1882435"/>
          </a:xfrm>
          <a:prstGeom prst="rect">
            <a:avLst/>
          </a:prstGeom>
        </p:spPr>
        <p:txBody>
          <a:bodyPr lIns="0" tIns="0" rIns="0" bIns="0" rtlCol="0" anchor="t">
            <a:spAutoFit/>
          </a:bodyPr>
          <a:lstStyle/>
          <a:p>
            <a:pPr algn="ctr">
              <a:lnSpc>
                <a:spcPts val="2475"/>
              </a:lnSpc>
            </a:pPr>
            <a:r>
              <a:rPr lang="en-US" sz="1800" b="1">
                <a:solidFill>
                  <a:srgbClr val="000000">
                    <a:alpha val="74902"/>
                  </a:srgbClr>
                </a:solidFill>
                <a:latin typeface="Roboto Bold"/>
                <a:ea typeface="Roboto Bold"/>
                <a:cs typeface="Roboto Bold"/>
                <a:sym typeface="Roboto Bold"/>
              </a:rPr>
              <a:t>En el hombre, la verdadera libertad es una "manifestación sobresaliente de la imagen divina" ( GS 17). </a:t>
            </a:r>
          </a:p>
        </p:txBody>
      </p:sp>
      <p:sp>
        <p:nvSpPr>
          <p:cNvPr id="25" name="TextBox 25"/>
          <p:cNvSpPr txBox="1"/>
          <p:nvPr/>
        </p:nvSpPr>
        <p:spPr>
          <a:xfrm>
            <a:off x="9473756" y="5008416"/>
            <a:ext cx="2413464" cy="2196760"/>
          </a:xfrm>
          <a:prstGeom prst="rect">
            <a:avLst/>
          </a:prstGeom>
        </p:spPr>
        <p:txBody>
          <a:bodyPr lIns="0" tIns="0" rIns="0" bIns="0" rtlCol="0" anchor="t">
            <a:spAutoFit/>
          </a:bodyPr>
          <a:lstStyle/>
          <a:p>
            <a:pPr algn="ctr">
              <a:lnSpc>
                <a:spcPts val="2475"/>
              </a:lnSpc>
            </a:pPr>
            <a:r>
              <a:rPr lang="en-US" sz="1800" b="1">
                <a:solidFill>
                  <a:srgbClr val="000000">
                    <a:alpha val="74902"/>
                  </a:srgbClr>
                </a:solidFill>
                <a:latin typeface="Roboto Bold"/>
                <a:ea typeface="Roboto Bold"/>
                <a:cs typeface="Roboto Bold"/>
                <a:sym typeface="Roboto Bold"/>
              </a:rPr>
              <a:t>El hombre está obligado a seguir la ley moral, que le exhorta a «hacer el bien y evitar el mal» (cf. GS 16). Esta ley se hace oír en su conciencia. </a:t>
            </a:r>
          </a:p>
        </p:txBody>
      </p:sp>
      <p:sp>
        <p:nvSpPr>
          <p:cNvPr id="26" name="TextBox 26"/>
          <p:cNvSpPr txBox="1"/>
          <p:nvPr/>
        </p:nvSpPr>
        <p:spPr>
          <a:xfrm>
            <a:off x="12511935" y="5008416"/>
            <a:ext cx="2180977" cy="2196760"/>
          </a:xfrm>
          <a:prstGeom prst="rect">
            <a:avLst/>
          </a:prstGeom>
        </p:spPr>
        <p:txBody>
          <a:bodyPr lIns="0" tIns="0" rIns="0" bIns="0" rtlCol="0" anchor="t">
            <a:spAutoFit/>
          </a:bodyPr>
          <a:lstStyle/>
          <a:p>
            <a:pPr algn="ctr">
              <a:lnSpc>
                <a:spcPts val="2475"/>
              </a:lnSpc>
            </a:pPr>
            <a:r>
              <a:rPr lang="en-US" sz="1800" b="1">
                <a:solidFill>
                  <a:srgbClr val="000000">
                    <a:alpha val="74902"/>
                  </a:srgbClr>
                </a:solidFill>
                <a:latin typeface="Roboto Bold"/>
                <a:ea typeface="Roboto Bold"/>
                <a:cs typeface="Roboto Bold"/>
                <a:sym typeface="Roboto Bold"/>
              </a:rPr>
              <a:t>El hombre, habiendo sido herido en su naturaleza por el pecado original, está sujeto al error e inclinado al mal al ejercer su libertad. </a:t>
            </a:r>
          </a:p>
        </p:txBody>
      </p:sp>
      <p:sp>
        <p:nvSpPr>
          <p:cNvPr id="27" name="TextBox 27"/>
          <p:cNvSpPr txBox="1"/>
          <p:nvPr/>
        </p:nvSpPr>
        <p:spPr>
          <a:xfrm>
            <a:off x="15393295" y="5008416"/>
            <a:ext cx="2341169" cy="2511085"/>
          </a:xfrm>
          <a:prstGeom prst="rect">
            <a:avLst/>
          </a:prstGeom>
        </p:spPr>
        <p:txBody>
          <a:bodyPr lIns="0" tIns="0" rIns="0" bIns="0" rtlCol="0" anchor="t">
            <a:spAutoFit/>
          </a:bodyPr>
          <a:lstStyle/>
          <a:p>
            <a:pPr algn="ctr">
              <a:lnSpc>
                <a:spcPts val="2475"/>
              </a:lnSpc>
            </a:pPr>
            <a:r>
              <a:rPr lang="en-US" sz="1800" b="1">
                <a:solidFill>
                  <a:srgbClr val="000000">
                    <a:alpha val="74902"/>
                  </a:srgbClr>
                </a:solidFill>
                <a:latin typeface="Roboto Bold"/>
                <a:ea typeface="Roboto Bold"/>
                <a:cs typeface="Roboto Bold"/>
                <a:sym typeface="Roboto Bold"/>
              </a:rPr>
              <a:t>Quien cree en Cristo tiene vida nueva en el Espíritu Santo. La vida moral, acrecentada y madurada por la gracia, alcanzará su plenitud en la gloria del cielo. </a:t>
            </a:r>
          </a:p>
        </p:txBody>
      </p:sp>
      <p:sp>
        <p:nvSpPr>
          <p:cNvPr id="28" name="TextBox 28"/>
          <p:cNvSpPr txBox="1"/>
          <p:nvPr/>
        </p:nvSpPr>
        <p:spPr>
          <a:xfrm>
            <a:off x="3426866" y="4746831"/>
            <a:ext cx="2660123" cy="3248339"/>
          </a:xfrm>
          <a:prstGeom prst="rect">
            <a:avLst/>
          </a:prstGeom>
        </p:spPr>
        <p:txBody>
          <a:bodyPr lIns="0" tIns="0" rIns="0" bIns="0" rtlCol="0" anchor="t">
            <a:spAutoFit/>
          </a:bodyPr>
          <a:lstStyle/>
          <a:p>
            <a:pPr algn="ctr">
              <a:lnSpc>
                <a:spcPts val="2324"/>
              </a:lnSpc>
            </a:pPr>
            <a:r>
              <a:rPr lang="en-US" sz="1699" b="1">
                <a:solidFill>
                  <a:srgbClr val="000000">
                    <a:alpha val="74902"/>
                  </a:srgbClr>
                </a:solidFill>
                <a:latin typeface="Roboto Bold"/>
                <a:ea typeface="Roboto Bold"/>
                <a:cs typeface="Roboto Bold"/>
                <a:sym typeface="Roboto Bold"/>
              </a:rPr>
              <a:t>Dotada de alma espiritual, de intelecto y de libre albedrío, la persona humana, desde su concepción, está ordenada a Dios y destinada a la bienaventuranza eterna. Busca su perfección «buscando y amando lo que es verdadero y bueno» (GS 15 § 2). </a:t>
            </a:r>
          </a:p>
        </p:txBody>
      </p:sp>
      <p:sp>
        <p:nvSpPr>
          <p:cNvPr id="29" name="TextBox 29"/>
          <p:cNvSpPr txBox="1"/>
          <p:nvPr/>
        </p:nvSpPr>
        <p:spPr>
          <a:xfrm>
            <a:off x="1439018" y="2326548"/>
            <a:ext cx="713480" cy="420767"/>
          </a:xfrm>
          <a:prstGeom prst="rect">
            <a:avLst/>
          </a:prstGeom>
        </p:spPr>
        <p:txBody>
          <a:bodyPr lIns="0" tIns="0" rIns="0" bIns="0" rtlCol="0" anchor="t">
            <a:spAutoFit/>
          </a:bodyPr>
          <a:lstStyle/>
          <a:p>
            <a:pPr algn="l">
              <a:lnSpc>
                <a:spcPts val="3359"/>
              </a:lnSpc>
            </a:pPr>
            <a:r>
              <a:rPr lang="en-US" sz="2400" b="1">
                <a:solidFill>
                  <a:srgbClr val="FFFFFF"/>
                </a:solidFill>
                <a:latin typeface="Roboto Bold"/>
                <a:ea typeface="Roboto Bold"/>
                <a:cs typeface="Roboto Bold"/>
                <a:sym typeface="Roboto Bold"/>
              </a:rPr>
              <a:t>1710</a:t>
            </a:r>
          </a:p>
        </p:txBody>
      </p:sp>
      <p:sp>
        <p:nvSpPr>
          <p:cNvPr id="30" name="TextBox 30"/>
          <p:cNvSpPr txBox="1"/>
          <p:nvPr/>
        </p:nvSpPr>
        <p:spPr>
          <a:xfrm>
            <a:off x="4381071" y="2326548"/>
            <a:ext cx="713480" cy="420767"/>
          </a:xfrm>
          <a:prstGeom prst="rect">
            <a:avLst/>
          </a:prstGeom>
        </p:spPr>
        <p:txBody>
          <a:bodyPr lIns="0" tIns="0" rIns="0" bIns="0" rtlCol="0" anchor="t">
            <a:spAutoFit/>
          </a:bodyPr>
          <a:lstStyle/>
          <a:p>
            <a:pPr algn="l">
              <a:lnSpc>
                <a:spcPts val="3359"/>
              </a:lnSpc>
            </a:pPr>
            <a:r>
              <a:rPr lang="en-US" sz="2400" b="1">
                <a:solidFill>
                  <a:srgbClr val="FFFFFF"/>
                </a:solidFill>
                <a:latin typeface="Roboto Bold"/>
                <a:ea typeface="Roboto Bold"/>
                <a:cs typeface="Roboto Bold"/>
                <a:sym typeface="Roboto Bold"/>
              </a:rPr>
              <a:t>1711</a:t>
            </a:r>
          </a:p>
        </p:txBody>
      </p:sp>
      <p:sp>
        <p:nvSpPr>
          <p:cNvPr id="31" name="TextBox 31"/>
          <p:cNvSpPr txBox="1"/>
          <p:nvPr/>
        </p:nvSpPr>
        <p:spPr>
          <a:xfrm>
            <a:off x="7326973" y="2326548"/>
            <a:ext cx="713480" cy="420767"/>
          </a:xfrm>
          <a:prstGeom prst="rect">
            <a:avLst/>
          </a:prstGeom>
        </p:spPr>
        <p:txBody>
          <a:bodyPr lIns="0" tIns="0" rIns="0" bIns="0" rtlCol="0" anchor="t">
            <a:spAutoFit/>
          </a:bodyPr>
          <a:lstStyle/>
          <a:p>
            <a:pPr algn="l">
              <a:lnSpc>
                <a:spcPts val="3359"/>
              </a:lnSpc>
            </a:pPr>
            <a:r>
              <a:rPr lang="en-US" sz="2400" b="1">
                <a:solidFill>
                  <a:srgbClr val="FFFFFF"/>
                </a:solidFill>
                <a:latin typeface="Roboto Bold"/>
                <a:ea typeface="Roboto Bold"/>
                <a:cs typeface="Roboto Bold"/>
                <a:sym typeface="Roboto Bold"/>
              </a:rPr>
              <a:t>1712</a:t>
            </a:r>
          </a:p>
        </p:txBody>
      </p:sp>
      <p:sp>
        <p:nvSpPr>
          <p:cNvPr id="32" name="TextBox 32"/>
          <p:cNvSpPr txBox="1"/>
          <p:nvPr/>
        </p:nvSpPr>
        <p:spPr>
          <a:xfrm>
            <a:off x="10288076" y="2326548"/>
            <a:ext cx="713480" cy="420767"/>
          </a:xfrm>
          <a:prstGeom prst="rect">
            <a:avLst/>
          </a:prstGeom>
        </p:spPr>
        <p:txBody>
          <a:bodyPr lIns="0" tIns="0" rIns="0" bIns="0" rtlCol="0" anchor="t">
            <a:spAutoFit/>
          </a:bodyPr>
          <a:lstStyle/>
          <a:p>
            <a:pPr algn="l">
              <a:lnSpc>
                <a:spcPts val="3359"/>
              </a:lnSpc>
            </a:pPr>
            <a:r>
              <a:rPr lang="en-US" sz="2400" b="1">
                <a:solidFill>
                  <a:srgbClr val="FFFFFF"/>
                </a:solidFill>
                <a:latin typeface="Roboto Bold"/>
                <a:ea typeface="Roboto Bold"/>
                <a:cs typeface="Roboto Bold"/>
                <a:sym typeface="Roboto Bold"/>
              </a:rPr>
              <a:t>1713</a:t>
            </a:r>
          </a:p>
        </p:txBody>
      </p:sp>
      <p:sp>
        <p:nvSpPr>
          <p:cNvPr id="33" name="TextBox 33"/>
          <p:cNvSpPr txBox="1"/>
          <p:nvPr/>
        </p:nvSpPr>
        <p:spPr>
          <a:xfrm>
            <a:off x="13230139" y="2326548"/>
            <a:ext cx="713480" cy="420767"/>
          </a:xfrm>
          <a:prstGeom prst="rect">
            <a:avLst/>
          </a:prstGeom>
        </p:spPr>
        <p:txBody>
          <a:bodyPr lIns="0" tIns="0" rIns="0" bIns="0" rtlCol="0" anchor="t">
            <a:spAutoFit/>
          </a:bodyPr>
          <a:lstStyle/>
          <a:p>
            <a:pPr algn="l">
              <a:lnSpc>
                <a:spcPts val="3359"/>
              </a:lnSpc>
            </a:pPr>
            <a:r>
              <a:rPr lang="en-US" sz="2400" b="1">
                <a:solidFill>
                  <a:srgbClr val="FFFFFF"/>
                </a:solidFill>
                <a:latin typeface="Roboto Bold"/>
                <a:ea typeface="Roboto Bold"/>
                <a:cs typeface="Roboto Bold"/>
                <a:sym typeface="Roboto Bold"/>
              </a:rPr>
              <a:t>1714</a:t>
            </a:r>
          </a:p>
        </p:txBody>
      </p:sp>
      <p:sp>
        <p:nvSpPr>
          <p:cNvPr id="34" name="TextBox 34"/>
          <p:cNvSpPr txBox="1"/>
          <p:nvPr/>
        </p:nvSpPr>
        <p:spPr>
          <a:xfrm>
            <a:off x="16172193" y="2326548"/>
            <a:ext cx="713480" cy="420767"/>
          </a:xfrm>
          <a:prstGeom prst="rect">
            <a:avLst/>
          </a:prstGeom>
        </p:spPr>
        <p:txBody>
          <a:bodyPr lIns="0" tIns="0" rIns="0" bIns="0" rtlCol="0" anchor="t">
            <a:spAutoFit/>
          </a:bodyPr>
          <a:lstStyle/>
          <a:p>
            <a:pPr algn="l">
              <a:lnSpc>
                <a:spcPts val="3359"/>
              </a:lnSpc>
            </a:pPr>
            <a:r>
              <a:rPr lang="en-US" sz="2400" b="1">
                <a:solidFill>
                  <a:srgbClr val="FFFFFF"/>
                </a:solidFill>
                <a:latin typeface="Roboto Bold"/>
                <a:ea typeface="Roboto Bold"/>
                <a:cs typeface="Roboto Bold"/>
                <a:sym typeface="Roboto Bold"/>
              </a:rPr>
              <a:t>1715</a:t>
            </a:r>
          </a:p>
        </p:txBody>
      </p:sp>
      <p:sp>
        <p:nvSpPr>
          <p:cNvPr id="35" name="TextBox 35"/>
          <p:cNvSpPr txBox="1"/>
          <p:nvPr/>
        </p:nvSpPr>
        <p:spPr>
          <a:xfrm>
            <a:off x="4556027" y="71580"/>
            <a:ext cx="6234046" cy="2312118"/>
          </a:xfrm>
          <a:prstGeom prst="rect">
            <a:avLst/>
          </a:prstGeom>
        </p:spPr>
        <p:txBody>
          <a:bodyPr lIns="0" tIns="0" rIns="0" bIns="0" rtlCol="0" anchor="t">
            <a:spAutoFit/>
          </a:bodyPr>
          <a:lstStyle/>
          <a:p>
            <a:pPr algn="l">
              <a:lnSpc>
                <a:spcPts val="9060"/>
              </a:lnSpc>
            </a:pPr>
            <a:r>
              <a:rPr lang="en-US" sz="6471" b="1">
                <a:solidFill>
                  <a:srgbClr val="FFFFFF"/>
                </a:solidFill>
                <a:latin typeface="Poppins Bold"/>
                <a:ea typeface="Poppins Bold"/>
                <a:cs typeface="Poppins Bold"/>
                <a:sym typeface="Poppins Bold"/>
              </a:rPr>
              <a:t>EN  RESUMEN</a:t>
            </a:r>
          </a:p>
          <a:p>
            <a:pPr algn="l">
              <a:lnSpc>
                <a:spcPts val="9060"/>
              </a:lnSpc>
            </a:pPr>
            <a:endParaRPr lang="en-US" sz="6471" b="1">
              <a:solidFill>
                <a:srgbClr val="FFFFFF"/>
              </a:solidFill>
              <a:latin typeface="Poppins Bold"/>
              <a:ea typeface="Poppins Bold"/>
              <a:cs typeface="Poppins Bold"/>
              <a:sym typeface="Poppins Bold"/>
            </a:endParaRPr>
          </a:p>
        </p:txBody>
      </p:sp>
      <p:sp>
        <p:nvSpPr>
          <p:cNvPr id="36" name="Freeform 36"/>
          <p:cNvSpPr/>
          <p:nvPr/>
        </p:nvSpPr>
        <p:spPr>
          <a:xfrm>
            <a:off x="9175042" y="2865008"/>
            <a:ext cx="2939548" cy="5965241"/>
          </a:xfrm>
          <a:custGeom>
            <a:avLst/>
            <a:gdLst/>
            <a:ahLst/>
            <a:cxnLst/>
            <a:rect l="l" t="t" r="r" b="b"/>
            <a:pathLst>
              <a:path w="2939548" h="5965241">
                <a:moveTo>
                  <a:pt x="0" y="0"/>
                </a:moveTo>
                <a:lnTo>
                  <a:pt x="2939548" y="0"/>
                </a:lnTo>
                <a:lnTo>
                  <a:pt x="2939548" y="5965241"/>
                </a:lnTo>
                <a:lnTo>
                  <a:pt x="0" y="596524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7" name="Freeform 37"/>
          <p:cNvSpPr/>
          <p:nvPr/>
        </p:nvSpPr>
        <p:spPr>
          <a:xfrm>
            <a:off x="3287154" y="2865008"/>
            <a:ext cx="2939548" cy="5965241"/>
          </a:xfrm>
          <a:custGeom>
            <a:avLst/>
            <a:gdLst/>
            <a:ahLst/>
            <a:cxnLst/>
            <a:rect l="l" t="t" r="r" b="b"/>
            <a:pathLst>
              <a:path w="2939548" h="5965241">
                <a:moveTo>
                  <a:pt x="0" y="0"/>
                </a:moveTo>
                <a:lnTo>
                  <a:pt x="2939548" y="0"/>
                </a:lnTo>
                <a:lnTo>
                  <a:pt x="2939548" y="5965241"/>
                </a:lnTo>
                <a:lnTo>
                  <a:pt x="0" y="596524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8" name="Freeform 38"/>
          <p:cNvSpPr/>
          <p:nvPr/>
        </p:nvSpPr>
        <p:spPr>
          <a:xfrm>
            <a:off x="280930" y="2865008"/>
            <a:ext cx="2939548" cy="5965241"/>
          </a:xfrm>
          <a:custGeom>
            <a:avLst/>
            <a:gdLst/>
            <a:ahLst/>
            <a:cxnLst/>
            <a:rect l="l" t="t" r="r" b="b"/>
            <a:pathLst>
              <a:path w="2939548" h="5965241">
                <a:moveTo>
                  <a:pt x="0" y="0"/>
                </a:moveTo>
                <a:lnTo>
                  <a:pt x="2939549" y="0"/>
                </a:lnTo>
                <a:lnTo>
                  <a:pt x="2939549" y="5965241"/>
                </a:lnTo>
                <a:lnTo>
                  <a:pt x="0" y="596524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9" name="Freeform 39"/>
          <p:cNvSpPr/>
          <p:nvPr/>
        </p:nvSpPr>
        <p:spPr>
          <a:xfrm>
            <a:off x="12284169" y="2865008"/>
            <a:ext cx="2939548" cy="5965241"/>
          </a:xfrm>
          <a:custGeom>
            <a:avLst/>
            <a:gdLst/>
            <a:ahLst/>
            <a:cxnLst/>
            <a:rect l="l" t="t" r="r" b="b"/>
            <a:pathLst>
              <a:path w="2939548" h="5965241">
                <a:moveTo>
                  <a:pt x="0" y="0"/>
                </a:moveTo>
                <a:lnTo>
                  <a:pt x="2939548" y="0"/>
                </a:lnTo>
                <a:lnTo>
                  <a:pt x="2939548" y="5965241"/>
                </a:lnTo>
                <a:lnTo>
                  <a:pt x="0" y="596524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40" name="Freeform 40"/>
          <p:cNvSpPr/>
          <p:nvPr/>
        </p:nvSpPr>
        <p:spPr>
          <a:xfrm>
            <a:off x="15094106" y="2865008"/>
            <a:ext cx="2939548" cy="5965241"/>
          </a:xfrm>
          <a:custGeom>
            <a:avLst/>
            <a:gdLst/>
            <a:ahLst/>
            <a:cxnLst/>
            <a:rect l="l" t="t" r="r" b="b"/>
            <a:pathLst>
              <a:path w="2939548" h="5965241">
                <a:moveTo>
                  <a:pt x="0" y="0"/>
                </a:moveTo>
                <a:lnTo>
                  <a:pt x="2939548" y="0"/>
                </a:lnTo>
                <a:lnTo>
                  <a:pt x="2939548" y="5965241"/>
                </a:lnTo>
                <a:lnTo>
                  <a:pt x="0" y="596524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0933176" cy="10287000"/>
            <a:chOff x="0" y="0"/>
            <a:chExt cx="10933176" cy="10287000"/>
          </a:xfrm>
        </p:grpSpPr>
        <p:sp>
          <p:nvSpPr>
            <p:cNvPr id="3" name="Freeform 3"/>
            <p:cNvSpPr/>
            <p:nvPr/>
          </p:nvSpPr>
          <p:spPr>
            <a:xfrm>
              <a:off x="0" y="0"/>
              <a:ext cx="10931652" cy="10287000"/>
            </a:xfrm>
            <a:custGeom>
              <a:avLst/>
              <a:gdLst/>
              <a:ahLst/>
              <a:cxnLst/>
              <a:rect l="l" t="t" r="r" b="b"/>
              <a:pathLst>
                <a:path w="10931652" h="10287000">
                  <a:moveTo>
                    <a:pt x="0" y="0"/>
                  </a:moveTo>
                  <a:lnTo>
                    <a:pt x="0" y="10287000"/>
                  </a:lnTo>
                  <a:lnTo>
                    <a:pt x="10931652" y="10287000"/>
                  </a:lnTo>
                  <a:lnTo>
                    <a:pt x="10931652" y="0"/>
                  </a:lnTo>
                  <a:close/>
                </a:path>
              </a:pathLst>
            </a:custGeom>
            <a:solidFill>
              <a:srgbClr val="190090">
                <a:alpha val="60000"/>
              </a:srgbClr>
            </a:solidFill>
          </p:spPr>
        </p:sp>
      </p:grpSp>
      <p:grpSp>
        <p:nvGrpSpPr>
          <p:cNvPr id="4" name="Group 4"/>
          <p:cNvGrpSpPr/>
          <p:nvPr/>
        </p:nvGrpSpPr>
        <p:grpSpPr>
          <a:xfrm>
            <a:off x="10931623" y="0"/>
            <a:ext cx="7356377" cy="10287000"/>
            <a:chOff x="0" y="0"/>
            <a:chExt cx="9808502" cy="13716000"/>
          </a:xfrm>
        </p:grpSpPr>
        <p:sp>
          <p:nvSpPr>
            <p:cNvPr id="5" name="Freeform 5"/>
            <p:cNvSpPr/>
            <p:nvPr/>
          </p:nvSpPr>
          <p:spPr>
            <a:xfrm>
              <a:off x="0" y="0"/>
              <a:ext cx="9808464" cy="13716000"/>
            </a:xfrm>
            <a:custGeom>
              <a:avLst/>
              <a:gdLst/>
              <a:ahLst/>
              <a:cxnLst/>
              <a:rect l="l" t="t" r="r" b="b"/>
              <a:pathLst>
                <a:path w="9808464" h="13716000">
                  <a:moveTo>
                    <a:pt x="0" y="0"/>
                  </a:moveTo>
                  <a:lnTo>
                    <a:pt x="9808464" y="0"/>
                  </a:lnTo>
                  <a:lnTo>
                    <a:pt x="9808464" y="13716000"/>
                  </a:lnTo>
                  <a:lnTo>
                    <a:pt x="0" y="13716000"/>
                  </a:lnTo>
                  <a:lnTo>
                    <a:pt x="0" y="0"/>
                  </a:lnTo>
                  <a:close/>
                </a:path>
              </a:pathLst>
            </a:custGeom>
            <a:blipFill>
              <a:blip r:embed="rId2">
                <a:alphaModFix amt="60000"/>
              </a:blip>
              <a:stretch>
                <a:fillRect l="-71539" r="-15429" b="-33703"/>
              </a:stretch>
            </a:blipFill>
          </p:spPr>
        </p:sp>
      </p:grpSp>
      <p:grpSp>
        <p:nvGrpSpPr>
          <p:cNvPr id="6" name="Group 6"/>
          <p:cNvGrpSpPr/>
          <p:nvPr/>
        </p:nvGrpSpPr>
        <p:grpSpPr>
          <a:xfrm>
            <a:off x="11410477" y="3821805"/>
            <a:ext cx="6398668" cy="6260985"/>
            <a:chOff x="0" y="0"/>
            <a:chExt cx="11214100" cy="10972800"/>
          </a:xfrm>
        </p:grpSpPr>
        <p:sp>
          <p:nvSpPr>
            <p:cNvPr id="7" name="Freeform 7"/>
            <p:cNvSpPr/>
            <p:nvPr/>
          </p:nvSpPr>
          <p:spPr>
            <a:xfrm>
              <a:off x="0" y="0"/>
              <a:ext cx="11214100" cy="10972800"/>
            </a:xfrm>
            <a:custGeom>
              <a:avLst/>
              <a:gdLst/>
              <a:ahLst/>
              <a:cxnLst/>
              <a:rect l="l" t="t" r="r" b="b"/>
              <a:pathLst>
                <a:path w="11214100" h="10972800">
                  <a:moveTo>
                    <a:pt x="0" y="0"/>
                  </a:moveTo>
                  <a:lnTo>
                    <a:pt x="11214100" y="0"/>
                  </a:lnTo>
                  <a:lnTo>
                    <a:pt x="11214100" y="10972800"/>
                  </a:lnTo>
                  <a:lnTo>
                    <a:pt x="0" y="10972800"/>
                  </a:lnTo>
                  <a:lnTo>
                    <a:pt x="0" y="0"/>
                  </a:lnTo>
                  <a:close/>
                </a:path>
              </a:pathLst>
            </a:custGeom>
            <a:blipFill>
              <a:blip r:embed="rId3"/>
              <a:stretch>
                <a:fillRect/>
              </a:stretch>
            </a:blipFill>
          </p:spPr>
        </p:sp>
      </p:grpSp>
      <p:sp>
        <p:nvSpPr>
          <p:cNvPr id="8" name="TextBox 8"/>
          <p:cNvSpPr txBox="1"/>
          <p:nvPr/>
        </p:nvSpPr>
        <p:spPr>
          <a:xfrm>
            <a:off x="1092546" y="1010822"/>
            <a:ext cx="9247175" cy="8307705"/>
          </a:xfrm>
          <a:prstGeom prst="rect">
            <a:avLst/>
          </a:prstGeom>
        </p:spPr>
        <p:txBody>
          <a:bodyPr lIns="0" tIns="0" rIns="0" bIns="0" rtlCol="0" anchor="t">
            <a:spAutoFit/>
          </a:bodyPr>
          <a:lstStyle/>
          <a:p>
            <a:pPr algn="ctr">
              <a:lnSpc>
                <a:spcPts val="4649"/>
              </a:lnSpc>
            </a:pPr>
            <a:r>
              <a:rPr lang="en-US" sz="3372">
                <a:solidFill>
                  <a:srgbClr val="FFFFFF"/>
                </a:solidFill>
                <a:latin typeface="Poppins Light"/>
                <a:ea typeface="Poppins Light"/>
                <a:cs typeface="Poppins Light"/>
                <a:sym typeface="Poppins Light"/>
              </a:rPr>
              <a:t>El Catecismo de la Iglesia Católica afirma que la dignidad humana proviene de ser creado a imagen y semejanza de Dios, reconciliado por Cristo y llamado a la vida eterna. La «restauración» de la dignidad se logra al vivir conforme a la voluntad de Dios, usando la libertad para practicar el bien y alcanzar la plenitud en la bienaventuranza. La Iglesia enfatiza que esta dignidad es incondicional e igual para todos, y que se debe proteger en todas las circunstancias de la vida, oponiéndose a la eutanasia, el aborto, la guerra y otras formas de violencia.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616373"/>
            <a:ext cx="6056328" cy="670627"/>
          </a:xfrm>
          <a:custGeom>
            <a:avLst/>
            <a:gdLst/>
            <a:ahLst/>
            <a:cxnLst/>
            <a:rect l="l" t="t" r="r" b="b"/>
            <a:pathLst>
              <a:path w="6056328" h="670627">
                <a:moveTo>
                  <a:pt x="0" y="0"/>
                </a:moveTo>
                <a:lnTo>
                  <a:pt x="6056328" y="0"/>
                </a:lnTo>
                <a:lnTo>
                  <a:pt x="6056328" y="670627"/>
                </a:lnTo>
                <a:lnTo>
                  <a:pt x="0" y="6706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715500" y="9194797"/>
            <a:ext cx="14857000" cy="146047"/>
          </a:xfrm>
          <a:custGeom>
            <a:avLst/>
            <a:gdLst/>
            <a:ahLst/>
            <a:cxnLst/>
            <a:rect l="l" t="t" r="r" b="b"/>
            <a:pathLst>
              <a:path w="14857000" h="146047">
                <a:moveTo>
                  <a:pt x="0" y="0"/>
                </a:moveTo>
                <a:lnTo>
                  <a:pt x="14857000" y="0"/>
                </a:lnTo>
                <a:lnTo>
                  <a:pt x="14857000" y="146047"/>
                </a:lnTo>
                <a:lnTo>
                  <a:pt x="0" y="1460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2708074" y="0"/>
            <a:ext cx="5579926" cy="735387"/>
          </a:xfrm>
          <a:custGeom>
            <a:avLst/>
            <a:gdLst/>
            <a:ahLst/>
            <a:cxnLst/>
            <a:rect l="l" t="t" r="r" b="b"/>
            <a:pathLst>
              <a:path w="5579926" h="735387">
                <a:moveTo>
                  <a:pt x="0" y="0"/>
                </a:moveTo>
                <a:lnTo>
                  <a:pt x="5579926" y="0"/>
                </a:lnTo>
                <a:lnTo>
                  <a:pt x="5579926" y="735387"/>
                </a:lnTo>
                <a:lnTo>
                  <a:pt x="0" y="7353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TextBox 5"/>
          <p:cNvSpPr txBox="1"/>
          <p:nvPr/>
        </p:nvSpPr>
        <p:spPr>
          <a:xfrm>
            <a:off x="1715500" y="866775"/>
            <a:ext cx="6231988" cy="1159907"/>
          </a:xfrm>
          <a:prstGeom prst="rect">
            <a:avLst/>
          </a:prstGeom>
        </p:spPr>
        <p:txBody>
          <a:bodyPr lIns="0" tIns="0" rIns="0" bIns="0" rtlCol="0" anchor="t">
            <a:spAutoFit/>
          </a:bodyPr>
          <a:lstStyle/>
          <a:p>
            <a:pPr algn="l">
              <a:lnSpc>
                <a:spcPts val="8744"/>
              </a:lnSpc>
            </a:pPr>
            <a:r>
              <a:rPr lang="en-US" sz="6286" b="1">
                <a:solidFill>
                  <a:srgbClr val="190090"/>
                </a:solidFill>
                <a:latin typeface="Poppins Bold"/>
                <a:ea typeface="Poppins Bold"/>
                <a:cs typeface="Poppins Bold"/>
                <a:sym typeface="Poppins Bold"/>
              </a:rPr>
              <a:t>TEXTO BÍBLICO:</a:t>
            </a:r>
          </a:p>
        </p:txBody>
      </p:sp>
      <p:sp>
        <p:nvSpPr>
          <p:cNvPr id="6" name="TextBox 6"/>
          <p:cNvSpPr txBox="1"/>
          <p:nvPr/>
        </p:nvSpPr>
        <p:spPr>
          <a:xfrm>
            <a:off x="2142192" y="2692575"/>
            <a:ext cx="130321" cy="1102966"/>
          </a:xfrm>
          <a:prstGeom prst="rect">
            <a:avLst/>
          </a:prstGeom>
        </p:spPr>
        <p:txBody>
          <a:bodyPr lIns="0" tIns="0" rIns="0" bIns="0" rtlCol="0" anchor="t">
            <a:spAutoFit/>
          </a:bodyPr>
          <a:lstStyle/>
          <a:p>
            <a:pPr algn="l">
              <a:lnSpc>
                <a:spcPts val="9419"/>
              </a:lnSpc>
            </a:pPr>
            <a:r>
              <a:rPr lang="en-US" sz="3767">
                <a:solidFill>
                  <a:srgbClr val="000000"/>
                </a:solidFill>
                <a:latin typeface="Poppins"/>
                <a:ea typeface="Poppins"/>
                <a:cs typeface="Poppins"/>
                <a:sym typeface="Poppins"/>
              </a:rPr>
              <a:t> </a:t>
            </a:r>
          </a:p>
        </p:txBody>
      </p:sp>
      <p:sp>
        <p:nvSpPr>
          <p:cNvPr id="7" name="TextBox 7"/>
          <p:cNvSpPr txBox="1"/>
          <p:nvPr/>
        </p:nvSpPr>
        <p:spPr>
          <a:xfrm>
            <a:off x="1779003" y="3092625"/>
            <a:ext cx="12554902" cy="675823"/>
          </a:xfrm>
          <a:prstGeom prst="rect">
            <a:avLst/>
          </a:prstGeom>
        </p:spPr>
        <p:txBody>
          <a:bodyPr lIns="0" tIns="0" rIns="0" bIns="0" rtlCol="0" anchor="t">
            <a:spAutoFit/>
          </a:bodyPr>
          <a:lstStyle/>
          <a:p>
            <a:pPr algn="l">
              <a:lnSpc>
                <a:spcPts val="5274"/>
              </a:lnSpc>
            </a:pPr>
            <a:r>
              <a:rPr lang="en-US" sz="3767">
                <a:solidFill>
                  <a:srgbClr val="000000"/>
                </a:solidFill>
                <a:latin typeface="Poppins"/>
                <a:ea typeface="Poppins"/>
                <a:cs typeface="Poppins"/>
                <a:sym typeface="Poppins"/>
              </a:rPr>
              <a:t>El hijo pródigo y el padre misericordioso  LC 15, 11 - 24</a:t>
            </a:r>
          </a:p>
        </p:txBody>
      </p:sp>
      <p:sp>
        <p:nvSpPr>
          <p:cNvPr id="8" name="TextBox 8"/>
          <p:cNvSpPr txBox="1"/>
          <p:nvPr/>
        </p:nvSpPr>
        <p:spPr>
          <a:xfrm>
            <a:off x="1779003" y="4576562"/>
            <a:ext cx="14804212" cy="2886075"/>
          </a:xfrm>
          <a:prstGeom prst="rect">
            <a:avLst/>
          </a:prstGeom>
        </p:spPr>
        <p:txBody>
          <a:bodyPr lIns="0" tIns="0" rIns="0" bIns="0" rtlCol="0" anchor="t">
            <a:spAutoFit/>
          </a:bodyPr>
          <a:lstStyle/>
          <a:p>
            <a:pPr algn="l">
              <a:lnSpc>
                <a:spcPts val="3750"/>
              </a:lnSpc>
            </a:pPr>
            <a:r>
              <a:rPr lang="en-US" sz="2700">
                <a:solidFill>
                  <a:srgbClr val="000000"/>
                </a:solidFill>
                <a:latin typeface="Poppins"/>
                <a:ea typeface="Poppins"/>
                <a:cs typeface="Poppins"/>
                <a:sym typeface="Poppins"/>
              </a:rPr>
              <a:t>La parábola del hijo pródigo se encuentra en Lucas 15: 11-32. El personaje del padre perdonador, que permanece constante a lo largo de la historia, es una representación de Dios. Al contar la historia, Jesús identifica con Dios en su actitud amorosa hacia los perdidos, simbolizados por el hijo menor (los publicamos y pecadores de Lucas 15:1) el hermano mayor representa a los que se creen justos (los fariseos y maestros de la ley de Lucas 15:2)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616373"/>
            <a:ext cx="6056328" cy="670627"/>
          </a:xfrm>
          <a:custGeom>
            <a:avLst/>
            <a:gdLst/>
            <a:ahLst/>
            <a:cxnLst/>
            <a:rect l="l" t="t" r="r" b="b"/>
            <a:pathLst>
              <a:path w="6056328" h="670627">
                <a:moveTo>
                  <a:pt x="0" y="0"/>
                </a:moveTo>
                <a:lnTo>
                  <a:pt x="6056328" y="0"/>
                </a:lnTo>
                <a:lnTo>
                  <a:pt x="6056328" y="670627"/>
                </a:lnTo>
                <a:lnTo>
                  <a:pt x="0" y="6706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779003" y="9258300"/>
            <a:ext cx="14730003" cy="19050"/>
          </a:xfrm>
          <a:custGeom>
            <a:avLst/>
            <a:gdLst/>
            <a:ahLst/>
            <a:cxnLst/>
            <a:rect l="l" t="t" r="r" b="b"/>
            <a:pathLst>
              <a:path w="14730003" h="19050">
                <a:moveTo>
                  <a:pt x="0" y="0"/>
                </a:moveTo>
                <a:lnTo>
                  <a:pt x="14730003" y="0"/>
                </a:lnTo>
                <a:lnTo>
                  <a:pt x="14730003" y="19050"/>
                </a:lnTo>
                <a:lnTo>
                  <a:pt x="0" y="190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2708074" y="0"/>
            <a:ext cx="5579926" cy="735387"/>
          </a:xfrm>
          <a:custGeom>
            <a:avLst/>
            <a:gdLst/>
            <a:ahLst/>
            <a:cxnLst/>
            <a:rect l="l" t="t" r="r" b="b"/>
            <a:pathLst>
              <a:path w="5579926" h="735387">
                <a:moveTo>
                  <a:pt x="0" y="0"/>
                </a:moveTo>
                <a:lnTo>
                  <a:pt x="5579926" y="0"/>
                </a:lnTo>
                <a:lnTo>
                  <a:pt x="5579926" y="735387"/>
                </a:lnTo>
                <a:lnTo>
                  <a:pt x="0" y="7353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5" name="Group 5"/>
          <p:cNvGrpSpPr/>
          <p:nvPr/>
        </p:nvGrpSpPr>
        <p:grpSpPr>
          <a:xfrm>
            <a:off x="11169377" y="4830813"/>
            <a:ext cx="6296025" cy="4610100"/>
            <a:chOff x="0" y="0"/>
            <a:chExt cx="8394700" cy="6146800"/>
          </a:xfrm>
        </p:grpSpPr>
        <p:sp>
          <p:nvSpPr>
            <p:cNvPr id="6" name="Freeform 6"/>
            <p:cNvSpPr/>
            <p:nvPr/>
          </p:nvSpPr>
          <p:spPr>
            <a:xfrm>
              <a:off x="0" y="0"/>
              <a:ext cx="8394700" cy="6146800"/>
            </a:xfrm>
            <a:custGeom>
              <a:avLst/>
              <a:gdLst/>
              <a:ahLst/>
              <a:cxnLst/>
              <a:rect l="l" t="t" r="r" b="b"/>
              <a:pathLst>
                <a:path w="8394700" h="6146800">
                  <a:moveTo>
                    <a:pt x="0" y="0"/>
                  </a:moveTo>
                  <a:lnTo>
                    <a:pt x="8394700" y="0"/>
                  </a:lnTo>
                  <a:lnTo>
                    <a:pt x="8394700" y="6146800"/>
                  </a:lnTo>
                  <a:lnTo>
                    <a:pt x="0" y="6146800"/>
                  </a:lnTo>
                  <a:lnTo>
                    <a:pt x="0" y="0"/>
                  </a:lnTo>
                  <a:close/>
                </a:path>
              </a:pathLst>
            </a:custGeom>
            <a:blipFill>
              <a:blip r:embed="rId8"/>
              <a:stretch>
                <a:fillRect t="-45622" b="-45699"/>
              </a:stretch>
            </a:blipFill>
          </p:spPr>
        </p:sp>
      </p:grpSp>
      <p:grpSp>
        <p:nvGrpSpPr>
          <p:cNvPr id="7" name="Group 7"/>
          <p:cNvGrpSpPr/>
          <p:nvPr/>
        </p:nvGrpSpPr>
        <p:grpSpPr>
          <a:xfrm>
            <a:off x="1779003" y="9258300"/>
            <a:ext cx="14730003" cy="19050"/>
            <a:chOff x="0" y="0"/>
            <a:chExt cx="14730006" cy="19050"/>
          </a:xfrm>
        </p:grpSpPr>
        <p:sp>
          <p:nvSpPr>
            <p:cNvPr id="8" name="Freeform 8"/>
            <p:cNvSpPr/>
            <p:nvPr/>
          </p:nvSpPr>
          <p:spPr>
            <a:xfrm>
              <a:off x="0" y="0"/>
              <a:ext cx="14729972" cy="19050"/>
            </a:xfrm>
            <a:custGeom>
              <a:avLst/>
              <a:gdLst/>
              <a:ahLst/>
              <a:cxnLst/>
              <a:rect l="l" t="t" r="r" b="b"/>
              <a:pathLst>
                <a:path w="14729972" h="19050">
                  <a:moveTo>
                    <a:pt x="0" y="19050"/>
                  </a:moveTo>
                  <a:lnTo>
                    <a:pt x="14729972" y="19050"/>
                  </a:lnTo>
                  <a:lnTo>
                    <a:pt x="14729972" y="0"/>
                  </a:lnTo>
                  <a:lnTo>
                    <a:pt x="0" y="0"/>
                  </a:lnTo>
                  <a:close/>
                </a:path>
              </a:pathLst>
            </a:custGeom>
            <a:solidFill>
              <a:srgbClr val="000000">
                <a:alpha val="0"/>
              </a:srgbClr>
            </a:solidFill>
          </p:spPr>
        </p:sp>
      </p:grpSp>
      <p:sp>
        <p:nvSpPr>
          <p:cNvPr id="9" name="TextBox 9"/>
          <p:cNvSpPr txBox="1"/>
          <p:nvPr/>
        </p:nvSpPr>
        <p:spPr>
          <a:xfrm>
            <a:off x="1779003" y="5633828"/>
            <a:ext cx="9084269" cy="2886075"/>
          </a:xfrm>
          <a:prstGeom prst="rect">
            <a:avLst/>
          </a:prstGeom>
        </p:spPr>
        <p:txBody>
          <a:bodyPr lIns="0" tIns="0" rIns="0" bIns="0" rtlCol="0" anchor="t">
            <a:spAutoFit/>
          </a:bodyPr>
          <a:lstStyle/>
          <a:p>
            <a:pPr algn="l">
              <a:lnSpc>
                <a:spcPts val="3750"/>
              </a:lnSpc>
            </a:pPr>
            <a:r>
              <a:rPr lang="en-US" sz="2700">
                <a:solidFill>
                  <a:srgbClr val="000000"/>
                </a:solidFill>
                <a:latin typeface="Poppins"/>
                <a:ea typeface="Poppins"/>
                <a:cs typeface="Poppins"/>
                <a:sym typeface="Poppins"/>
              </a:rPr>
              <a:t>Vemos una progresión a través de las tres parábolas de la relación de uno en cien (Lucas 15:1- 7) a uno en diez (Lucas 15:8-10) a uno en uno (Lucas 15:11-32) demostrando el amor de Dios por cada individuo y su atención personal hacia toda la humanidad.</a:t>
            </a:r>
          </a:p>
        </p:txBody>
      </p:sp>
      <p:sp>
        <p:nvSpPr>
          <p:cNvPr id="10" name="TextBox 10"/>
          <p:cNvSpPr txBox="1"/>
          <p:nvPr/>
        </p:nvSpPr>
        <p:spPr>
          <a:xfrm>
            <a:off x="1779003" y="2025625"/>
            <a:ext cx="13150901" cy="2886075"/>
          </a:xfrm>
          <a:prstGeom prst="rect">
            <a:avLst/>
          </a:prstGeom>
        </p:spPr>
        <p:txBody>
          <a:bodyPr lIns="0" tIns="0" rIns="0" bIns="0" rtlCol="0" anchor="t">
            <a:spAutoFit/>
          </a:bodyPr>
          <a:lstStyle/>
          <a:p>
            <a:pPr algn="just">
              <a:lnSpc>
                <a:spcPts val="3750"/>
              </a:lnSpc>
            </a:pPr>
            <a:r>
              <a:rPr lang="en-US" sz="2700">
                <a:solidFill>
                  <a:srgbClr val="000000"/>
                </a:solidFill>
                <a:latin typeface="Poppins"/>
                <a:ea typeface="Poppins"/>
                <a:cs typeface="Poppins"/>
                <a:sym typeface="Poppins"/>
              </a:rPr>
              <a:t>El tema principal de esa parábola no es tanto la conversación del pecador, como en las dos parábolas anteriores de Lucas 15, sino más bien la restauración de un creyente en comunión con el padre.  en las dos primeras parábolas, el dueño salía a buscar lo que se había perdido (Lucas 15:1-10) , mientras que en esta historia, el padre aspira, y observa con ansias el regreso de su hijo.</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616373"/>
            <a:ext cx="6056328" cy="670627"/>
          </a:xfrm>
          <a:custGeom>
            <a:avLst/>
            <a:gdLst/>
            <a:ahLst/>
            <a:cxnLst/>
            <a:rect l="l" t="t" r="r" b="b"/>
            <a:pathLst>
              <a:path w="6056328" h="670627">
                <a:moveTo>
                  <a:pt x="0" y="0"/>
                </a:moveTo>
                <a:lnTo>
                  <a:pt x="6056328" y="0"/>
                </a:lnTo>
                <a:lnTo>
                  <a:pt x="6056328" y="670627"/>
                </a:lnTo>
                <a:lnTo>
                  <a:pt x="0" y="6706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779003" y="9258300"/>
            <a:ext cx="14730003" cy="19050"/>
          </a:xfrm>
          <a:custGeom>
            <a:avLst/>
            <a:gdLst/>
            <a:ahLst/>
            <a:cxnLst/>
            <a:rect l="l" t="t" r="r" b="b"/>
            <a:pathLst>
              <a:path w="14730003" h="19050">
                <a:moveTo>
                  <a:pt x="0" y="0"/>
                </a:moveTo>
                <a:lnTo>
                  <a:pt x="14730003" y="0"/>
                </a:lnTo>
                <a:lnTo>
                  <a:pt x="14730003" y="19050"/>
                </a:lnTo>
                <a:lnTo>
                  <a:pt x="0" y="190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2708074" y="0"/>
            <a:ext cx="5579926" cy="735387"/>
          </a:xfrm>
          <a:custGeom>
            <a:avLst/>
            <a:gdLst/>
            <a:ahLst/>
            <a:cxnLst/>
            <a:rect l="l" t="t" r="r" b="b"/>
            <a:pathLst>
              <a:path w="5579926" h="735387">
                <a:moveTo>
                  <a:pt x="0" y="0"/>
                </a:moveTo>
                <a:lnTo>
                  <a:pt x="5579926" y="0"/>
                </a:lnTo>
                <a:lnTo>
                  <a:pt x="5579926" y="735387"/>
                </a:lnTo>
                <a:lnTo>
                  <a:pt x="0" y="7353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5" name="Group 5"/>
          <p:cNvGrpSpPr/>
          <p:nvPr/>
        </p:nvGrpSpPr>
        <p:grpSpPr>
          <a:xfrm>
            <a:off x="1601095" y="685800"/>
            <a:ext cx="4705350" cy="8229600"/>
            <a:chOff x="0" y="0"/>
            <a:chExt cx="6273800" cy="10972800"/>
          </a:xfrm>
        </p:grpSpPr>
        <p:sp>
          <p:nvSpPr>
            <p:cNvPr id="6" name="Freeform 6"/>
            <p:cNvSpPr/>
            <p:nvPr/>
          </p:nvSpPr>
          <p:spPr>
            <a:xfrm>
              <a:off x="0" y="0"/>
              <a:ext cx="6273800" cy="10972800"/>
            </a:xfrm>
            <a:custGeom>
              <a:avLst/>
              <a:gdLst/>
              <a:ahLst/>
              <a:cxnLst/>
              <a:rect l="l" t="t" r="r" b="b"/>
              <a:pathLst>
                <a:path w="6273800" h="10972800">
                  <a:moveTo>
                    <a:pt x="0" y="0"/>
                  </a:moveTo>
                  <a:lnTo>
                    <a:pt x="6273800" y="0"/>
                  </a:lnTo>
                  <a:lnTo>
                    <a:pt x="6273800" y="10972800"/>
                  </a:lnTo>
                  <a:lnTo>
                    <a:pt x="0" y="10972800"/>
                  </a:lnTo>
                  <a:lnTo>
                    <a:pt x="0" y="0"/>
                  </a:lnTo>
                  <a:close/>
                </a:path>
              </a:pathLst>
            </a:custGeom>
            <a:blipFill>
              <a:blip r:embed="rId8"/>
              <a:stretch>
                <a:fillRect/>
              </a:stretch>
            </a:blipFill>
          </p:spPr>
        </p:sp>
      </p:grpSp>
      <p:grpSp>
        <p:nvGrpSpPr>
          <p:cNvPr id="7" name="Group 7"/>
          <p:cNvGrpSpPr/>
          <p:nvPr/>
        </p:nvGrpSpPr>
        <p:grpSpPr>
          <a:xfrm>
            <a:off x="1779003" y="9258300"/>
            <a:ext cx="14730003" cy="19050"/>
            <a:chOff x="0" y="0"/>
            <a:chExt cx="14730006" cy="19050"/>
          </a:xfrm>
        </p:grpSpPr>
        <p:sp>
          <p:nvSpPr>
            <p:cNvPr id="8" name="Freeform 8"/>
            <p:cNvSpPr/>
            <p:nvPr/>
          </p:nvSpPr>
          <p:spPr>
            <a:xfrm>
              <a:off x="0" y="0"/>
              <a:ext cx="14729972" cy="19050"/>
            </a:xfrm>
            <a:custGeom>
              <a:avLst/>
              <a:gdLst/>
              <a:ahLst/>
              <a:cxnLst/>
              <a:rect l="l" t="t" r="r" b="b"/>
              <a:pathLst>
                <a:path w="14729972" h="19050">
                  <a:moveTo>
                    <a:pt x="0" y="19050"/>
                  </a:moveTo>
                  <a:lnTo>
                    <a:pt x="14729972" y="19050"/>
                  </a:lnTo>
                  <a:lnTo>
                    <a:pt x="14729972" y="0"/>
                  </a:lnTo>
                  <a:lnTo>
                    <a:pt x="0" y="0"/>
                  </a:lnTo>
                  <a:close/>
                </a:path>
              </a:pathLst>
            </a:custGeom>
            <a:solidFill>
              <a:srgbClr val="000000">
                <a:alpha val="0"/>
              </a:srgbClr>
            </a:solidFill>
          </p:spPr>
        </p:sp>
      </p:grpSp>
      <p:sp>
        <p:nvSpPr>
          <p:cNvPr id="9" name="TextBox 9"/>
          <p:cNvSpPr txBox="1"/>
          <p:nvPr/>
        </p:nvSpPr>
        <p:spPr>
          <a:xfrm>
            <a:off x="7931582" y="1854984"/>
            <a:ext cx="9514132" cy="1933575"/>
          </a:xfrm>
          <a:prstGeom prst="rect">
            <a:avLst/>
          </a:prstGeom>
        </p:spPr>
        <p:txBody>
          <a:bodyPr lIns="0" tIns="0" rIns="0" bIns="0" rtlCol="0" anchor="t">
            <a:spAutoFit/>
          </a:bodyPr>
          <a:lstStyle/>
          <a:p>
            <a:pPr algn="r">
              <a:lnSpc>
                <a:spcPts val="3750"/>
              </a:lnSpc>
            </a:pPr>
            <a:r>
              <a:rPr lang="en-US" sz="2700">
                <a:solidFill>
                  <a:srgbClr val="000000"/>
                </a:solidFill>
                <a:latin typeface="Poppins"/>
                <a:ea typeface="Poppins"/>
                <a:cs typeface="Poppins"/>
                <a:sym typeface="Poppins"/>
              </a:rPr>
              <a:t>Vemos en esta historia que la misericordia del padre ensombrece la pecaminosas del Hijo, ya que es el recuerdo de la bondad del padre, lo que lo lleva al hijo pródigo al arrepentimiento.</a:t>
            </a:r>
          </a:p>
        </p:txBody>
      </p:sp>
      <p:sp>
        <p:nvSpPr>
          <p:cNvPr id="10" name="TextBox 10"/>
          <p:cNvSpPr txBox="1"/>
          <p:nvPr/>
        </p:nvSpPr>
        <p:spPr>
          <a:xfrm>
            <a:off x="7603417" y="4236234"/>
            <a:ext cx="9848907" cy="2409825"/>
          </a:xfrm>
          <a:prstGeom prst="rect">
            <a:avLst/>
          </a:prstGeom>
        </p:spPr>
        <p:txBody>
          <a:bodyPr lIns="0" tIns="0" rIns="0" bIns="0" rtlCol="0" anchor="t">
            <a:spAutoFit/>
          </a:bodyPr>
          <a:lstStyle/>
          <a:p>
            <a:pPr algn="r">
              <a:lnSpc>
                <a:spcPts val="3750"/>
              </a:lnSpc>
            </a:pPr>
            <a:r>
              <a:rPr lang="en-US" sz="2700">
                <a:solidFill>
                  <a:srgbClr val="000000"/>
                </a:solidFill>
                <a:latin typeface="Poppins"/>
                <a:ea typeface="Poppins"/>
                <a:cs typeface="Poppins"/>
                <a:sym typeface="Poppins"/>
              </a:rPr>
              <a:t> Jesús establece el escenario para la parábola del hijo pródigo en Lucas 15:11 : un hombre tenía dos hijos” el hijo menor en Lucas: 15:12 el hijo menor, le pide a su padre su parte de la herencia, que debía ser la mitad de lo que recibiría su hermano mayor (ver Deuteronomio 21:17)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616373"/>
            <a:ext cx="6056328" cy="670627"/>
          </a:xfrm>
          <a:custGeom>
            <a:avLst/>
            <a:gdLst/>
            <a:ahLst/>
            <a:cxnLst/>
            <a:rect l="l" t="t" r="r" b="b"/>
            <a:pathLst>
              <a:path w="6056328" h="670627">
                <a:moveTo>
                  <a:pt x="0" y="0"/>
                </a:moveTo>
                <a:lnTo>
                  <a:pt x="6056328" y="0"/>
                </a:lnTo>
                <a:lnTo>
                  <a:pt x="6056328" y="670627"/>
                </a:lnTo>
                <a:lnTo>
                  <a:pt x="0" y="6706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2708074" y="0"/>
            <a:ext cx="5579926" cy="735387"/>
          </a:xfrm>
          <a:custGeom>
            <a:avLst/>
            <a:gdLst/>
            <a:ahLst/>
            <a:cxnLst/>
            <a:rect l="l" t="t" r="r" b="b"/>
            <a:pathLst>
              <a:path w="5579926" h="735387">
                <a:moveTo>
                  <a:pt x="0" y="0"/>
                </a:moveTo>
                <a:lnTo>
                  <a:pt x="5579926" y="0"/>
                </a:lnTo>
                <a:lnTo>
                  <a:pt x="5579926" y="735387"/>
                </a:lnTo>
                <a:lnTo>
                  <a:pt x="0" y="7353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6974900" y="4453652"/>
            <a:ext cx="4333875" cy="3181350"/>
            <a:chOff x="0" y="0"/>
            <a:chExt cx="5778500" cy="4241800"/>
          </a:xfrm>
        </p:grpSpPr>
        <p:sp>
          <p:nvSpPr>
            <p:cNvPr id="5" name="Freeform 5"/>
            <p:cNvSpPr/>
            <p:nvPr/>
          </p:nvSpPr>
          <p:spPr>
            <a:xfrm>
              <a:off x="0" y="0"/>
              <a:ext cx="5778500" cy="4241800"/>
            </a:xfrm>
            <a:custGeom>
              <a:avLst/>
              <a:gdLst/>
              <a:ahLst/>
              <a:cxnLst/>
              <a:rect l="l" t="t" r="r" b="b"/>
              <a:pathLst>
                <a:path w="5778500" h="4241800">
                  <a:moveTo>
                    <a:pt x="0" y="0"/>
                  </a:moveTo>
                  <a:lnTo>
                    <a:pt x="5778500" y="0"/>
                  </a:lnTo>
                  <a:lnTo>
                    <a:pt x="5778500" y="4241800"/>
                  </a:lnTo>
                  <a:lnTo>
                    <a:pt x="0" y="4241800"/>
                  </a:lnTo>
                  <a:lnTo>
                    <a:pt x="0" y="0"/>
                  </a:lnTo>
                  <a:close/>
                </a:path>
              </a:pathLst>
            </a:custGeom>
            <a:blipFill>
              <a:blip r:embed="rId6"/>
              <a:stretch>
                <a:fillRect l="-17152" r="-17353"/>
              </a:stretch>
            </a:blipFill>
          </p:spPr>
        </p:sp>
      </p:grpSp>
      <p:grpSp>
        <p:nvGrpSpPr>
          <p:cNvPr id="6" name="Group 6"/>
          <p:cNvGrpSpPr/>
          <p:nvPr/>
        </p:nvGrpSpPr>
        <p:grpSpPr>
          <a:xfrm>
            <a:off x="1779003" y="9258300"/>
            <a:ext cx="14730003" cy="19050"/>
            <a:chOff x="0" y="0"/>
            <a:chExt cx="14730006" cy="19050"/>
          </a:xfrm>
        </p:grpSpPr>
        <p:sp>
          <p:nvSpPr>
            <p:cNvPr id="7" name="Freeform 7"/>
            <p:cNvSpPr/>
            <p:nvPr/>
          </p:nvSpPr>
          <p:spPr>
            <a:xfrm>
              <a:off x="0" y="0"/>
              <a:ext cx="14729972" cy="19050"/>
            </a:xfrm>
            <a:custGeom>
              <a:avLst/>
              <a:gdLst/>
              <a:ahLst/>
              <a:cxnLst/>
              <a:rect l="l" t="t" r="r" b="b"/>
              <a:pathLst>
                <a:path w="14729972" h="19050">
                  <a:moveTo>
                    <a:pt x="0" y="19050"/>
                  </a:moveTo>
                  <a:lnTo>
                    <a:pt x="14729972" y="19050"/>
                  </a:lnTo>
                  <a:lnTo>
                    <a:pt x="14729972" y="0"/>
                  </a:lnTo>
                  <a:lnTo>
                    <a:pt x="0" y="0"/>
                  </a:lnTo>
                  <a:close/>
                </a:path>
              </a:pathLst>
            </a:custGeom>
            <a:solidFill>
              <a:srgbClr val="000000">
                <a:alpha val="0"/>
              </a:srgbClr>
            </a:solidFill>
          </p:spPr>
        </p:sp>
      </p:grpSp>
      <p:sp>
        <p:nvSpPr>
          <p:cNvPr id="8" name="TextBox 8"/>
          <p:cNvSpPr txBox="1"/>
          <p:nvPr/>
        </p:nvSpPr>
        <p:spPr>
          <a:xfrm>
            <a:off x="1648139" y="1722291"/>
            <a:ext cx="15291254" cy="1025490"/>
          </a:xfrm>
          <a:prstGeom prst="rect">
            <a:avLst/>
          </a:prstGeom>
        </p:spPr>
        <p:txBody>
          <a:bodyPr lIns="0" tIns="0" rIns="0" bIns="0" rtlCol="0" anchor="t">
            <a:spAutoFit/>
          </a:bodyPr>
          <a:lstStyle/>
          <a:p>
            <a:pPr algn="ctr">
              <a:lnSpc>
                <a:spcPts val="3900"/>
              </a:lnSpc>
            </a:pPr>
            <a:r>
              <a:rPr lang="en-US" sz="2799">
                <a:solidFill>
                  <a:srgbClr val="000000"/>
                </a:solidFill>
                <a:latin typeface="Poppins"/>
                <a:ea typeface="Poppins"/>
                <a:cs typeface="Poppins"/>
                <a:sym typeface="Poppins"/>
              </a:rPr>
              <a:t> En</a:t>
            </a:r>
            <a:r>
              <a:rPr lang="en-US" sz="2799">
                <a:solidFill>
                  <a:srgbClr val="000000"/>
                </a:solidFill>
                <a:latin typeface="Poppins"/>
                <a:ea typeface="Poppins"/>
                <a:cs typeface="Poppins"/>
                <a:sym typeface="Poppins"/>
                <a:hlinkClick r:id="rId7" tooltip="https://www.bibleref.com/espanol/Lucas/15/Lucas-15-12.html"/>
              </a:rPr>
              <a:t> Lucas 15:12</a:t>
            </a:r>
            <a:r>
              <a:rPr lang="en-US" sz="2799">
                <a:solidFill>
                  <a:srgbClr val="000000"/>
                </a:solidFill>
                <a:latin typeface="Poppins"/>
                <a:ea typeface="Poppins"/>
                <a:cs typeface="Poppins"/>
                <a:sym typeface="Poppins"/>
              </a:rPr>
              <a:t>, el hijo menor le pide a su padre su parte d</a:t>
            </a:r>
            <a:r>
              <a:rPr lang="en-US" sz="2799">
                <a:solidFill>
                  <a:srgbClr val="000000"/>
                </a:solidFill>
                <a:latin typeface="Poppins"/>
                <a:ea typeface="Poppins"/>
                <a:cs typeface="Poppins"/>
                <a:sym typeface="Poppins"/>
                <a:hlinkClick r:id="rId8" tooltip="https://www.bibleref.com/espanol/Deuteronomio/21/Deuteronomio-21-17.html"/>
              </a:rPr>
              <a:t>e la herencia, que de</a:t>
            </a:r>
            <a:r>
              <a:rPr lang="en-US" sz="2799">
                <a:solidFill>
                  <a:srgbClr val="000000"/>
                </a:solidFill>
                <a:latin typeface="Poppins"/>
                <a:ea typeface="Poppins"/>
                <a:cs typeface="Poppins"/>
                <a:sym typeface="Poppins"/>
              </a:rPr>
              <a:t>bía ser la mitad de lo que recibiría su hermano mayor (ver</a:t>
            </a:r>
            <a:r>
              <a:rPr lang="en-US" sz="2799">
                <a:solidFill>
                  <a:srgbClr val="000000"/>
                </a:solidFill>
                <a:latin typeface="Poppins"/>
                <a:ea typeface="Poppins"/>
                <a:cs typeface="Poppins"/>
                <a:sym typeface="Poppins"/>
                <a:hlinkClick r:id="rId8" tooltip="https://www.bibleref.com/espanol/Deuteronomio/21/Deuteronomio-21-17.html"/>
              </a:rPr>
              <a:t> Deuteronomio 21:17)</a:t>
            </a:r>
            <a:r>
              <a:rPr lang="en-US" sz="2799">
                <a:solidFill>
                  <a:srgbClr val="000000"/>
                </a:solidFill>
                <a:latin typeface="Poppins"/>
                <a:ea typeface="Poppins"/>
                <a:cs typeface="Poppins"/>
                <a:sym typeface="Poppins"/>
              </a:rPr>
              <a:t>. </a:t>
            </a:r>
          </a:p>
        </p:txBody>
      </p:sp>
      <p:sp>
        <p:nvSpPr>
          <p:cNvPr id="9" name="TextBox 9"/>
          <p:cNvSpPr txBox="1"/>
          <p:nvPr/>
        </p:nvSpPr>
        <p:spPr>
          <a:xfrm>
            <a:off x="2591857" y="2722436"/>
            <a:ext cx="13459739" cy="504825"/>
          </a:xfrm>
          <a:prstGeom prst="rect">
            <a:avLst/>
          </a:prstGeom>
        </p:spPr>
        <p:txBody>
          <a:bodyPr lIns="0" tIns="0" rIns="0" bIns="0" rtlCol="0" anchor="t">
            <a:spAutoFit/>
          </a:bodyPr>
          <a:lstStyle/>
          <a:p>
            <a:pPr algn="l">
              <a:lnSpc>
                <a:spcPts val="3750"/>
              </a:lnSpc>
            </a:pPr>
            <a:r>
              <a:rPr lang="en-US" sz="2700">
                <a:solidFill>
                  <a:srgbClr val="000000"/>
                </a:solidFill>
                <a:latin typeface="Poppins"/>
                <a:ea typeface="Poppins"/>
                <a:cs typeface="Poppins"/>
                <a:sym typeface="Poppins"/>
              </a:rPr>
              <a:t>Enotraspalabras, el hijo menorpide un terciode la herencia. Aunqueestaba</a:t>
            </a:r>
          </a:p>
        </p:txBody>
      </p:sp>
      <p:sp>
        <p:nvSpPr>
          <p:cNvPr id="10" name="TextBox 10"/>
          <p:cNvSpPr txBox="1"/>
          <p:nvPr/>
        </p:nvSpPr>
        <p:spPr>
          <a:xfrm>
            <a:off x="2066049" y="3198686"/>
            <a:ext cx="14438719" cy="504825"/>
          </a:xfrm>
          <a:prstGeom prst="rect">
            <a:avLst/>
          </a:prstGeom>
        </p:spPr>
        <p:txBody>
          <a:bodyPr lIns="0" tIns="0" rIns="0" bIns="0" rtlCol="0" anchor="t">
            <a:spAutoFit/>
          </a:bodyPr>
          <a:lstStyle/>
          <a:p>
            <a:pPr algn="l">
              <a:lnSpc>
                <a:spcPts val="3750"/>
              </a:lnSpc>
            </a:pPr>
            <a:r>
              <a:rPr lang="en-US" sz="2700">
                <a:solidFill>
                  <a:srgbClr val="000000"/>
                </a:solidFill>
                <a:latin typeface="Poppins"/>
                <a:ea typeface="Poppins"/>
                <a:cs typeface="Poppins"/>
                <a:sym typeface="Poppins"/>
              </a:rPr>
              <a:t>perfectamente dentro de sus derechos para pedir, no fue un acto de amor, ya que</a:t>
            </a:r>
          </a:p>
        </p:txBody>
      </p:sp>
      <p:sp>
        <p:nvSpPr>
          <p:cNvPr id="11" name="TextBox 11"/>
          <p:cNvSpPr txBox="1"/>
          <p:nvPr/>
        </p:nvSpPr>
        <p:spPr>
          <a:xfrm>
            <a:off x="5004664" y="3674936"/>
            <a:ext cx="8350501" cy="504825"/>
          </a:xfrm>
          <a:prstGeom prst="rect">
            <a:avLst/>
          </a:prstGeom>
        </p:spPr>
        <p:txBody>
          <a:bodyPr lIns="0" tIns="0" rIns="0" bIns="0" rtlCol="0" anchor="t">
            <a:spAutoFit/>
          </a:bodyPr>
          <a:lstStyle/>
          <a:p>
            <a:pPr algn="l">
              <a:lnSpc>
                <a:spcPts val="3750"/>
              </a:lnSpc>
            </a:pPr>
            <a:r>
              <a:rPr lang="en-US" sz="2700">
                <a:solidFill>
                  <a:srgbClr val="000000"/>
                </a:solidFill>
                <a:latin typeface="Poppins"/>
                <a:ea typeface="Poppins"/>
                <a:cs typeface="Poppins"/>
                <a:sym typeface="Poppins"/>
              </a:rPr>
              <a:t>implicaba que deseaba la muerte de su padre. </a:t>
            </a:r>
          </a:p>
        </p:txBody>
      </p:sp>
      <p:sp>
        <p:nvSpPr>
          <p:cNvPr id="12" name="TextBox 12"/>
          <p:cNvSpPr txBox="1"/>
          <p:nvPr/>
        </p:nvSpPr>
        <p:spPr>
          <a:xfrm>
            <a:off x="1903981" y="7961186"/>
            <a:ext cx="14769236" cy="1457325"/>
          </a:xfrm>
          <a:prstGeom prst="rect">
            <a:avLst/>
          </a:prstGeom>
        </p:spPr>
        <p:txBody>
          <a:bodyPr lIns="0" tIns="0" rIns="0" bIns="0" rtlCol="0" anchor="t">
            <a:spAutoFit/>
          </a:bodyPr>
          <a:lstStyle/>
          <a:p>
            <a:pPr algn="ctr">
              <a:lnSpc>
                <a:spcPts val="3750"/>
              </a:lnSpc>
            </a:pPr>
            <a:r>
              <a:rPr lang="en-US" sz="2700">
                <a:solidFill>
                  <a:srgbClr val="000000"/>
                </a:solidFill>
                <a:latin typeface="Poppins"/>
                <a:ea typeface="Poppins"/>
                <a:cs typeface="Poppins"/>
                <a:sym typeface="Poppins"/>
              </a:rPr>
              <a:t>En lugar de reprender a su hijo, el padre concede pacientemente su petición. Esta es una representación de Dios qu</a:t>
            </a:r>
            <a:r>
              <a:rPr lang="en-US" sz="2700">
                <a:solidFill>
                  <a:srgbClr val="000000"/>
                </a:solidFill>
                <a:latin typeface="Poppins"/>
                <a:ea typeface="Poppins"/>
                <a:cs typeface="Poppins"/>
                <a:sym typeface="Poppins"/>
                <a:hlinkClick r:id="rId9" tooltip="https://www.bibleref.com/espanol/Deuteronomio/30/Deuteronomio-30-19.html"/>
              </a:rPr>
              <a:t>e permite que el pec</a:t>
            </a:r>
            <a:r>
              <a:rPr lang="en-US" sz="2700">
                <a:solidFill>
                  <a:srgbClr val="000000"/>
                </a:solidFill>
                <a:latin typeface="Poppins"/>
                <a:ea typeface="Poppins"/>
                <a:cs typeface="Poppins"/>
                <a:sym typeface="Poppins"/>
              </a:rPr>
              <a:t>ador vaya por su propio camino (</a:t>
            </a:r>
            <a:r>
              <a:rPr lang="en-US" sz="2700">
                <a:solidFill>
                  <a:srgbClr val="000000"/>
                </a:solidFill>
                <a:latin typeface="Poppins"/>
                <a:ea typeface="Poppins"/>
                <a:cs typeface="Poppins"/>
                <a:sym typeface="Poppins"/>
                <a:hlinkClick r:id="rId9" tooltip="https://www.bibleref.com/espanol/Deuteronomio/30/Deuteronomio-30-19.html"/>
              </a:rPr>
              <a:t>Deuteronomio 30:19)</a:t>
            </a:r>
            <a:r>
              <a:rPr lang="en-US" sz="2700">
                <a:solidFill>
                  <a:srgbClr val="000000"/>
                </a:solidFill>
                <a:latin typeface="Poppins"/>
                <a:ea typeface="Poppins"/>
                <a:cs typeface="Poppins"/>
                <a:sym typeface="Poppins"/>
              </a:rPr>
              <a:t>. </a:t>
            </a:r>
          </a:p>
        </p:txBody>
      </p:sp>
      <p:sp>
        <p:nvSpPr>
          <p:cNvPr id="13" name="TextBox 13"/>
          <p:cNvSpPr txBox="1"/>
          <p:nvPr/>
        </p:nvSpPr>
        <p:spPr>
          <a:xfrm>
            <a:off x="1615354" y="614039"/>
            <a:ext cx="4535319" cy="998068"/>
          </a:xfrm>
          <a:prstGeom prst="rect">
            <a:avLst/>
          </a:prstGeom>
        </p:spPr>
        <p:txBody>
          <a:bodyPr lIns="0" tIns="0" rIns="0" bIns="0" rtlCol="0" anchor="t">
            <a:spAutoFit/>
          </a:bodyPr>
          <a:lstStyle/>
          <a:p>
            <a:pPr algn="l">
              <a:lnSpc>
                <a:spcPts val="7457"/>
              </a:lnSpc>
            </a:pPr>
            <a:r>
              <a:rPr lang="en-US" sz="5327" b="1">
                <a:solidFill>
                  <a:srgbClr val="190090"/>
                </a:solidFill>
                <a:latin typeface="Poppins Bold"/>
                <a:ea typeface="Poppins Bold"/>
                <a:cs typeface="Poppins Bold"/>
                <a:sym typeface="Poppins Bold"/>
              </a:rPr>
              <a:t>El</a:t>
            </a:r>
            <a:r>
              <a:rPr lang="en-US" sz="5327" b="1">
                <a:solidFill>
                  <a:srgbClr val="190090"/>
                </a:solidFill>
                <a:latin typeface="Poppins Bold"/>
                <a:ea typeface="Poppins Bold"/>
                <a:cs typeface="Poppins Bold"/>
                <a:sym typeface="Poppins Bold"/>
                <a:hlinkClick r:id="rId7" tooltip="https://www.bibleref.com/espanol/Lucas/15/Lucas-15-12.html"/>
              </a:rPr>
              <a:t> hijo m</a:t>
            </a:r>
            <a:r>
              <a:rPr lang="en-US" sz="5327" b="1">
                <a:solidFill>
                  <a:srgbClr val="190090"/>
                </a:solidFill>
                <a:latin typeface="Poppins Bold"/>
                <a:ea typeface="Poppins Bold"/>
                <a:cs typeface="Poppins Bold"/>
                <a:sym typeface="Poppins Bold"/>
              </a:rPr>
              <a:t>enor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4168416"/>
            <a:chOff x="0" y="0"/>
            <a:chExt cx="18288000" cy="4168419"/>
          </a:xfrm>
        </p:grpSpPr>
        <p:sp>
          <p:nvSpPr>
            <p:cNvPr id="3" name="Freeform 3"/>
            <p:cNvSpPr/>
            <p:nvPr/>
          </p:nvSpPr>
          <p:spPr>
            <a:xfrm>
              <a:off x="0" y="0"/>
              <a:ext cx="18288000" cy="4168398"/>
            </a:xfrm>
            <a:custGeom>
              <a:avLst/>
              <a:gdLst/>
              <a:ahLst/>
              <a:cxnLst/>
              <a:rect l="l" t="t" r="r" b="b"/>
              <a:pathLst>
                <a:path w="18288000" h="4168398">
                  <a:moveTo>
                    <a:pt x="0" y="0"/>
                  </a:moveTo>
                  <a:lnTo>
                    <a:pt x="0" y="4168398"/>
                  </a:lnTo>
                  <a:lnTo>
                    <a:pt x="18288000" y="4168398"/>
                  </a:lnTo>
                  <a:lnTo>
                    <a:pt x="18288000" y="0"/>
                  </a:lnTo>
                  <a:close/>
                </a:path>
              </a:pathLst>
            </a:custGeom>
            <a:solidFill>
              <a:srgbClr val="190090">
                <a:alpha val="60000"/>
              </a:srgbClr>
            </a:solidFill>
          </p:spPr>
        </p:sp>
      </p:grpSp>
      <p:grpSp>
        <p:nvGrpSpPr>
          <p:cNvPr id="4" name="Group 4"/>
          <p:cNvGrpSpPr/>
          <p:nvPr/>
        </p:nvGrpSpPr>
        <p:grpSpPr>
          <a:xfrm>
            <a:off x="4536986" y="4168416"/>
            <a:ext cx="13751014" cy="6118584"/>
            <a:chOff x="0" y="0"/>
            <a:chExt cx="18334685" cy="8158112"/>
          </a:xfrm>
        </p:grpSpPr>
        <p:sp>
          <p:nvSpPr>
            <p:cNvPr id="5" name="Freeform 5"/>
            <p:cNvSpPr/>
            <p:nvPr/>
          </p:nvSpPr>
          <p:spPr>
            <a:xfrm>
              <a:off x="0" y="0"/>
              <a:ext cx="18334737" cy="8158099"/>
            </a:xfrm>
            <a:custGeom>
              <a:avLst/>
              <a:gdLst/>
              <a:ahLst/>
              <a:cxnLst/>
              <a:rect l="l" t="t" r="r" b="b"/>
              <a:pathLst>
                <a:path w="18334737" h="8158099">
                  <a:moveTo>
                    <a:pt x="0" y="0"/>
                  </a:moveTo>
                  <a:lnTo>
                    <a:pt x="18334737" y="0"/>
                  </a:lnTo>
                  <a:lnTo>
                    <a:pt x="18334737" y="8158099"/>
                  </a:lnTo>
                  <a:lnTo>
                    <a:pt x="0" y="8158099"/>
                  </a:lnTo>
                  <a:lnTo>
                    <a:pt x="0" y="0"/>
                  </a:lnTo>
                  <a:close/>
                </a:path>
              </a:pathLst>
            </a:custGeom>
            <a:blipFill>
              <a:blip r:embed="rId2">
                <a:alphaModFix amt="60000"/>
              </a:blip>
              <a:stretch>
                <a:fillRect r="-22" b="-124792"/>
              </a:stretch>
            </a:blipFill>
          </p:spPr>
        </p:sp>
      </p:grpSp>
      <p:grpSp>
        <p:nvGrpSpPr>
          <p:cNvPr id="6" name="Group 6"/>
          <p:cNvGrpSpPr/>
          <p:nvPr/>
        </p:nvGrpSpPr>
        <p:grpSpPr>
          <a:xfrm>
            <a:off x="0" y="3149279"/>
            <a:ext cx="8437464" cy="7137721"/>
            <a:chOff x="0" y="0"/>
            <a:chExt cx="11249952" cy="9516961"/>
          </a:xfrm>
        </p:grpSpPr>
        <p:sp>
          <p:nvSpPr>
            <p:cNvPr id="7" name="Freeform 7"/>
            <p:cNvSpPr/>
            <p:nvPr/>
          </p:nvSpPr>
          <p:spPr>
            <a:xfrm>
              <a:off x="0" y="0"/>
              <a:ext cx="11249914" cy="9516999"/>
            </a:xfrm>
            <a:custGeom>
              <a:avLst/>
              <a:gdLst/>
              <a:ahLst/>
              <a:cxnLst/>
              <a:rect l="l" t="t" r="r" b="b"/>
              <a:pathLst>
                <a:path w="11249914" h="9516999">
                  <a:moveTo>
                    <a:pt x="0" y="0"/>
                  </a:moveTo>
                  <a:lnTo>
                    <a:pt x="11249914" y="0"/>
                  </a:lnTo>
                  <a:lnTo>
                    <a:pt x="11249914" y="9516999"/>
                  </a:lnTo>
                  <a:lnTo>
                    <a:pt x="0" y="9516999"/>
                  </a:lnTo>
                  <a:lnTo>
                    <a:pt x="0" y="0"/>
                  </a:lnTo>
                  <a:close/>
                </a:path>
              </a:pathLst>
            </a:custGeom>
            <a:blipFill>
              <a:blip r:embed="rId3"/>
              <a:stretch>
                <a:fillRect l="-21694" r="-24610" b="-15296"/>
              </a:stretch>
            </a:blipFill>
          </p:spPr>
        </p:sp>
      </p:grpSp>
      <p:grpSp>
        <p:nvGrpSpPr>
          <p:cNvPr id="8" name="Group 8"/>
          <p:cNvGrpSpPr/>
          <p:nvPr/>
        </p:nvGrpSpPr>
        <p:grpSpPr>
          <a:xfrm>
            <a:off x="3410712" y="1328928"/>
            <a:ext cx="11856720" cy="1807464"/>
            <a:chOff x="0" y="0"/>
            <a:chExt cx="15808960" cy="2409952"/>
          </a:xfrm>
        </p:grpSpPr>
        <p:sp>
          <p:nvSpPr>
            <p:cNvPr id="9" name="Freeform 9"/>
            <p:cNvSpPr/>
            <p:nvPr/>
          </p:nvSpPr>
          <p:spPr>
            <a:xfrm>
              <a:off x="0" y="0"/>
              <a:ext cx="15808961" cy="2409952"/>
            </a:xfrm>
            <a:custGeom>
              <a:avLst/>
              <a:gdLst/>
              <a:ahLst/>
              <a:cxnLst/>
              <a:rect l="l" t="t" r="r" b="b"/>
              <a:pathLst>
                <a:path w="15808961" h="2409952">
                  <a:moveTo>
                    <a:pt x="0" y="0"/>
                  </a:moveTo>
                  <a:lnTo>
                    <a:pt x="15808961" y="0"/>
                  </a:lnTo>
                  <a:lnTo>
                    <a:pt x="15808961" y="2409952"/>
                  </a:lnTo>
                  <a:lnTo>
                    <a:pt x="0" y="2409952"/>
                  </a:lnTo>
                  <a:lnTo>
                    <a:pt x="0" y="0"/>
                  </a:lnTo>
                  <a:close/>
                </a:path>
              </a:pathLst>
            </a:custGeom>
            <a:blipFill>
              <a:blip r:embed="rId4"/>
              <a:stretch>
                <a:fillRect/>
              </a:stretch>
            </a:blipFill>
          </p:spPr>
        </p:sp>
      </p:grpSp>
      <p:sp>
        <p:nvSpPr>
          <p:cNvPr id="10" name="TextBox 10"/>
          <p:cNvSpPr txBox="1"/>
          <p:nvPr/>
        </p:nvSpPr>
        <p:spPr>
          <a:xfrm>
            <a:off x="3538976" y="1369104"/>
            <a:ext cx="11867702" cy="1811655"/>
          </a:xfrm>
          <a:prstGeom prst="rect">
            <a:avLst/>
          </a:prstGeom>
        </p:spPr>
        <p:txBody>
          <a:bodyPr lIns="0" tIns="0" rIns="0" bIns="0" rtlCol="0" anchor="t">
            <a:spAutoFit/>
          </a:bodyPr>
          <a:lstStyle/>
          <a:p>
            <a:pPr algn="just">
              <a:lnSpc>
                <a:spcPts val="4649"/>
              </a:lnSpc>
            </a:pPr>
            <a:r>
              <a:rPr lang="en-US" sz="3372" b="1">
                <a:solidFill>
                  <a:srgbClr val="FFFFFF"/>
                </a:solidFill>
                <a:latin typeface="Poppins Bold"/>
                <a:ea typeface="Poppins Bold"/>
                <a:cs typeface="Poppins Bold"/>
                <a:sym typeface="Poppins Bold"/>
              </a:rPr>
              <a:t>Sustenta que:</a:t>
            </a:r>
            <a:r>
              <a:rPr lang="en-US" sz="3372">
                <a:solidFill>
                  <a:srgbClr val="FFFFFF"/>
                </a:solidFill>
                <a:latin typeface="Poppins Light"/>
                <a:ea typeface="Poppins Light"/>
                <a:cs typeface="Poppins Light"/>
                <a:sym typeface="Poppins Light"/>
              </a:rPr>
              <a:t> La dignidad humana, fundamentada en la creación a imagen y semejanza de Dios, se manifiesta en su llamado a la bienaventuranza divina. </a:t>
            </a:r>
          </a:p>
        </p:txBody>
      </p:sp>
      <p:sp>
        <p:nvSpPr>
          <p:cNvPr id="11" name="TextBox 11"/>
          <p:cNvSpPr txBox="1"/>
          <p:nvPr/>
        </p:nvSpPr>
        <p:spPr>
          <a:xfrm>
            <a:off x="7199668" y="4474450"/>
            <a:ext cx="7822530" cy="2402205"/>
          </a:xfrm>
          <a:prstGeom prst="rect">
            <a:avLst/>
          </a:prstGeom>
        </p:spPr>
        <p:txBody>
          <a:bodyPr lIns="0" tIns="0" rIns="0" bIns="0" rtlCol="0" anchor="t">
            <a:spAutoFit/>
          </a:bodyPr>
          <a:lstStyle/>
          <a:p>
            <a:pPr algn="ctr">
              <a:lnSpc>
                <a:spcPts val="4649"/>
              </a:lnSpc>
            </a:pPr>
            <a:r>
              <a:rPr lang="en-US" sz="3372">
                <a:solidFill>
                  <a:srgbClr val="190090"/>
                </a:solidFill>
                <a:latin typeface="Poppins"/>
                <a:ea typeface="Poppins"/>
                <a:cs typeface="Poppins"/>
                <a:sym typeface="Poppins"/>
              </a:rPr>
              <a:t>Este camino hacia la plenitud es un ejercicio libre de la persona, quien, en su búsqueda del bien común, se desarrolla integralmente a partir de</a:t>
            </a:r>
          </a:p>
        </p:txBody>
      </p:sp>
      <p:sp>
        <p:nvSpPr>
          <p:cNvPr id="12" name="TextBox 12"/>
          <p:cNvSpPr txBox="1"/>
          <p:nvPr/>
        </p:nvSpPr>
        <p:spPr>
          <a:xfrm>
            <a:off x="8004811" y="7132458"/>
            <a:ext cx="5750709" cy="630555"/>
          </a:xfrm>
          <a:prstGeom prst="rect">
            <a:avLst/>
          </a:prstGeom>
        </p:spPr>
        <p:txBody>
          <a:bodyPr lIns="0" tIns="0" rIns="0" bIns="0" rtlCol="0" anchor="t">
            <a:spAutoFit/>
          </a:bodyPr>
          <a:lstStyle/>
          <a:p>
            <a:pPr algn="l">
              <a:lnSpc>
                <a:spcPts val="4649"/>
              </a:lnSpc>
            </a:pPr>
            <a:r>
              <a:rPr lang="en-US" sz="3372">
                <a:solidFill>
                  <a:srgbClr val="190090"/>
                </a:solidFill>
                <a:latin typeface="Poppins"/>
                <a:ea typeface="Poppins"/>
                <a:cs typeface="Poppins"/>
                <a:sym typeface="Poppins"/>
              </a:rPr>
              <a:t>sus experiencias (n. 1700).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616373"/>
            <a:ext cx="6056328" cy="670627"/>
          </a:xfrm>
          <a:custGeom>
            <a:avLst/>
            <a:gdLst/>
            <a:ahLst/>
            <a:cxnLst/>
            <a:rect l="l" t="t" r="r" b="b"/>
            <a:pathLst>
              <a:path w="6056328" h="670627">
                <a:moveTo>
                  <a:pt x="0" y="0"/>
                </a:moveTo>
                <a:lnTo>
                  <a:pt x="6056328" y="0"/>
                </a:lnTo>
                <a:lnTo>
                  <a:pt x="6056328" y="670627"/>
                </a:lnTo>
                <a:lnTo>
                  <a:pt x="0" y="6706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715500" y="9194797"/>
            <a:ext cx="14857000" cy="146047"/>
          </a:xfrm>
          <a:custGeom>
            <a:avLst/>
            <a:gdLst/>
            <a:ahLst/>
            <a:cxnLst/>
            <a:rect l="l" t="t" r="r" b="b"/>
            <a:pathLst>
              <a:path w="14857000" h="146047">
                <a:moveTo>
                  <a:pt x="0" y="0"/>
                </a:moveTo>
                <a:lnTo>
                  <a:pt x="14857000" y="0"/>
                </a:lnTo>
                <a:lnTo>
                  <a:pt x="14857000" y="146047"/>
                </a:lnTo>
                <a:lnTo>
                  <a:pt x="0" y="1460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2708074" y="0"/>
            <a:ext cx="5579926" cy="735387"/>
          </a:xfrm>
          <a:custGeom>
            <a:avLst/>
            <a:gdLst/>
            <a:ahLst/>
            <a:cxnLst/>
            <a:rect l="l" t="t" r="r" b="b"/>
            <a:pathLst>
              <a:path w="5579926" h="735387">
                <a:moveTo>
                  <a:pt x="0" y="0"/>
                </a:moveTo>
                <a:lnTo>
                  <a:pt x="5579926" y="0"/>
                </a:lnTo>
                <a:lnTo>
                  <a:pt x="5579926" y="735387"/>
                </a:lnTo>
                <a:lnTo>
                  <a:pt x="0" y="7353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TextBox 5"/>
          <p:cNvSpPr txBox="1"/>
          <p:nvPr/>
        </p:nvSpPr>
        <p:spPr>
          <a:xfrm>
            <a:off x="1403852" y="2399348"/>
            <a:ext cx="15642584" cy="3838575"/>
          </a:xfrm>
          <a:prstGeom prst="rect">
            <a:avLst/>
          </a:prstGeom>
        </p:spPr>
        <p:txBody>
          <a:bodyPr lIns="0" tIns="0" rIns="0" bIns="0" rtlCol="0" anchor="t">
            <a:spAutoFit/>
          </a:bodyPr>
          <a:lstStyle/>
          <a:p>
            <a:pPr algn="l">
              <a:lnSpc>
                <a:spcPts val="3750"/>
              </a:lnSpc>
            </a:pPr>
            <a:r>
              <a:rPr lang="en-US" sz="2700">
                <a:solidFill>
                  <a:srgbClr val="000000"/>
                </a:solidFill>
                <a:latin typeface="Poppins"/>
                <a:ea typeface="Poppins"/>
                <a:cs typeface="Poppins"/>
                <a:sym typeface="Poppins"/>
              </a:rPr>
              <a:t>Como el hijo pródigo, todos poseemos una tonta ambición de ser independientes, que es la raíz del pecador</a:t>
            </a:r>
            <a:r>
              <a:rPr lang="en-US" sz="2700">
                <a:solidFill>
                  <a:srgbClr val="000000"/>
                </a:solidFill>
                <a:latin typeface="Poppins"/>
                <a:ea typeface="Poppins"/>
                <a:cs typeface="Poppins"/>
                <a:sym typeface="Poppins"/>
                <a:hlinkClick r:id="rId8" tooltip="https://www.bibleref.com/espanol/Romanos/1/Romanos-1-21.html"/>
              </a:rPr>
              <a:t> que persiste </a:t>
            </a:r>
            <a:r>
              <a:rPr lang="en-US" sz="2700">
                <a:solidFill>
                  <a:srgbClr val="000000"/>
                </a:solidFill>
                <a:latin typeface="Poppins"/>
                <a:ea typeface="Poppins"/>
                <a:cs typeface="Poppins"/>
                <a:sym typeface="Poppins"/>
              </a:rPr>
              <a:t>en su pecado. Un estado pecaminoso es una partida y distancia de Dios </a:t>
            </a:r>
            <a:r>
              <a:rPr lang="en-US" sz="2700">
                <a:solidFill>
                  <a:srgbClr val="000000"/>
                </a:solidFill>
                <a:latin typeface="Poppins"/>
                <a:ea typeface="Poppins"/>
                <a:cs typeface="Poppins"/>
                <a:sym typeface="Poppins"/>
                <a:hlinkClick r:id="rId8" tooltip="https://www.bibleref.com/espanol/Romanos/1/Romanos-1-21.html"/>
              </a:rPr>
              <a:t>(Romanos 1:21)</a:t>
            </a:r>
            <a:r>
              <a:rPr lang="en-US" sz="2700">
                <a:solidFill>
                  <a:srgbClr val="000000"/>
                </a:solidFill>
                <a:latin typeface="Poppins"/>
                <a:ea typeface="Poppins"/>
                <a:cs typeface="Poppins"/>
                <a:sym typeface="Poppins"/>
                <a:hlinkClick r:id="rId9" tooltip="https://www.bibleref.com/espanol/Lucas/12/Lucas-12-15.html"/>
              </a:rPr>
              <a:t>. Un e</a:t>
            </a:r>
            <a:r>
              <a:rPr lang="en-US" sz="2700">
                <a:solidFill>
                  <a:srgbClr val="000000"/>
                </a:solidFill>
                <a:latin typeface="Poppins"/>
                <a:ea typeface="Poppins"/>
                <a:cs typeface="Poppins"/>
                <a:sym typeface="Poppins"/>
              </a:rPr>
              <a:t>stado pecaminoso también es un lug</a:t>
            </a:r>
            <a:r>
              <a:rPr lang="en-US" sz="2700">
                <a:solidFill>
                  <a:srgbClr val="000000"/>
                </a:solidFill>
                <a:latin typeface="Poppins"/>
                <a:ea typeface="Poppins"/>
                <a:cs typeface="Poppins"/>
                <a:sym typeface="Poppins"/>
                <a:hlinkClick r:id="rId10" tooltip="https://www.gotquestions.org/Espanol/no-deberas-codiciar.html"/>
              </a:rPr>
              <a:t>ar de </a:t>
            </a:r>
            <a:r>
              <a:rPr lang="en-US" sz="2700">
                <a:solidFill>
                  <a:srgbClr val="000000"/>
                </a:solidFill>
                <a:latin typeface="Poppins"/>
                <a:ea typeface="Poppins"/>
                <a:cs typeface="Poppins"/>
                <a:sym typeface="Poppins"/>
              </a:rPr>
              <a:t>constante descontento. En</a:t>
            </a:r>
            <a:r>
              <a:rPr lang="en-US" sz="2700">
                <a:solidFill>
                  <a:srgbClr val="000000"/>
                </a:solidFill>
                <a:latin typeface="Poppins"/>
                <a:ea typeface="Poppins"/>
                <a:cs typeface="Poppins"/>
                <a:sym typeface="Poppins"/>
                <a:hlinkClick r:id="rId9" tooltip="https://www.bibleref.com/espanol/Lucas/12/Lucas-12-15.html"/>
              </a:rPr>
              <a:t> Lucas 12:15 </a:t>
            </a:r>
            <a:r>
              <a:rPr lang="en-US" sz="2700">
                <a:solidFill>
                  <a:srgbClr val="000000"/>
                </a:solidFill>
                <a:latin typeface="Poppins"/>
                <a:ea typeface="Poppins"/>
                <a:cs typeface="Poppins"/>
                <a:sym typeface="Poppins"/>
              </a:rPr>
              <a:t>Jesús dice: "Mirad, y guardaos de toda</a:t>
            </a:r>
            <a:r>
              <a:rPr lang="en-US" sz="2700">
                <a:solidFill>
                  <a:srgbClr val="000000"/>
                </a:solidFill>
                <a:latin typeface="Poppins"/>
                <a:ea typeface="Poppins"/>
                <a:cs typeface="Poppins"/>
                <a:sym typeface="Poppins"/>
                <a:hlinkClick r:id="rId10" tooltip="https://www.gotquestions.org/Espanol/no-deberas-codiciar.html"/>
              </a:rPr>
              <a:t> avaricia</a:t>
            </a:r>
            <a:r>
              <a:rPr lang="en-US" sz="2700">
                <a:solidFill>
                  <a:srgbClr val="000000"/>
                </a:solidFill>
                <a:latin typeface="Poppins"/>
                <a:ea typeface="Poppins"/>
                <a:cs typeface="Poppins"/>
                <a:sym typeface="Poppins"/>
              </a:rPr>
              <a:t>; porque la vida del hombre no consiste en la abundancia de los bienes que posee". El hijo menor en la parábola aprendió de la manera más dura que la codicia lleva a una vida de insatisfacción y decepción. También aprendió que las cosas más valiosas en la vida son las cosas que no podemos comprar o reemplazar. </a:t>
            </a:r>
          </a:p>
        </p:txBody>
      </p:sp>
      <p:sp>
        <p:nvSpPr>
          <p:cNvPr id="6" name="TextBox 6"/>
          <p:cNvSpPr txBox="1"/>
          <p:nvPr/>
        </p:nvSpPr>
        <p:spPr>
          <a:xfrm>
            <a:off x="1403852" y="6685597"/>
            <a:ext cx="15739748" cy="1457325"/>
          </a:xfrm>
          <a:prstGeom prst="rect">
            <a:avLst/>
          </a:prstGeom>
        </p:spPr>
        <p:txBody>
          <a:bodyPr lIns="0" tIns="0" rIns="0" bIns="0" rtlCol="0" anchor="t">
            <a:spAutoFit/>
          </a:bodyPr>
          <a:lstStyle/>
          <a:p>
            <a:pPr algn="l">
              <a:lnSpc>
                <a:spcPts val="3750"/>
              </a:lnSpc>
            </a:pPr>
            <a:r>
              <a:rPr lang="en-US" sz="2700">
                <a:solidFill>
                  <a:srgbClr val="000000"/>
                </a:solidFill>
                <a:latin typeface="Poppins"/>
                <a:ea typeface="Poppins"/>
                <a:cs typeface="Poppins"/>
                <a:sym typeface="Poppins"/>
              </a:rPr>
              <a:t>En</a:t>
            </a:r>
            <a:r>
              <a:rPr lang="en-US" sz="2700">
                <a:solidFill>
                  <a:srgbClr val="000000"/>
                </a:solidFill>
                <a:latin typeface="Poppins"/>
                <a:ea typeface="Poppins"/>
                <a:cs typeface="Poppins"/>
                <a:sym typeface="Poppins"/>
                <a:hlinkClick r:id="rId11" tooltip="https://www.bibleref.com/espanol/Lucas/15/Lucas-15-13.html"/>
              </a:rPr>
              <a:t> Lucas 15:13</a:t>
            </a:r>
            <a:r>
              <a:rPr lang="en-US" sz="2700">
                <a:solidFill>
                  <a:srgbClr val="000000"/>
                </a:solidFill>
                <a:latin typeface="Poppins"/>
                <a:ea typeface="Poppins"/>
                <a:cs typeface="Poppins"/>
                <a:sym typeface="Poppins"/>
              </a:rPr>
              <a:t> el hijo menor viaja a un país lejano. Es evidente por sus acciones previas que ya había hecho ese viaje en su corazón, y la partida física fue una muestra de su desobediencia voluntaria a toda la bondad que su padre le había ofrecido.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616373"/>
            <a:ext cx="6056328" cy="670627"/>
          </a:xfrm>
          <a:custGeom>
            <a:avLst/>
            <a:gdLst/>
            <a:ahLst/>
            <a:cxnLst/>
            <a:rect l="l" t="t" r="r" b="b"/>
            <a:pathLst>
              <a:path w="6056328" h="670627">
                <a:moveTo>
                  <a:pt x="0" y="0"/>
                </a:moveTo>
                <a:lnTo>
                  <a:pt x="6056328" y="0"/>
                </a:lnTo>
                <a:lnTo>
                  <a:pt x="6056328" y="670627"/>
                </a:lnTo>
                <a:lnTo>
                  <a:pt x="0" y="6706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779003" y="9258300"/>
            <a:ext cx="14730003" cy="19050"/>
          </a:xfrm>
          <a:custGeom>
            <a:avLst/>
            <a:gdLst/>
            <a:ahLst/>
            <a:cxnLst/>
            <a:rect l="l" t="t" r="r" b="b"/>
            <a:pathLst>
              <a:path w="14730003" h="19050">
                <a:moveTo>
                  <a:pt x="0" y="0"/>
                </a:moveTo>
                <a:lnTo>
                  <a:pt x="14730003" y="0"/>
                </a:lnTo>
                <a:lnTo>
                  <a:pt x="14730003" y="19050"/>
                </a:lnTo>
                <a:lnTo>
                  <a:pt x="0" y="190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2708074" y="0"/>
            <a:ext cx="5579926" cy="735387"/>
          </a:xfrm>
          <a:custGeom>
            <a:avLst/>
            <a:gdLst/>
            <a:ahLst/>
            <a:cxnLst/>
            <a:rect l="l" t="t" r="r" b="b"/>
            <a:pathLst>
              <a:path w="5579926" h="735387">
                <a:moveTo>
                  <a:pt x="0" y="0"/>
                </a:moveTo>
                <a:lnTo>
                  <a:pt x="5579926" y="0"/>
                </a:lnTo>
                <a:lnTo>
                  <a:pt x="5579926" y="735387"/>
                </a:lnTo>
                <a:lnTo>
                  <a:pt x="0" y="7353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5" name="Group 5"/>
          <p:cNvGrpSpPr/>
          <p:nvPr/>
        </p:nvGrpSpPr>
        <p:grpSpPr>
          <a:xfrm>
            <a:off x="707736" y="1797834"/>
            <a:ext cx="5934075" cy="5029200"/>
            <a:chOff x="0" y="0"/>
            <a:chExt cx="7912100" cy="6705600"/>
          </a:xfrm>
        </p:grpSpPr>
        <p:sp>
          <p:nvSpPr>
            <p:cNvPr id="6" name="Freeform 6"/>
            <p:cNvSpPr/>
            <p:nvPr/>
          </p:nvSpPr>
          <p:spPr>
            <a:xfrm>
              <a:off x="0" y="0"/>
              <a:ext cx="7912100" cy="6705600"/>
            </a:xfrm>
            <a:custGeom>
              <a:avLst/>
              <a:gdLst/>
              <a:ahLst/>
              <a:cxnLst/>
              <a:rect l="l" t="t" r="r" b="b"/>
              <a:pathLst>
                <a:path w="7912100" h="6705600">
                  <a:moveTo>
                    <a:pt x="0" y="0"/>
                  </a:moveTo>
                  <a:lnTo>
                    <a:pt x="7912100" y="0"/>
                  </a:lnTo>
                  <a:lnTo>
                    <a:pt x="7912100" y="6705600"/>
                  </a:lnTo>
                  <a:lnTo>
                    <a:pt x="0" y="6705600"/>
                  </a:lnTo>
                  <a:lnTo>
                    <a:pt x="0" y="0"/>
                  </a:lnTo>
                  <a:close/>
                </a:path>
              </a:pathLst>
            </a:custGeom>
            <a:blipFill>
              <a:blip r:embed="rId8"/>
              <a:stretch>
                <a:fillRect/>
              </a:stretch>
            </a:blipFill>
          </p:spPr>
        </p:sp>
      </p:grpSp>
      <p:grpSp>
        <p:nvGrpSpPr>
          <p:cNvPr id="7" name="Group 7"/>
          <p:cNvGrpSpPr/>
          <p:nvPr/>
        </p:nvGrpSpPr>
        <p:grpSpPr>
          <a:xfrm>
            <a:off x="1779003" y="9258300"/>
            <a:ext cx="14730003" cy="19050"/>
            <a:chOff x="0" y="0"/>
            <a:chExt cx="14730006" cy="19050"/>
          </a:xfrm>
        </p:grpSpPr>
        <p:sp>
          <p:nvSpPr>
            <p:cNvPr id="8" name="Freeform 8"/>
            <p:cNvSpPr/>
            <p:nvPr/>
          </p:nvSpPr>
          <p:spPr>
            <a:xfrm>
              <a:off x="0" y="0"/>
              <a:ext cx="14729972" cy="19050"/>
            </a:xfrm>
            <a:custGeom>
              <a:avLst/>
              <a:gdLst/>
              <a:ahLst/>
              <a:cxnLst/>
              <a:rect l="l" t="t" r="r" b="b"/>
              <a:pathLst>
                <a:path w="14729972" h="19050">
                  <a:moveTo>
                    <a:pt x="0" y="19050"/>
                  </a:moveTo>
                  <a:lnTo>
                    <a:pt x="14729972" y="19050"/>
                  </a:lnTo>
                  <a:lnTo>
                    <a:pt x="14729972" y="0"/>
                  </a:lnTo>
                  <a:lnTo>
                    <a:pt x="0" y="0"/>
                  </a:lnTo>
                  <a:close/>
                </a:path>
              </a:pathLst>
            </a:custGeom>
            <a:solidFill>
              <a:srgbClr val="000000">
                <a:alpha val="0"/>
              </a:srgbClr>
            </a:solidFill>
          </p:spPr>
        </p:sp>
      </p:grpSp>
      <p:sp>
        <p:nvSpPr>
          <p:cNvPr id="9" name="TextBox 9"/>
          <p:cNvSpPr txBox="1"/>
          <p:nvPr/>
        </p:nvSpPr>
        <p:spPr>
          <a:xfrm>
            <a:off x="7177621" y="1854984"/>
            <a:ext cx="10283238" cy="1933575"/>
          </a:xfrm>
          <a:prstGeom prst="rect">
            <a:avLst/>
          </a:prstGeom>
        </p:spPr>
        <p:txBody>
          <a:bodyPr lIns="0" tIns="0" rIns="0" bIns="0" rtlCol="0" anchor="t">
            <a:spAutoFit/>
          </a:bodyPr>
          <a:lstStyle/>
          <a:p>
            <a:pPr algn="r">
              <a:lnSpc>
                <a:spcPts val="3750"/>
              </a:lnSpc>
            </a:pPr>
            <a:r>
              <a:rPr lang="en-US" sz="2700">
                <a:solidFill>
                  <a:srgbClr val="000000"/>
                </a:solidFill>
                <a:latin typeface="Poppins"/>
                <a:ea typeface="Poppins"/>
                <a:cs typeface="Poppins"/>
                <a:sym typeface="Poppins"/>
              </a:rPr>
              <a:t>En la tierra extranjera, el pródigo despilfarra toda su herencia en la satisfacción egoísta y superficial, perdiendo todo. Su desastre financiero es seguido por un desastre natural en forma de hambruna, para la cual no había</a:t>
            </a:r>
          </a:p>
        </p:txBody>
      </p:sp>
      <p:sp>
        <p:nvSpPr>
          <p:cNvPr id="10" name="TextBox 10"/>
          <p:cNvSpPr txBox="1"/>
          <p:nvPr/>
        </p:nvSpPr>
        <p:spPr>
          <a:xfrm>
            <a:off x="15063873" y="3759984"/>
            <a:ext cx="2145782" cy="504825"/>
          </a:xfrm>
          <a:prstGeom prst="rect">
            <a:avLst/>
          </a:prstGeom>
        </p:spPr>
        <p:txBody>
          <a:bodyPr lIns="0" tIns="0" rIns="0" bIns="0" rtlCol="0" anchor="t">
            <a:spAutoFit/>
          </a:bodyPr>
          <a:lstStyle/>
          <a:p>
            <a:pPr algn="l">
              <a:lnSpc>
                <a:spcPts val="3750"/>
              </a:lnSpc>
            </a:pPr>
            <a:r>
              <a:rPr lang="en-US" sz="2700">
                <a:solidFill>
                  <a:srgbClr val="000000"/>
                </a:solidFill>
                <a:latin typeface="Poppins"/>
                <a:ea typeface="Poppins"/>
                <a:cs typeface="Poppins"/>
                <a:sym typeface="Poppins"/>
              </a:rPr>
              <a:t>planificado. </a:t>
            </a:r>
          </a:p>
        </p:txBody>
      </p:sp>
      <p:sp>
        <p:nvSpPr>
          <p:cNvPr id="11" name="TextBox 11"/>
          <p:cNvSpPr txBox="1"/>
          <p:nvPr/>
        </p:nvSpPr>
        <p:spPr>
          <a:xfrm>
            <a:off x="7146360" y="4236234"/>
            <a:ext cx="10315070" cy="1457325"/>
          </a:xfrm>
          <a:prstGeom prst="rect">
            <a:avLst/>
          </a:prstGeom>
        </p:spPr>
        <p:txBody>
          <a:bodyPr lIns="0" tIns="0" rIns="0" bIns="0" rtlCol="0" anchor="t">
            <a:spAutoFit/>
          </a:bodyPr>
          <a:lstStyle/>
          <a:p>
            <a:pPr algn="r">
              <a:lnSpc>
                <a:spcPts val="3750"/>
              </a:lnSpc>
            </a:pPr>
            <a:r>
              <a:rPr lang="en-US" sz="2700">
                <a:solidFill>
                  <a:srgbClr val="000000"/>
                </a:solidFill>
                <a:latin typeface="Poppins"/>
                <a:ea typeface="Poppins"/>
                <a:cs typeface="Poppins"/>
                <a:sym typeface="Poppins"/>
              </a:rPr>
              <a:t>En ese momento, se ofrece a trabajar para un gentil y termina alimentando cerdos, un trabajo detes</a:t>
            </a:r>
            <a:r>
              <a:rPr lang="en-US" sz="2700">
                <a:solidFill>
                  <a:srgbClr val="000000"/>
                </a:solidFill>
                <a:latin typeface="Poppins"/>
                <a:ea typeface="Poppins"/>
                <a:cs typeface="Poppins"/>
                <a:sym typeface="Poppins"/>
                <a:hlinkClick r:id="rId9" tooltip="https://www.bibleref.com/espanol/Levitico/11/Levitico-11-7.html"/>
              </a:rPr>
              <a:t>table para </a:t>
            </a:r>
            <a:r>
              <a:rPr lang="en-US" sz="2700">
                <a:solidFill>
                  <a:srgbClr val="000000"/>
                </a:solidFill>
                <a:latin typeface="Poppins"/>
                <a:ea typeface="Poppins"/>
                <a:cs typeface="Poppins"/>
                <a:sym typeface="Poppins"/>
              </a:rPr>
              <a:t>el pueblo judío (</a:t>
            </a:r>
            <a:r>
              <a:rPr lang="en-US" sz="2700">
                <a:solidFill>
                  <a:srgbClr val="000000"/>
                </a:solidFill>
                <a:latin typeface="Poppins"/>
                <a:ea typeface="Poppins"/>
                <a:cs typeface="Poppins"/>
                <a:sym typeface="Poppins"/>
                <a:hlinkClick r:id="rId9" tooltip="https://www.bibleref.com/espanol/Levitico/11/Levitico-11-7.html"/>
              </a:rPr>
              <a:t>Levítico 11:7</a:t>
            </a:r>
            <a:r>
              <a:rPr lang="en-US" sz="2700">
                <a:solidFill>
                  <a:srgbClr val="000000"/>
                </a:solidFill>
                <a:latin typeface="Poppins"/>
                <a:ea typeface="Poppins"/>
                <a:cs typeface="Poppins"/>
                <a:sym typeface="Poppins"/>
              </a:rPr>
              <a:t>). </a:t>
            </a:r>
          </a:p>
        </p:txBody>
      </p:sp>
      <p:sp>
        <p:nvSpPr>
          <p:cNvPr id="12" name="TextBox 12"/>
          <p:cNvSpPr txBox="1"/>
          <p:nvPr/>
        </p:nvSpPr>
        <p:spPr>
          <a:xfrm>
            <a:off x="7133263" y="6141234"/>
            <a:ext cx="10328424" cy="3345142"/>
          </a:xfrm>
          <a:prstGeom prst="rect">
            <a:avLst/>
          </a:prstGeom>
        </p:spPr>
        <p:txBody>
          <a:bodyPr lIns="0" tIns="0" rIns="0" bIns="0" rtlCol="0" anchor="t">
            <a:spAutoFit/>
          </a:bodyPr>
          <a:lstStyle/>
          <a:p>
            <a:pPr algn="r">
              <a:lnSpc>
                <a:spcPts val="3750"/>
              </a:lnSpc>
            </a:pPr>
            <a:r>
              <a:rPr lang="en-US" sz="2700">
                <a:solidFill>
                  <a:srgbClr val="000000"/>
                </a:solidFill>
                <a:latin typeface="Poppins"/>
                <a:ea typeface="Poppins"/>
                <a:cs typeface="Poppins"/>
                <a:sym typeface="Poppins"/>
              </a:rPr>
              <a:t>El hijo pródigo trabajando en la pocilga es una</a:t>
            </a:r>
          </a:p>
          <a:p>
            <a:pPr algn="r">
              <a:lnSpc>
                <a:spcPts val="3750"/>
              </a:lnSpc>
            </a:pPr>
            <a:r>
              <a:rPr lang="en-US" sz="2700">
                <a:solidFill>
                  <a:srgbClr val="000000"/>
                </a:solidFill>
                <a:latin typeface="Poppins"/>
                <a:ea typeface="Poppins"/>
                <a:cs typeface="Poppins"/>
                <a:sym typeface="Poppins"/>
              </a:rPr>
              <a:t> representación del pecador perdido o </a:t>
            </a:r>
            <a:r>
              <a:rPr lang="en-US" sz="2700">
                <a:solidFill>
                  <a:srgbClr val="000000"/>
                </a:solidFill>
                <a:latin typeface="Poppins"/>
                <a:ea typeface="Poppins"/>
                <a:cs typeface="Poppins"/>
                <a:sym typeface="Poppins"/>
                <a:hlinkClick r:id="rId10" tooltip="https://www.bibleref.com/espanol/2-Pedro/2/2-Pedro-2-19.html"/>
              </a:rPr>
              <a:t>del cristiano </a:t>
            </a:r>
          </a:p>
          <a:p>
            <a:pPr algn="r">
              <a:lnSpc>
                <a:spcPts val="3750"/>
              </a:lnSpc>
            </a:pPr>
            <a:r>
              <a:rPr lang="en-US" sz="2700">
                <a:solidFill>
                  <a:srgbClr val="000000"/>
                </a:solidFill>
                <a:latin typeface="Poppins"/>
                <a:ea typeface="Poppins"/>
                <a:cs typeface="Poppins"/>
                <a:sym typeface="Poppins"/>
                <a:hlinkClick r:id="rId10" tooltip="https://www.bibleref.com/espanol/2-Pedro/2/2-Pedro-2-19.html"/>
              </a:rPr>
              <a:t>reb</a:t>
            </a:r>
            <a:r>
              <a:rPr lang="en-US" sz="2700">
                <a:solidFill>
                  <a:srgbClr val="000000"/>
                </a:solidFill>
                <a:latin typeface="Poppins"/>
                <a:ea typeface="Poppins"/>
                <a:cs typeface="Poppins"/>
                <a:sym typeface="Poppins"/>
              </a:rPr>
              <a:t>elde que ha vuelto a una vida de pecado </a:t>
            </a:r>
          </a:p>
          <a:p>
            <a:pPr algn="r">
              <a:lnSpc>
                <a:spcPts val="3750"/>
              </a:lnSpc>
            </a:pPr>
            <a:r>
              <a:rPr lang="en-US" sz="2700">
                <a:solidFill>
                  <a:srgbClr val="000000"/>
                </a:solidFill>
                <a:latin typeface="Poppins"/>
                <a:ea typeface="Poppins"/>
                <a:cs typeface="Poppins"/>
                <a:sym typeface="Poppins"/>
              </a:rPr>
              <a:t>(</a:t>
            </a:r>
            <a:r>
              <a:rPr lang="en-US" sz="2700">
                <a:solidFill>
                  <a:srgbClr val="000000"/>
                </a:solidFill>
                <a:latin typeface="Poppins"/>
                <a:ea typeface="Poppins"/>
                <a:cs typeface="Poppins"/>
                <a:sym typeface="Poppins"/>
                <a:hlinkClick r:id="rId10" tooltip="https://www.bibleref.com/espanol/2-Pedro/2/2-Pedro-2-19.html"/>
              </a:rPr>
              <a:t>2 Pedro 2:19-21</a:t>
            </a:r>
            <a:r>
              <a:rPr lang="en-US" sz="2700">
                <a:solidFill>
                  <a:srgbClr val="000000"/>
                </a:solidFill>
                <a:latin typeface="Poppins"/>
                <a:ea typeface="Poppins"/>
                <a:cs typeface="Poppins"/>
                <a:sym typeface="Poppins"/>
                <a:hlinkClick r:id="rId11" tooltip="https://www.bibleref.com/espanol/Santiago/1/Santiago-1-14.html"/>
              </a:rPr>
              <a:t>).</a:t>
            </a:r>
          </a:p>
          <a:p>
            <a:pPr algn="r">
              <a:lnSpc>
                <a:spcPts val="3750"/>
              </a:lnSpc>
            </a:pPr>
            <a:r>
              <a:rPr lang="en-US" sz="2700">
                <a:solidFill>
                  <a:srgbClr val="000000"/>
                </a:solidFill>
                <a:latin typeface="Poppins"/>
                <a:ea typeface="Poppins"/>
                <a:cs typeface="Poppins"/>
                <a:sym typeface="Poppins"/>
                <a:hlinkClick r:id="rId11" tooltip="https://www.bibleref.com/espanol/Santiago/1/Santiago-1-14.html"/>
              </a:rPr>
              <a:t> </a:t>
            </a:r>
          </a:p>
          <a:p>
            <a:pPr algn="r">
              <a:lnSpc>
                <a:spcPts val="3750"/>
              </a:lnSpc>
            </a:pPr>
            <a:r>
              <a:rPr lang="en-US" sz="2700">
                <a:solidFill>
                  <a:srgbClr val="000000"/>
                </a:solidFill>
                <a:latin typeface="Poppins"/>
                <a:ea typeface="Poppins"/>
                <a:cs typeface="Poppins"/>
                <a:sym typeface="Poppins"/>
                <a:hlinkClick r:id="rId11" tooltip="https://www.bibleref.com/espanol/Santiago/1/Santiago-1-14.html"/>
              </a:rPr>
              <a:t>Los </a:t>
            </a:r>
            <a:r>
              <a:rPr lang="en-US" sz="2700">
                <a:solidFill>
                  <a:srgbClr val="000000"/>
                </a:solidFill>
                <a:latin typeface="Poppins"/>
                <a:ea typeface="Poppins"/>
                <a:cs typeface="Poppins"/>
                <a:sym typeface="Poppins"/>
              </a:rPr>
              <a:t>resultados del pecado nunca son agradables </a:t>
            </a:r>
          </a:p>
          <a:p>
            <a:pPr algn="r">
              <a:lnSpc>
                <a:spcPts val="3750"/>
              </a:lnSpc>
            </a:pPr>
            <a:r>
              <a:rPr lang="en-US" sz="2700">
                <a:solidFill>
                  <a:srgbClr val="000000"/>
                </a:solidFill>
                <a:latin typeface="Poppins"/>
                <a:ea typeface="Poppins"/>
                <a:cs typeface="Poppins"/>
                <a:sym typeface="Poppins"/>
              </a:rPr>
              <a:t>(</a:t>
            </a:r>
            <a:r>
              <a:rPr lang="en-US" sz="2700">
                <a:solidFill>
                  <a:srgbClr val="000000"/>
                </a:solidFill>
                <a:latin typeface="Poppins"/>
                <a:ea typeface="Poppins"/>
                <a:cs typeface="Poppins"/>
                <a:sym typeface="Poppins"/>
                <a:hlinkClick r:id="rId11" tooltip="https://www.bibleref.com/espanol/Santiago/1/Santiago-1-14.html"/>
              </a:rPr>
              <a:t>Santiago 1:14-15</a:t>
            </a:r>
            <a:r>
              <a:rPr lang="en-US" sz="2700">
                <a:solidFill>
                  <a:srgbClr val="000000"/>
                </a:solidFill>
                <a:latin typeface="Poppins"/>
                <a:ea typeface="Poppins"/>
                <a:cs typeface="Poppins"/>
                <a:sym typeface="Poppins"/>
              </a:rPr>
              <a:t>).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616373"/>
            <a:ext cx="6056328" cy="670627"/>
          </a:xfrm>
          <a:custGeom>
            <a:avLst/>
            <a:gdLst/>
            <a:ahLst/>
            <a:cxnLst/>
            <a:rect l="l" t="t" r="r" b="b"/>
            <a:pathLst>
              <a:path w="6056328" h="670627">
                <a:moveTo>
                  <a:pt x="0" y="0"/>
                </a:moveTo>
                <a:lnTo>
                  <a:pt x="6056328" y="0"/>
                </a:lnTo>
                <a:lnTo>
                  <a:pt x="6056328" y="670627"/>
                </a:lnTo>
                <a:lnTo>
                  <a:pt x="0" y="6706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779003" y="9258300"/>
            <a:ext cx="14730003" cy="19050"/>
          </a:xfrm>
          <a:custGeom>
            <a:avLst/>
            <a:gdLst/>
            <a:ahLst/>
            <a:cxnLst/>
            <a:rect l="l" t="t" r="r" b="b"/>
            <a:pathLst>
              <a:path w="14730003" h="19050">
                <a:moveTo>
                  <a:pt x="0" y="0"/>
                </a:moveTo>
                <a:lnTo>
                  <a:pt x="14730003" y="0"/>
                </a:lnTo>
                <a:lnTo>
                  <a:pt x="14730003" y="19050"/>
                </a:lnTo>
                <a:lnTo>
                  <a:pt x="0" y="190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2708074" y="0"/>
            <a:ext cx="5579926" cy="735387"/>
          </a:xfrm>
          <a:custGeom>
            <a:avLst/>
            <a:gdLst/>
            <a:ahLst/>
            <a:cxnLst/>
            <a:rect l="l" t="t" r="r" b="b"/>
            <a:pathLst>
              <a:path w="5579926" h="735387">
                <a:moveTo>
                  <a:pt x="0" y="0"/>
                </a:moveTo>
                <a:lnTo>
                  <a:pt x="5579926" y="0"/>
                </a:lnTo>
                <a:lnTo>
                  <a:pt x="5579926" y="735387"/>
                </a:lnTo>
                <a:lnTo>
                  <a:pt x="0" y="7353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5" name="Group 5"/>
          <p:cNvGrpSpPr/>
          <p:nvPr/>
        </p:nvGrpSpPr>
        <p:grpSpPr>
          <a:xfrm>
            <a:off x="6156150" y="6356899"/>
            <a:ext cx="5972175" cy="3257550"/>
            <a:chOff x="0" y="0"/>
            <a:chExt cx="7962900" cy="4343400"/>
          </a:xfrm>
        </p:grpSpPr>
        <p:sp>
          <p:nvSpPr>
            <p:cNvPr id="6" name="Freeform 6"/>
            <p:cNvSpPr/>
            <p:nvPr/>
          </p:nvSpPr>
          <p:spPr>
            <a:xfrm>
              <a:off x="0" y="0"/>
              <a:ext cx="7962900" cy="4343400"/>
            </a:xfrm>
            <a:custGeom>
              <a:avLst/>
              <a:gdLst/>
              <a:ahLst/>
              <a:cxnLst/>
              <a:rect l="l" t="t" r="r" b="b"/>
              <a:pathLst>
                <a:path w="7962900" h="4343400">
                  <a:moveTo>
                    <a:pt x="0" y="0"/>
                  </a:moveTo>
                  <a:lnTo>
                    <a:pt x="7962900" y="0"/>
                  </a:lnTo>
                  <a:lnTo>
                    <a:pt x="7962900" y="4343400"/>
                  </a:lnTo>
                  <a:lnTo>
                    <a:pt x="0" y="4343400"/>
                  </a:lnTo>
                  <a:lnTo>
                    <a:pt x="0" y="0"/>
                  </a:lnTo>
                  <a:close/>
                </a:path>
              </a:pathLst>
            </a:custGeom>
            <a:blipFill>
              <a:blip r:embed="rId8"/>
              <a:stretch>
                <a:fillRect/>
              </a:stretch>
            </a:blipFill>
          </p:spPr>
        </p:sp>
      </p:grpSp>
      <p:sp>
        <p:nvSpPr>
          <p:cNvPr id="7" name="TextBox 7"/>
          <p:cNvSpPr txBox="1"/>
          <p:nvPr/>
        </p:nvSpPr>
        <p:spPr>
          <a:xfrm>
            <a:off x="1698450" y="1733102"/>
            <a:ext cx="15188527" cy="2868892"/>
          </a:xfrm>
          <a:prstGeom prst="rect">
            <a:avLst/>
          </a:prstGeom>
        </p:spPr>
        <p:txBody>
          <a:bodyPr lIns="0" tIns="0" rIns="0" bIns="0" rtlCol="0" anchor="t">
            <a:spAutoFit/>
          </a:bodyPr>
          <a:lstStyle/>
          <a:p>
            <a:pPr algn="ctr">
              <a:lnSpc>
                <a:spcPts val="3750"/>
              </a:lnSpc>
            </a:pPr>
            <a:r>
              <a:rPr lang="en-US" sz="2700">
                <a:solidFill>
                  <a:srgbClr val="000000"/>
                </a:solidFill>
                <a:latin typeface="Poppins"/>
                <a:ea typeface="Poppins"/>
                <a:cs typeface="Poppins"/>
                <a:sym typeface="Poppins"/>
              </a:rPr>
              <a:t>El </a:t>
            </a:r>
            <a:r>
              <a:rPr lang="en-US" sz="2700">
                <a:solidFill>
                  <a:srgbClr val="000000"/>
                </a:solidFill>
                <a:latin typeface="Poppins"/>
                <a:ea typeface="Poppins"/>
                <a:cs typeface="Poppins"/>
                <a:sym typeface="Poppins"/>
                <a:hlinkClick r:id="rId9" tooltip="https://www.bibleref.com/espanol/Lucas/15/Lucas-15-17.html"/>
              </a:rPr>
              <a:t>hijo pródig</a:t>
            </a:r>
            <a:r>
              <a:rPr lang="en-US" sz="2700">
                <a:solidFill>
                  <a:srgbClr val="000000"/>
                </a:solidFill>
                <a:latin typeface="Poppins"/>
                <a:ea typeface="Poppins"/>
                <a:cs typeface="Poppins"/>
                <a:sym typeface="Poppins"/>
              </a:rPr>
              <a:t>o comienza a reflexionar sobre su miserable condición, y "volviendo en sí"</a:t>
            </a:r>
          </a:p>
          <a:p>
            <a:pPr algn="ctr">
              <a:lnSpc>
                <a:spcPts val="3750"/>
              </a:lnSpc>
            </a:pPr>
            <a:r>
              <a:rPr lang="en-US" sz="2700">
                <a:solidFill>
                  <a:srgbClr val="000000"/>
                </a:solidFill>
                <a:latin typeface="Poppins"/>
                <a:ea typeface="Poppins"/>
                <a:cs typeface="Poppins"/>
                <a:sym typeface="Poppins"/>
              </a:rPr>
              <a:t> (</a:t>
            </a:r>
            <a:r>
              <a:rPr lang="en-US" sz="2700">
                <a:solidFill>
                  <a:srgbClr val="000000"/>
                </a:solidFill>
                <a:latin typeface="Poppins"/>
                <a:ea typeface="Poppins"/>
                <a:cs typeface="Poppins"/>
                <a:sym typeface="Poppins"/>
                <a:hlinkClick r:id="rId9" tooltip="https://www.bibleref.com/espanol/Lucas/15/Lucas-15-17.html"/>
              </a:rPr>
              <a:t>Lucas 15:17)</a:t>
            </a:r>
            <a:r>
              <a:rPr lang="en-US" sz="2700">
                <a:solidFill>
                  <a:srgbClr val="000000"/>
                </a:solidFill>
                <a:latin typeface="Poppins"/>
                <a:ea typeface="Poppins"/>
                <a:cs typeface="Poppins"/>
                <a:sym typeface="Poppins"/>
              </a:rPr>
              <a:t>. Se da cuenta de que incluso los siervos de su padre la están pasando</a:t>
            </a:r>
          </a:p>
          <a:p>
            <a:pPr algn="ctr">
              <a:lnSpc>
                <a:spcPts val="3750"/>
              </a:lnSpc>
            </a:pPr>
            <a:r>
              <a:rPr lang="en-US" sz="2700">
                <a:solidFill>
                  <a:srgbClr val="000000"/>
                </a:solidFill>
                <a:latin typeface="Poppins"/>
                <a:ea typeface="Poppins"/>
                <a:cs typeface="Poppins"/>
                <a:sym typeface="Poppins"/>
              </a:rPr>
              <a:t> mejor. Sus dolorosas circunstancias le hacen v</a:t>
            </a:r>
            <a:r>
              <a:rPr lang="en-US" sz="2700">
                <a:solidFill>
                  <a:srgbClr val="000000"/>
                </a:solidFill>
                <a:latin typeface="Poppins"/>
                <a:ea typeface="Poppins"/>
                <a:cs typeface="Poppins"/>
                <a:sym typeface="Poppins"/>
                <a:hlinkClick r:id="rId10" tooltip="https://www.bibleref.com/espanol/Salmos/147/Salmos-147-11.html"/>
              </a:rPr>
              <a:t>er a su padre</a:t>
            </a:r>
            <a:r>
              <a:rPr lang="en-US" sz="2700">
                <a:solidFill>
                  <a:srgbClr val="000000"/>
                </a:solidFill>
                <a:latin typeface="Poppins"/>
                <a:ea typeface="Poppins"/>
                <a:cs typeface="Poppins"/>
                <a:sym typeface="Poppins"/>
                <a:hlinkClick r:id="rId11" tooltip="https://www.bibleref.com/espanol/Isaias/40/Isaias-40-30.html"/>
              </a:rPr>
              <a:t> bajo una nuev</a:t>
            </a:r>
            <a:r>
              <a:rPr lang="en-US" sz="2700">
                <a:solidFill>
                  <a:srgbClr val="000000"/>
                </a:solidFill>
                <a:latin typeface="Poppins"/>
                <a:ea typeface="Poppins"/>
                <a:cs typeface="Poppins"/>
                <a:sym typeface="Poppins"/>
                <a:hlinkClick r:id="rId12" tooltip="https://www.bibleref.com/espanol/1-Timoteo/4/1-Timoteo-4-10.html"/>
              </a:rPr>
              <a:t>a luz. </a:t>
            </a:r>
          </a:p>
          <a:p>
            <a:pPr algn="ctr">
              <a:lnSpc>
                <a:spcPts val="3750"/>
              </a:lnSpc>
            </a:pPr>
            <a:r>
              <a:rPr lang="en-US" sz="2700">
                <a:solidFill>
                  <a:srgbClr val="000000"/>
                </a:solidFill>
                <a:latin typeface="Poppins"/>
                <a:ea typeface="Poppins"/>
                <a:cs typeface="Poppins"/>
                <a:sym typeface="Poppins"/>
                <a:hlinkClick r:id="rId12" tooltip="https://www.bibleref.com/espanol/1-Timoteo/4/1-Timoteo-4-10.html"/>
              </a:rPr>
              <a:t>La </a:t>
            </a:r>
            <a:r>
              <a:rPr lang="en-US" sz="2700">
                <a:solidFill>
                  <a:srgbClr val="000000"/>
                </a:solidFill>
                <a:latin typeface="Poppins"/>
                <a:ea typeface="Poppins"/>
                <a:cs typeface="Poppins"/>
                <a:sym typeface="Poppins"/>
              </a:rPr>
              <a:t>esperanza comienza a amanecer en su </a:t>
            </a:r>
            <a:r>
              <a:rPr lang="en-US" sz="2700">
                <a:solidFill>
                  <a:srgbClr val="000000"/>
                </a:solidFill>
                <a:latin typeface="Poppins"/>
                <a:ea typeface="Poppins"/>
                <a:cs typeface="Poppins"/>
                <a:sym typeface="Poppins"/>
                <a:hlinkClick r:id="rId12" tooltip="https://www.bibleref.com/espanol/1-Timoteo/4/1-Timoteo-4-10.html"/>
              </a:rPr>
              <a:t>cora</a:t>
            </a:r>
            <a:r>
              <a:rPr lang="en-US" sz="2700">
                <a:solidFill>
                  <a:srgbClr val="000000"/>
                </a:solidFill>
                <a:latin typeface="Poppins"/>
                <a:ea typeface="Poppins"/>
                <a:cs typeface="Poppins"/>
                <a:sym typeface="Poppins"/>
              </a:rPr>
              <a:t>zón </a:t>
            </a:r>
            <a:r>
              <a:rPr lang="en-US" sz="2700">
                <a:solidFill>
                  <a:srgbClr val="000000"/>
                </a:solidFill>
                <a:latin typeface="Poppins"/>
                <a:ea typeface="Poppins"/>
                <a:cs typeface="Poppins"/>
                <a:sym typeface="Poppins"/>
                <a:hlinkClick r:id="rId10" tooltip="https://www.bibleref.com/espanol/Salmos/147/Salmos-147-11.html"/>
              </a:rPr>
              <a:t>(Salmo 147:11</a:t>
            </a:r>
            <a:r>
              <a:rPr lang="en-US" sz="2700">
                <a:solidFill>
                  <a:srgbClr val="000000"/>
                </a:solidFill>
                <a:latin typeface="Poppins"/>
                <a:ea typeface="Poppins"/>
                <a:cs typeface="Poppins"/>
                <a:sym typeface="Poppins"/>
              </a:rPr>
              <a:t>;</a:t>
            </a:r>
            <a:r>
              <a:rPr lang="en-US" sz="2700">
                <a:solidFill>
                  <a:srgbClr val="000000"/>
                </a:solidFill>
                <a:latin typeface="Poppins"/>
                <a:ea typeface="Poppins"/>
                <a:cs typeface="Poppins"/>
                <a:sym typeface="Poppins"/>
                <a:hlinkClick r:id="rId11" tooltip="https://www.bibleref.com/espanol/Isaias/40/Isaias-40-30.html"/>
              </a:rPr>
              <a:t> </a:t>
            </a:r>
          </a:p>
          <a:p>
            <a:pPr algn="ctr">
              <a:lnSpc>
                <a:spcPts val="3750"/>
              </a:lnSpc>
            </a:pPr>
            <a:r>
              <a:rPr lang="en-US" sz="2700">
                <a:solidFill>
                  <a:srgbClr val="000000"/>
                </a:solidFill>
                <a:latin typeface="Poppins"/>
                <a:ea typeface="Poppins"/>
                <a:cs typeface="Poppins"/>
                <a:sym typeface="Poppins"/>
                <a:hlinkClick r:id="rId11" tooltip="https://www.bibleref.com/espanol/Isaias/40/Isaias-40-30.html"/>
              </a:rPr>
              <a:t>Isaías 40:30-31</a:t>
            </a:r>
            <a:r>
              <a:rPr lang="en-US" sz="2700">
                <a:solidFill>
                  <a:srgbClr val="000000"/>
                </a:solidFill>
                <a:latin typeface="Poppins"/>
                <a:ea typeface="Poppins"/>
                <a:cs typeface="Poppins"/>
                <a:sym typeface="Poppins"/>
              </a:rPr>
              <a:t>;</a:t>
            </a:r>
            <a:r>
              <a:rPr lang="en-US" sz="2700">
                <a:solidFill>
                  <a:srgbClr val="000000"/>
                </a:solidFill>
                <a:latin typeface="Poppins"/>
                <a:ea typeface="Poppins"/>
                <a:cs typeface="Poppins"/>
                <a:sym typeface="Poppins"/>
                <a:hlinkClick r:id="rId12" tooltip="https://www.bibleref.com/espanol/1-Timoteo/4/1-Timoteo-4-10.html"/>
              </a:rPr>
              <a:t> 1 Timoteo 4:10</a:t>
            </a:r>
            <a:r>
              <a:rPr lang="en-US" sz="2700">
                <a:solidFill>
                  <a:srgbClr val="000000"/>
                </a:solidFill>
                <a:latin typeface="Poppins"/>
                <a:ea typeface="Poppins"/>
                <a:cs typeface="Poppins"/>
                <a:sym typeface="Poppins"/>
              </a:rPr>
              <a:t>). </a:t>
            </a:r>
          </a:p>
          <a:p>
            <a:pPr algn="ctr">
              <a:lnSpc>
                <a:spcPts val="3750"/>
              </a:lnSpc>
            </a:pPr>
            <a:endParaRPr lang="en-US" sz="2700">
              <a:solidFill>
                <a:srgbClr val="000000"/>
              </a:solidFill>
              <a:latin typeface="Poppins"/>
              <a:ea typeface="Poppins"/>
              <a:cs typeface="Poppins"/>
              <a:sym typeface="Poppins"/>
            </a:endParaRPr>
          </a:p>
        </p:txBody>
      </p:sp>
      <p:sp>
        <p:nvSpPr>
          <p:cNvPr id="8" name="TextBox 8"/>
          <p:cNvSpPr txBox="1"/>
          <p:nvPr/>
        </p:nvSpPr>
        <p:spPr>
          <a:xfrm>
            <a:off x="1762296" y="4590602"/>
            <a:ext cx="15058492" cy="1457325"/>
          </a:xfrm>
          <a:prstGeom prst="rect">
            <a:avLst/>
          </a:prstGeom>
        </p:spPr>
        <p:txBody>
          <a:bodyPr lIns="0" tIns="0" rIns="0" bIns="0" rtlCol="0" anchor="t">
            <a:spAutoFit/>
          </a:bodyPr>
          <a:lstStyle/>
          <a:p>
            <a:pPr algn="ctr">
              <a:lnSpc>
                <a:spcPts val="3750"/>
              </a:lnSpc>
            </a:pPr>
            <a:r>
              <a:rPr lang="en-US" sz="2700">
                <a:solidFill>
                  <a:srgbClr val="000000"/>
                </a:solidFill>
                <a:latin typeface="Poppins"/>
                <a:ea typeface="Poppins"/>
                <a:cs typeface="Poppins"/>
                <a:sym typeface="Poppins"/>
              </a:rPr>
              <a:t>La realización del pródigo es reflejo del descubrimiento del pecador de que, aparte de Dios, no hay esperanza. Cuando un pecador "vuelve en sí", le sigue el arrepentimiento, junto con el anhelo de regresar a la comunión con Dios.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616373"/>
            <a:ext cx="6056328" cy="670627"/>
          </a:xfrm>
          <a:custGeom>
            <a:avLst/>
            <a:gdLst/>
            <a:ahLst/>
            <a:cxnLst/>
            <a:rect l="l" t="t" r="r" b="b"/>
            <a:pathLst>
              <a:path w="6056328" h="670627">
                <a:moveTo>
                  <a:pt x="0" y="0"/>
                </a:moveTo>
                <a:lnTo>
                  <a:pt x="6056328" y="0"/>
                </a:lnTo>
                <a:lnTo>
                  <a:pt x="6056328" y="670627"/>
                </a:lnTo>
                <a:lnTo>
                  <a:pt x="0" y="6706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2708074" y="0"/>
            <a:ext cx="5579926" cy="735387"/>
          </a:xfrm>
          <a:custGeom>
            <a:avLst/>
            <a:gdLst/>
            <a:ahLst/>
            <a:cxnLst/>
            <a:rect l="l" t="t" r="r" b="b"/>
            <a:pathLst>
              <a:path w="5579926" h="735387">
                <a:moveTo>
                  <a:pt x="0" y="0"/>
                </a:moveTo>
                <a:lnTo>
                  <a:pt x="5579926" y="0"/>
                </a:lnTo>
                <a:lnTo>
                  <a:pt x="5579926" y="735387"/>
                </a:lnTo>
                <a:lnTo>
                  <a:pt x="0" y="7353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1403852" y="2399348"/>
            <a:ext cx="15682522" cy="2886075"/>
          </a:xfrm>
          <a:prstGeom prst="rect">
            <a:avLst/>
          </a:prstGeom>
        </p:spPr>
        <p:txBody>
          <a:bodyPr lIns="0" tIns="0" rIns="0" bIns="0" rtlCol="0" anchor="t">
            <a:spAutoFit/>
          </a:bodyPr>
          <a:lstStyle/>
          <a:p>
            <a:pPr algn="l">
              <a:lnSpc>
                <a:spcPts val="3750"/>
              </a:lnSpc>
            </a:pPr>
            <a:r>
              <a:rPr lang="en-US" sz="2700">
                <a:solidFill>
                  <a:srgbClr val="000000"/>
                </a:solidFill>
                <a:latin typeface="Poppins"/>
                <a:ea typeface="Poppins"/>
                <a:cs typeface="Poppins"/>
                <a:sym typeface="Poppins"/>
              </a:rPr>
              <a:t>El hijo idea </a:t>
            </a:r>
            <a:r>
              <a:rPr lang="en-US" sz="2700">
                <a:solidFill>
                  <a:srgbClr val="000000"/>
                </a:solidFill>
                <a:latin typeface="Poppins"/>
                <a:ea typeface="Poppins"/>
                <a:cs typeface="Poppins"/>
                <a:sym typeface="Poppins"/>
                <a:hlinkClick r:id="rId6" tooltip="https://www.bibleref.com/espanol/Lucas/15/Lucas-15-18.html"/>
              </a:rPr>
              <a:t>un plan de a</a:t>
            </a:r>
            <a:r>
              <a:rPr lang="en-US" sz="2700">
                <a:solidFill>
                  <a:srgbClr val="000000"/>
                </a:solidFill>
                <a:latin typeface="Poppins"/>
                <a:ea typeface="Poppins"/>
                <a:cs typeface="Poppins"/>
                <a:sym typeface="Poppins"/>
              </a:rPr>
              <a:t>cción, y demuestra que su arrepentimiento era genuino. Admitirá su pecado (</a:t>
            </a:r>
            <a:r>
              <a:rPr lang="en-US" sz="2700">
                <a:solidFill>
                  <a:srgbClr val="000000"/>
                </a:solidFill>
                <a:latin typeface="Poppins"/>
                <a:ea typeface="Poppins"/>
                <a:cs typeface="Poppins"/>
                <a:sym typeface="Poppins"/>
                <a:hlinkClick r:id="rId6" tooltip="https://www.bibleref.com/espanol/Lucas/15/Lucas-15-18.html"/>
              </a:rPr>
              <a:t>Lucas 15:18)</a:t>
            </a:r>
            <a:r>
              <a:rPr lang="en-US" sz="2700">
                <a:solidFill>
                  <a:srgbClr val="000000"/>
                </a:solidFill>
                <a:latin typeface="Poppins"/>
                <a:ea typeface="Poppins"/>
                <a:cs typeface="Poppins"/>
                <a:sym typeface="Poppins"/>
              </a:rPr>
              <a:t>, renunciará a sus derechos como hijo y asumirá la posición de un siervo (versículo 19). Se da cuenta de que no tiene derecho a una bendición de su padre, y no tiene nada que ofrecer a su padre, excepto una vida de servicio. Al regresar a casa, el hijo pródigo está preparado para caer a los pies de su padre y suplicar por misericordia. </a:t>
            </a:r>
          </a:p>
        </p:txBody>
      </p:sp>
      <p:sp>
        <p:nvSpPr>
          <p:cNvPr id="5" name="TextBox 5"/>
          <p:cNvSpPr txBox="1"/>
          <p:nvPr/>
        </p:nvSpPr>
        <p:spPr>
          <a:xfrm>
            <a:off x="1420082" y="5467826"/>
            <a:ext cx="15666291" cy="2868892"/>
          </a:xfrm>
          <a:prstGeom prst="rect">
            <a:avLst/>
          </a:prstGeom>
        </p:spPr>
        <p:txBody>
          <a:bodyPr lIns="0" tIns="0" rIns="0" bIns="0" rtlCol="0" anchor="t">
            <a:spAutoFit/>
          </a:bodyPr>
          <a:lstStyle/>
          <a:p>
            <a:pPr algn="l">
              <a:lnSpc>
                <a:spcPts val="3750"/>
              </a:lnSpc>
            </a:pPr>
            <a:r>
              <a:rPr lang="en-US" sz="2700">
                <a:solidFill>
                  <a:srgbClr val="000000"/>
                </a:solidFill>
                <a:latin typeface="Poppins"/>
                <a:ea typeface="Poppins"/>
                <a:cs typeface="Poppins"/>
                <a:sym typeface="Poppins"/>
              </a:rPr>
              <a:t>Del mismo modo, un pecador arrepentido que acude a Dios es muy consciente de su</a:t>
            </a:r>
          </a:p>
          <a:p>
            <a:pPr algn="l">
              <a:lnSpc>
                <a:spcPts val="3750"/>
              </a:lnSpc>
            </a:pPr>
            <a:r>
              <a:rPr lang="en-US" sz="2700">
                <a:solidFill>
                  <a:srgbClr val="000000"/>
                </a:solidFill>
                <a:latin typeface="Poppins"/>
                <a:ea typeface="Poppins"/>
                <a:cs typeface="Poppins"/>
                <a:sym typeface="Poppins"/>
              </a:rPr>
              <a:t>propia pobreza espiritual. Dejando a un lado todo orgullo y sentimientos de derecho, no</a:t>
            </a:r>
          </a:p>
          <a:p>
            <a:pPr algn="l">
              <a:lnSpc>
                <a:spcPts val="3750"/>
              </a:lnSpc>
            </a:pPr>
            <a:r>
              <a:rPr lang="en-US" sz="2700">
                <a:solidFill>
                  <a:srgbClr val="000000"/>
                </a:solidFill>
                <a:latin typeface="Poppins"/>
                <a:ea typeface="Poppins"/>
                <a:cs typeface="Poppins"/>
                <a:sym typeface="Poppins"/>
              </a:rPr>
              <a:t>trae nada de valor consigo. El único pensamiento del pecador es </a:t>
            </a:r>
            <a:r>
              <a:rPr lang="en-US" sz="2700">
                <a:solidFill>
                  <a:srgbClr val="000000"/>
                </a:solidFill>
                <a:latin typeface="Poppins"/>
                <a:ea typeface="Poppins"/>
                <a:cs typeface="Poppins"/>
                <a:sym typeface="Poppins"/>
                <a:hlinkClick r:id="rId7" tooltip="https://www.bibleref.com/espanol/1-Juan/1/1-Juan-1-9.html"/>
              </a:rPr>
              <a:t>arrojarse </a:t>
            </a:r>
            <a:r>
              <a:rPr lang="en-US" sz="2700">
                <a:solidFill>
                  <a:srgbClr val="000000"/>
                </a:solidFill>
                <a:latin typeface="Poppins"/>
                <a:ea typeface="Poppins"/>
                <a:cs typeface="Poppins"/>
                <a:sym typeface="Poppins"/>
                <a:hlinkClick r:id="rId8" tooltip="https://www.bibleref.com/espanol/Romanos/6/Romanos-6-6.html"/>
              </a:rPr>
              <a:t>a la</a:t>
            </a:r>
          </a:p>
          <a:p>
            <a:pPr algn="l">
              <a:lnSpc>
                <a:spcPts val="3750"/>
              </a:lnSpc>
            </a:pPr>
            <a:r>
              <a:rPr lang="en-US" sz="2700">
                <a:solidFill>
                  <a:srgbClr val="000000"/>
                </a:solidFill>
                <a:latin typeface="Poppins"/>
                <a:ea typeface="Poppins"/>
                <a:cs typeface="Poppins"/>
                <a:sym typeface="Poppins"/>
                <a:hlinkClick r:id="rId8" tooltip="https://www.bibleref.com/espanol/Romanos/6/Romanos-6-6.html"/>
              </a:rPr>
              <a:t>m</a:t>
            </a:r>
            <a:r>
              <a:rPr lang="en-US" sz="2700">
                <a:solidFill>
                  <a:srgbClr val="000000"/>
                </a:solidFill>
                <a:latin typeface="Poppins"/>
                <a:ea typeface="Poppins"/>
                <a:cs typeface="Poppins"/>
                <a:sym typeface="Poppins"/>
              </a:rPr>
              <a:t>i</a:t>
            </a:r>
            <a:r>
              <a:rPr lang="en-US" sz="2700">
                <a:solidFill>
                  <a:srgbClr val="000000"/>
                </a:solidFill>
                <a:latin typeface="Poppins"/>
                <a:ea typeface="Poppins"/>
                <a:cs typeface="Poppins"/>
                <a:sym typeface="Poppins"/>
                <a:hlinkClick r:id="rId9" tooltip="https://www.bibleref.com/espanol/Romanos/12/Romanos-12-1.html"/>
              </a:rPr>
              <a:t>ser</a:t>
            </a:r>
            <a:r>
              <a:rPr lang="en-US" sz="2700">
                <a:solidFill>
                  <a:srgbClr val="000000"/>
                </a:solidFill>
                <a:latin typeface="Poppins"/>
                <a:ea typeface="Poppins"/>
                <a:cs typeface="Poppins"/>
                <a:sym typeface="Poppins"/>
              </a:rPr>
              <a:t>icordia de Dios y suplicar por una posición de servidumbre </a:t>
            </a:r>
          </a:p>
          <a:p>
            <a:pPr algn="l">
              <a:lnSpc>
                <a:spcPts val="3750"/>
              </a:lnSpc>
            </a:pPr>
            <a:r>
              <a:rPr lang="en-US" sz="2700">
                <a:solidFill>
                  <a:srgbClr val="000000"/>
                </a:solidFill>
                <a:latin typeface="Poppins"/>
                <a:ea typeface="Poppins"/>
                <a:cs typeface="Poppins"/>
                <a:sym typeface="Poppins"/>
                <a:hlinkClick r:id="rId7" tooltip="https://www.bibleref.com/espanol/1-Juan/1/1-Juan-1-9.html"/>
              </a:rPr>
              <a:t>(1 Juan 1:9</a:t>
            </a:r>
            <a:r>
              <a:rPr lang="en-US" sz="2700">
                <a:solidFill>
                  <a:srgbClr val="000000"/>
                </a:solidFill>
                <a:latin typeface="Poppins"/>
                <a:ea typeface="Poppins"/>
                <a:cs typeface="Poppins"/>
                <a:sym typeface="Poppins"/>
              </a:rPr>
              <a:t>;</a:t>
            </a:r>
            <a:r>
              <a:rPr lang="en-US" sz="2700">
                <a:solidFill>
                  <a:srgbClr val="000000"/>
                </a:solidFill>
                <a:latin typeface="Poppins"/>
                <a:ea typeface="Poppins"/>
                <a:cs typeface="Poppins"/>
                <a:sym typeface="Poppins"/>
                <a:hlinkClick r:id="rId8" tooltip="https://www.bibleref.com/espanol/Romanos/6/Romanos-6-6.html"/>
              </a:rPr>
              <a:t> Romanos 6:6- 18</a:t>
            </a:r>
            <a:r>
              <a:rPr lang="en-US" sz="2700">
                <a:solidFill>
                  <a:srgbClr val="000000"/>
                </a:solidFill>
                <a:latin typeface="Poppins"/>
                <a:ea typeface="Poppins"/>
                <a:cs typeface="Poppins"/>
                <a:sym typeface="Poppins"/>
              </a:rPr>
              <a:t>;</a:t>
            </a:r>
            <a:r>
              <a:rPr lang="en-US" sz="2700">
                <a:solidFill>
                  <a:srgbClr val="000000"/>
                </a:solidFill>
                <a:latin typeface="Poppins"/>
                <a:ea typeface="Poppins"/>
                <a:cs typeface="Poppins"/>
                <a:sym typeface="Poppins"/>
                <a:hlinkClick r:id="rId9" tooltip="https://www.bibleref.com/espanol/Romanos/12/Romanos-12-1.html"/>
              </a:rPr>
              <a:t> 12:1)</a:t>
            </a:r>
            <a:r>
              <a:rPr lang="en-US" sz="2700">
                <a:solidFill>
                  <a:srgbClr val="000000"/>
                </a:solidFill>
                <a:latin typeface="Poppins"/>
                <a:ea typeface="Poppins"/>
                <a:cs typeface="Poppins"/>
                <a:sym typeface="Poppins"/>
              </a:rPr>
              <a:t>. </a:t>
            </a:r>
          </a:p>
          <a:p>
            <a:pPr algn="l">
              <a:lnSpc>
                <a:spcPts val="3750"/>
              </a:lnSpc>
            </a:pPr>
            <a:endParaRPr lang="en-US" sz="2700">
              <a:solidFill>
                <a:srgbClr val="000000"/>
              </a:solidFill>
              <a:latin typeface="Poppins"/>
              <a:ea typeface="Poppins"/>
              <a:cs typeface="Poppins"/>
              <a:sym typeface="Poppin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616373"/>
            <a:ext cx="6056328" cy="670627"/>
          </a:xfrm>
          <a:custGeom>
            <a:avLst/>
            <a:gdLst/>
            <a:ahLst/>
            <a:cxnLst/>
            <a:rect l="l" t="t" r="r" b="b"/>
            <a:pathLst>
              <a:path w="6056328" h="670627">
                <a:moveTo>
                  <a:pt x="0" y="0"/>
                </a:moveTo>
                <a:lnTo>
                  <a:pt x="6056328" y="0"/>
                </a:lnTo>
                <a:lnTo>
                  <a:pt x="6056328" y="670627"/>
                </a:lnTo>
                <a:lnTo>
                  <a:pt x="0" y="6706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779003" y="9258300"/>
            <a:ext cx="14730003" cy="19050"/>
          </a:xfrm>
          <a:custGeom>
            <a:avLst/>
            <a:gdLst/>
            <a:ahLst/>
            <a:cxnLst/>
            <a:rect l="l" t="t" r="r" b="b"/>
            <a:pathLst>
              <a:path w="14730003" h="19050">
                <a:moveTo>
                  <a:pt x="0" y="0"/>
                </a:moveTo>
                <a:lnTo>
                  <a:pt x="14730003" y="0"/>
                </a:lnTo>
                <a:lnTo>
                  <a:pt x="14730003" y="19050"/>
                </a:lnTo>
                <a:lnTo>
                  <a:pt x="0" y="190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2708074" y="0"/>
            <a:ext cx="5579926" cy="735387"/>
          </a:xfrm>
          <a:custGeom>
            <a:avLst/>
            <a:gdLst/>
            <a:ahLst/>
            <a:cxnLst/>
            <a:rect l="l" t="t" r="r" b="b"/>
            <a:pathLst>
              <a:path w="5579926" h="735387">
                <a:moveTo>
                  <a:pt x="0" y="0"/>
                </a:moveTo>
                <a:lnTo>
                  <a:pt x="5579926" y="0"/>
                </a:lnTo>
                <a:lnTo>
                  <a:pt x="5579926" y="735387"/>
                </a:lnTo>
                <a:lnTo>
                  <a:pt x="0" y="7353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5" name="Group 5"/>
          <p:cNvGrpSpPr/>
          <p:nvPr/>
        </p:nvGrpSpPr>
        <p:grpSpPr>
          <a:xfrm>
            <a:off x="13290333" y="1028700"/>
            <a:ext cx="4415409" cy="6848475"/>
            <a:chOff x="0" y="0"/>
            <a:chExt cx="5887212" cy="9131300"/>
          </a:xfrm>
        </p:grpSpPr>
        <p:sp>
          <p:nvSpPr>
            <p:cNvPr id="6" name="Freeform 6"/>
            <p:cNvSpPr/>
            <p:nvPr/>
          </p:nvSpPr>
          <p:spPr>
            <a:xfrm>
              <a:off x="0" y="0"/>
              <a:ext cx="5887212" cy="9131300"/>
            </a:xfrm>
            <a:custGeom>
              <a:avLst/>
              <a:gdLst/>
              <a:ahLst/>
              <a:cxnLst/>
              <a:rect l="l" t="t" r="r" b="b"/>
              <a:pathLst>
                <a:path w="5887212" h="9131300">
                  <a:moveTo>
                    <a:pt x="0" y="0"/>
                  </a:moveTo>
                  <a:lnTo>
                    <a:pt x="5887212" y="0"/>
                  </a:lnTo>
                  <a:lnTo>
                    <a:pt x="5887212" y="9131300"/>
                  </a:lnTo>
                  <a:lnTo>
                    <a:pt x="0" y="9131300"/>
                  </a:lnTo>
                  <a:lnTo>
                    <a:pt x="0" y="0"/>
                  </a:lnTo>
                  <a:close/>
                </a:path>
              </a:pathLst>
            </a:custGeom>
            <a:blipFill>
              <a:blip r:embed="rId8"/>
              <a:stretch>
                <a:fillRect l="-16274"/>
              </a:stretch>
            </a:blipFill>
          </p:spPr>
        </p:sp>
      </p:grpSp>
      <p:grpSp>
        <p:nvGrpSpPr>
          <p:cNvPr id="7" name="Group 7"/>
          <p:cNvGrpSpPr/>
          <p:nvPr/>
        </p:nvGrpSpPr>
        <p:grpSpPr>
          <a:xfrm>
            <a:off x="1779003" y="9258300"/>
            <a:ext cx="14730003" cy="19050"/>
            <a:chOff x="0" y="0"/>
            <a:chExt cx="14730006" cy="19050"/>
          </a:xfrm>
        </p:grpSpPr>
        <p:sp>
          <p:nvSpPr>
            <p:cNvPr id="8" name="Freeform 8"/>
            <p:cNvSpPr/>
            <p:nvPr/>
          </p:nvSpPr>
          <p:spPr>
            <a:xfrm>
              <a:off x="0" y="0"/>
              <a:ext cx="14729972" cy="19050"/>
            </a:xfrm>
            <a:custGeom>
              <a:avLst/>
              <a:gdLst/>
              <a:ahLst/>
              <a:cxnLst/>
              <a:rect l="l" t="t" r="r" b="b"/>
              <a:pathLst>
                <a:path w="14729972" h="19050">
                  <a:moveTo>
                    <a:pt x="0" y="19050"/>
                  </a:moveTo>
                  <a:lnTo>
                    <a:pt x="14729972" y="19050"/>
                  </a:lnTo>
                  <a:lnTo>
                    <a:pt x="14729972" y="0"/>
                  </a:lnTo>
                  <a:lnTo>
                    <a:pt x="0" y="0"/>
                  </a:lnTo>
                  <a:close/>
                </a:path>
              </a:pathLst>
            </a:custGeom>
            <a:solidFill>
              <a:srgbClr val="000000">
                <a:alpha val="0"/>
              </a:srgbClr>
            </a:solidFill>
          </p:spPr>
        </p:sp>
      </p:grpSp>
      <p:sp>
        <p:nvSpPr>
          <p:cNvPr id="9" name="TextBox 9"/>
          <p:cNvSpPr txBox="1"/>
          <p:nvPr/>
        </p:nvSpPr>
        <p:spPr>
          <a:xfrm>
            <a:off x="1465097" y="1575564"/>
            <a:ext cx="11242977" cy="6696075"/>
          </a:xfrm>
          <a:prstGeom prst="rect">
            <a:avLst/>
          </a:prstGeom>
        </p:spPr>
        <p:txBody>
          <a:bodyPr lIns="0" tIns="0" rIns="0" bIns="0" rtlCol="0" anchor="t">
            <a:spAutoFit/>
          </a:bodyPr>
          <a:lstStyle/>
          <a:p>
            <a:pPr algn="just">
              <a:lnSpc>
                <a:spcPts val="3750"/>
              </a:lnSpc>
            </a:pPr>
            <a:r>
              <a:rPr lang="en-US" sz="2700">
                <a:solidFill>
                  <a:srgbClr val="000000"/>
                </a:solidFill>
                <a:latin typeface="Poppins"/>
                <a:ea typeface="Poppins"/>
                <a:cs typeface="Poppins"/>
                <a:sym typeface="Poppins"/>
              </a:rPr>
              <a:t>El padre en la parábola del hijo pródigo estaba esperando que su hijo regresara. De hecho, "Y cuando aún estaba lejos, lo vio su padre, y fue movi</a:t>
            </a:r>
            <a:r>
              <a:rPr lang="en-US" sz="2700">
                <a:solidFill>
                  <a:srgbClr val="000000"/>
                </a:solidFill>
                <a:latin typeface="Poppins"/>
                <a:ea typeface="Poppins"/>
                <a:cs typeface="Poppins"/>
                <a:sym typeface="Poppins"/>
                <a:hlinkClick r:id="rId9" tooltip="https://www.bibleref.com/espanol/Lucas/15/Lucas-15-20.html"/>
              </a:rPr>
              <a:t>do a miseric</a:t>
            </a:r>
            <a:r>
              <a:rPr lang="en-US" sz="2700">
                <a:solidFill>
                  <a:srgbClr val="000000"/>
                </a:solidFill>
                <a:latin typeface="Poppins"/>
                <a:ea typeface="Poppins"/>
                <a:cs typeface="Poppins"/>
                <a:sym typeface="Poppins"/>
              </a:rPr>
              <a:t>ordia, y corrió, y se echó sobre su cuello, y le besó" </a:t>
            </a:r>
            <a:r>
              <a:rPr lang="en-US" sz="2700">
                <a:solidFill>
                  <a:srgbClr val="000000"/>
                </a:solidFill>
                <a:latin typeface="Poppins"/>
                <a:ea typeface="Poppins"/>
                <a:cs typeface="Poppins"/>
                <a:sym typeface="Poppins"/>
                <a:hlinkClick r:id="rId9" tooltip="https://www.bibleref.com/espanol/Lucas/15/Lucas-15-20.html"/>
              </a:rPr>
              <a:t>(Lucas 15:20)</a:t>
            </a:r>
            <a:r>
              <a:rPr lang="en-US" sz="2700">
                <a:solidFill>
                  <a:srgbClr val="000000"/>
                </a:solidFill>
                <a:latin typeface="Poppins"/>
                <a:ea typeface="Poppins"/>
                <a:cs typeface="Poppins"/>
                <a:sym typeface="Poppins"/>
              </a:rPr>
              <a:t>. Corre hacia su hijo rebelde, lo abraza y lo besa. En el tiempo de Jesús, no era costumbre que un hombre mayor corriera, sin embargo, el padre corre para saludar a su hijo, rompiendo las costumbres por el amor y el deseo de restaurarlo. El hijo que regresa comienza su discurso preparado (versículo 21), pero su padre lo interrumpe y comienza a dar órdenes para honrar a su hijo- ¡la mejor túnica, el mejor anillo, la mejor fiesta! El padre no cuestiona a su hijo ni le sermonea; en cambio, lo perdona con alegría y le recibe de nuevo como miembro de la familia. </a:t>
            </a:r>
          </a:p>
        </p:txBody>
      </p:sp>
      <p:sp>
        <p:nvSpPr>
          <p:cNvPr id="10" name="TextBox 10"/>
          <p:cNvSpPr txBox="1"/>
          <p:nvPr/>
        </p:nvSpPr>
        <p:spPr>
          <a:xfrm>
            <a:off x="1779003" y="453466"/>
            <a:ext cx="3044476" cy="998068"/>
          </a:xfrm>
          <a:prstGeom prst="rect">
            <a:avLst/>
          </a:prstGeom>
        </p:spPr>
        <p:txBody>
          <a:bodyPr lIns="0" tIns="0" rIns="0" bIns="0" rtlCol="0" anchor="t">
            <a:spAutoFit/>
          </a:bodyPr>
          <a:lstStyle/>
          <a:p>
            <a:pPr algn="l">
              <a:lnSpc>
                <a:spcPts val="7457"/>
              </a:lnSpc>
            </a:pPr>
            <a:r>
              <a:rPr lang="en-US" sz="5327" b="1">
                <a:solidFill>
                  <a:srgbClr val="190090"/>
                </a:solidFill>
                <a:latin typeface="Poppins Bold"/>
                <a:ea typeface="Poppins Bold"/>
                <a:cs typeface="Poppins Bold"/>
                <a:sym typeface="Poppins Bold"/>
              </a:rPr>
              <a:t>El padre: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616373"/>
            <a:ext cx="6056328" cy="670627"/>
          </a:xfrm>
          <a:custGeom>
            <a:avLst/>
            <a:gdLst/>
            <a:ahLst/>
            <a:cxnLst/>
            <a:rect l="l" t="t" r="r" b="b"/>
            <a:pathLst>
              <a:path w="6056328" h="670627">
                <a:moveTo>
                  <a:pt x="0" y="0"/>
                </a:moveTo>
                <a:lnTo>
                  <a:pt x="6056328" y="0"/>
                </a:lnTo>
                <a:lnTo>
                  <a:pt x="6056328" y="670627"/>
                </a:lnTo>
                <a:lnTo>
                  <a:pt x="0" y="6706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779003" y="9258300"/>
            <a:ext cx="14730003" cy="19050"/>
          </a:xfrm>
          <a:custGeom>
            <a:avLst/>
            <a:gdLst/>
            <a:ahLst/>
            <a:cxnLst/>
            <a:rect l="l" t="t" r="r" b="b"/>
            <a:pathLst>
              <a:path w="14730003" h="19050">
                <a:moveTo>
                  <a:pt x="0" y="0"/>
                </a:moveTo>
                <a:lnTo>
                  <a:pt x="14730003" y="0"/>
                </a:lnTo>
                <a:lnTo>
                  <a:pt x="14730003" y="19050"/>
                </a:lnTo>
                <a:lnTo>
                  <a:pt x="0" y="190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2708074" y="0"/>
            <a:ext cx="5579926" cy="735387"/>
          </a:xfrm>
          <a:custGeom>
            <a:avLst/>
            <a:gdLst/>
            <a:ahLst/>
            <a:cxnLst/>
            <a:rect l="l" t="t" r="r" b="b"/>
            <a:pathLst>
              <a:path w="5579926" h="735387">
                <a:moveTo>
                  <a:pt x="0" y="0"/>
                </a:moveTo>
                <a:lnTo>
                  <a:pt x="5579926" y="0"/>
                </a:lnTo>
                <a:lnTo>
                  <a:pt x="5579926" y="735387"/>
                </a:lnTo>
                <a:lnTo>
                  <a:pt x="0" y="7353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5" name="Group 5"/>
          <p:cNvGrpSpPr/>
          <p:nvPr/>
        </p:nvGrpSpPr>
        <p:grpSpPr>
          <a:xfrm>
            <a:off x="1028700" y="1273959"/>
            <a:ext cx="5934075" cy="5029200"/>
            <a:chOff x="0" y="0"/>
            <a:chExt cx="7912100" cy="6705600"/>
          </a:xfrm>
        </p:grpSpPr>
        <p:sp>
          <p:nvSpPr>
            <p:cNvPr id="6" name="Freeform 6"/>
            <p:cNvSpPr/>
            <p:nvPr/>
          </p:nvSpPr>
          <p:spPr>
            <a:xfrm>
              <a:off x="0" y="0"/>
              <a:ext cx="7912100" cy="6705600"/>
            </a:xfrm>
            <a:custGeom>
              <a:avLst/>
              <a:gdLst/>
              <a:ahLst/>
              <a:cxnLst/>
              <a:rect l="l" t="t" r="r" b="b"/>
              <a:pathLst>
                <a:path w="7912100" h="6705600">
                  <a:moveTo>
                    <a:pt x="0" y="0"/>
                  </a:moveTo>
                  <a:lnTo>
                    <a:pt x="7912100" y="0"/>
                  </a:lnTo>
                  <a:lnTo>
                    <a:pt x="7912100" y="6705600"/>
                  </a:lnTo>
                  <a:lnTo>
                    <a:pt x="0" y="6705600"/>
                  </a:lnTo>
                  <a:lnTo>
                    <a:pt x="0" y="0"/>
                  </a:lnTo>
                  <a:close/>
                </a:path>
              </a:pathLst>
            </a:custGeom>
            <a:blipFill>
              <a:blip r:embed="rId8"/>
              <a:stretch>
                <a:fillRect/>
              </a:stretch>
            </a:blipFill>
          </p:spPr>
        </p:sp>
      </p:grpSp>
      <p:grpSp>
        <p:nvGrpSpPr>
          <p:cNvPr id="7" name="Group 7"/>
          <p:cNvGrpSpPr/>
          <p:nvPr/>
        </p:nvGrpSpPr>
        <p:grpSpPr>
          <a:xfrm>
            <a:off x="1779003" y="9258300"/>
            <a:ext cx="14730003" cy="19050"/>
            <a:chOff x="0" y="0"/>
            <a:chExt cx="14730006" cy="19050"/>
          </a:xfrm>
        </p:grpSpPr>
        <p:sp>
          <p:nvSpPr>
            <p:cNvPr id="8" name="Freeform 8"/>
            <p:cNvSpPr/>
            <p:nvPr/>
          </p:nvSpPr>
          <p:spPr>
            <a:xfrm>
              <a:off x="0" y="0"/>
              <a:ext cx="14729972" cy="19050"/>
            </a:xfrm>
            <a:custGeom>
              <a:avLst/>
              <a:gdLst/>
              <a:ahLst/>
              <a:cxnLst/>
              <a:rect l="l" t="t" r="r" b="b"/>
              <a:pathLst>
                <a:path w="14729972" h="19050">
                  <a:moveTo>
                    <a:pt x="0" y="19050"/>
                  </a:moveTo>
                  <a:lnTo>
                    <a:pt x="14729972" y="19050"/>
                  </a:lnTo>
                  <a:lnTo>
                    <a:pt x="14729972" y="0"/>
                  </a:lnTo>
                  <a:lnTo>
                    <a:pt x="0" y="0"/>
                  </a:lnTo>
                  <a:close/>
                </a:path>
              </a:pathLst>
            </a:custGeom>
            <a:solidFill>
              <a:srgbClr val="000000">
                <a:alpha val="0"/>
              </a:srgbClr>
            </a:solidFill>
          </p:spPr>
        </p:sp>
      </p:grpSp>
      <p:sp>
        <p:nvSpPr>
          <p:cNvPr id="9" name="TextBox 9"/>
          <p:cNvSpPr txBox="1"/>
          <p:nvPr/>
        </p:nvSpPr>
        <p:spPr>
          <a:xfrm>
            <a:off x="7284177" y="1854984"/>
            <a:ext cx="10174529" cy="1933575"/>
          </a:xfrm>
          <a:prstGeom prst="rect">
            <a:avLst/>
          </a:prstGeom>
        </p:spPr>
        <p:txBody>
          <a:bodyPr lIns="0" tIns="0" rIns="0" bIns="0" rtlCol="0" anchor="t">
            <a:spAutoFit/>
          </a:bodyPr>
          <a:lstStyle/>
          <a:p>
            <a:pPr algn="r">
              <a:lnSpc>
                <a:spcPts val="3750"/>
              </a:lnSpc>
            </a:pPr>
            <a:r>
              <a:rPr lang="en-US" sz="2700">
                <a:solidFill>
                  <a:srgbClr val="000000"/>
                </a:solidFill>
                <a:latin typeface="Poppins"/>
                <a:ea typeface="Poppins"/>
                <a:cs typeface="Poppins"/>
                <a:sym typeface="Poppins"/>
              </a:rPr>
              <a:t>¡Qué imagen del amor, la condescendencia y la gracia de Dios! El corazón de Dios está lleno de compasión por Sus hijos; está listo para dar la bienvenida al pecador que regresa a casa con una alegre celebración. </a:t>
            </a:r>
          </a:p>
        </p:txBody>
      </p:sp>
      <p:sp>
        <p:nvSpPr>
          <p:cNvPr id="10" name="TextBox 10"/>
          <p:cNvSpPr txBox="1"/>
          <p:nvPr/>
        </p:nvSpPr>
        <p:spPr>
          <a:xfrm>
            <a:off x="7222865" y="4236234"/>
            <a:ext cx="10237070" cy="981075"/>
          </a:xfrm>
          <a:prstGeom prst="rect">
            <a:avLst/>
          </a:prstGeom>
        </p:spPr>
        <p:txBody>
          <a:bodyPr lIns="0" tIns="0" rIns="0" bIns="0" rtlCol="0" anchor="t">
            <a:spAutoFit/>
          </a:bodyPr>
          <a:lstStyle/>
          <a:p>
            <a:pPr algn="r">
              <a:lnSpc>
                <a:spcPts val="3750"/>
              </a:lnSpc>
            </a:pPr>
            <a:r>
              <a:rPr lang="en-US" sz="2700">
                <a:solidFill>
                  <a:srgbClr val="000000"/>
                </a:solidFill>
                <a:latin typeface="Poppins"/>
                <a:ea typeface="Poppins"/>
                <a:cs typeface="Poppins"/>
                <a:sym typeface="Poppins"/>
              </a:rPr>
              <a:t>El hijo pródigo estaba satisfecho con volver a casa como esclavo, pero para su sorpresa y deleite es restaurado a la</a:t>
            </a:r>
          </a:p>
        </p:txBody>
      </p:sp>
      <p:sp>
        <p:nvSpPr>
          <p:cNvPr id="11" name="TextBox 11"/>
          <p:cNvSpPr txBox="1"/>
          <p:nvPr/>
        </p:nvSpPr>
        <p:spPr>
          <a:xfrm>
            <a:off x="10237527" y="5188734"/>
            <a:ext cx="7068655" cy="504825"/>
          </a:xfrm>
          <a:prstGeom prst="rect">
            <a:avLst/>
          </a:prstGeom>
        </p:spPr>
        <p:txBody>
          <a:bodyPr lIns="0" tIns="0" rIns="0" bIns="0" rtlCol="0" anchor="t">
            <a:spAutoFit/>
          </a:bodyPr>
          <a:lstStyle/>
          <a:p>
            <a:pPr algn="l">
              <a:lnSpc>
                <a:spcPts val="3750"/>
              </a:lnSpc>
            </a:pPr>
            <a:r>
              <a:rPr lang="en-US" sz="2700">
                <a:solidFill>
                  <a:srgbClr val="000000"/>
                </a:solidFill>
                <a:latin typeface="Poppins"/>
                <a:ea typeface="Poppins"/>
                <a:cs typeface="Poppins"/>
                <a:sym typeface="Poppins"/>
              </a:rPr>
              <a:t>plena condición de ser hijo de su padre. </a:t>
            </a:r>
          </a:p>
        </p:txBody>
      </p:sp>
      <p:sp>
        <p:nvSpPr>
          <p:cNvPr id="12" name="TextBox 12"/>
          <p:cNvSpPr txBox="1"/>
          <p:nvPr/>
        </p:nvSpPr>
        <p:spPr>
          <a:xfrm>
            <a:off x="7278081" y="5664984"/>
            <a:ext cx="10180758" cy="1933575"/>
          </a:xfrm>
          <a:prstGeom prst="rect">
            <a:avLst/>
          </a:prstGeom>
        </p:spPr>
        <p:txBody>
          <a:bodyPr lIns="0" tIns="0" rIns="0" bIns="0" rtlCol="0" anchor="t">
            <a:spAutoFit/>
          </a:bodyPr>
          <a:lstStyle/>
          <a:p>
            <a:pPr algn="r">
              <a:lnSpc>
                <a:spcPts val="3750"/>
              </a:lnSpc>
            </a:pPr>
            <a:r>
              <a:rPr lang="en-US" sz="2700">
                <a:solidFill>
                  <a:srgbClr val="000000"/>
                </a:solidFill>
                <a:latin typeface="Poppins"/>
                <a:ea typeface="Poppins"/>
                <a:cs typeface="Poppins"/>
                <a:sym typeface="Poppins"/>
              </a:rPr>
              <a:t>El pecador cansado, demacrado y sucio que llegó a casa fue transformado en el invitado de honor en la casa de un hombre rico. Eso es lo que hace la gracia de Dios por un pecador arrepentido. </a:t>
            </a:r>
          </a:p>
        </p:txBody>
      </p:sp>
      <p:sp>
        <p:nvSpPr>
          <p:cNvPr id="13" name="TextBox 13"/>
          <p:cNvSpPr txBox="1"/>
          <p:nvPr/>
        </p:nvSpPr>
        <p:spPr>
          <a:xfrm>
            <a:off x="7414555" y="8046234"/>
            <a:ext cx="10041550" cy="981075"/>
          </a:xfrm>
          <a:prstGeom prst="rect">
            <a:avLst/>
          </a:prstGeom>
        </p:spPr>
        <p:txBody>
          <a:bodyPr lIns="0" tIns="0" rIns="0" bIns="0" rtlCol="0" anchor="t">
            <a:spAutoFit/>
          </a:bodyPr>
          <a:lstStyle/>
          <a:p>
            <a:pPr algn="just">
              <a:lnSpc>
                <a:spcPts val="3750"/>
              </a:lnSpc>
            </a:pPr>
            <a:r>
              <a:rPr lang="en-US" sz="2700">
                <a:solidFill>
                  <a:srgbClr val="000000"/>
                </a:solidFill>
                <a:latin typeface="Poppins"/>
                <a:ea typeface="Poppins"/>
                <a:cs typeface="Poppins"/>
                <a:sym typeface="Poppins"/>
              </a:rPr>
              <a:t>El mandato del padre de traer la mejor túnica para el hijo que regresó es una señal de dignidad y honor, prueba de</a:t>
            </a:r>
          </a:p>
        </p:txBody>
      </p:sp>
      <p:sp>
        <p:nvSpPr>
          <p:cNvPr id="14" name="TextBox 14"/>
          <p:cNvSpPr txBox="1"/>
          <p:nvPr/>
        </p:nvSpPr>
        <p:spPr>
          <a:xfrm>
            <a:off x="8666940" y="8998734"/>
            <a:ext cx="8670655" cy="504825"/>
          </a:xfrm>
          <a:prstGeom prst="rect">
            <a:avLst/>
          </a:prstGeom>
        </p:spPr>
        <p:txBody>
          <a:bodyPr lIns="0" tIns="0" rIns="0" bIns="0" rtlCol="0" anchor="t">
            <a:spAutoFit/>
          </a:bodyPr>
          <a:lstStyle/>
          <a:p>
            <a:pPr algn="l">
              <a:lnSpc>
                <a:spcPts val="3750"/>
              </a:lnSpc>
            </a:pPr>
            <a:r>
              <a:rPr lang="en-US" sz="2700">
                <a:solidFill>
                  <a:srgbClr val="000000"/>
                </a:solidFill>
                <a:latin typeface="Poppins"/>
                <a:ea typeface="Poppins"/>
                <a:cs typeface="Poppins"/>
                <a:sym typeface="Poppins"/>
              </a:rPr>
              <a:t>la aceptación del pródigo de vuelta en la familia.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616373"/>
            <a:ext cx="6056328" cy="670627"/>
          </a:xfrm>
          <a:custGeom>
            <a:avLst/>
            <a:gdLst/>
            <a:ahLst/>
            <a:cxnLst/>
            <a:rect l="l" t="t" r="r" b="b"/>
            <a:pathLst>
              <a:path w="6056328" h="670627">
                <a:moveTo>
                  <a:pt x="0" y="0"/>
                </a:moveTo>
                <a:lnTo>
                  <a:pt x="6056328" y="0"/>
                </a:lnTo>
                <a:lnTo>
                  <a:pt x="6056328" y="670627"/>
                </a:lnTo>
                <a:lnTo>
                  <a:pt x="0" y="6706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779003" y="9258300"/>
            <a:ext cx="14730003" cy="19050"/>
          </a:xfrm>
          <a:custGeom>
            <a:avLst/>
            <a:gdLst/>
            <a:ahLst/>
            <a:cxnLst/>
            <a:rect l="l" t="t" r="r" b="b"/>
            <a:pathLst>
              <a:path w="14730003" h="19050">
                <a:moveTo>
                  <a:pt x="0" y="0"/>
                </a:moveTo>
                <a:lnTo>
                  <a:pt x="14730003" y="0"/>
                </a:lnTo>
                <a:lnTo>
                  <a:pt x="14730003" y="19050"/>
                </a:lnTo>
                <a:lnTo>
                  <a:pt x="0" y="190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2708074" y="0"/>
            <a:ext cx="5579926" cy="735387"/>
          </a:xfrm>
          <a:custGeom>
            <a:avLst/>
            <a:gdLst/>
            <a:ahLst/>
            <a:cxnLst/>
            <a:rect l="l" t="t" r="r" b="b"/>
            <a:pathLst>
              <a:path w="5579926" h="735387">
                <a:moveTo>
                  <a:pt x="0" y="0"/>
                </a:moveTo>
                <a:lnTo>
                  <a:pt x="5579926" y="0"/>
                </a:lnTo>
                <a:lnTo>
                  <a:pt x="5579926" y="735387"/>
                </a:lnTo>
                <a:lnTo>
                  <a:pt x="0" y="7353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5" name="Group 5"/>
          <p:cNvGrpSpPr/>
          <p:nvPr/>
        </p:nvGrpSpPr>
        <p:grpSpPr>
          <a:xfrm>
            <a:off x="6156150" y="6356899"/>
            <a:ext cx="5972175" cy="3257550"/>
            <a:chOff x="0" y="0"/>
            <a:chExt cx="7962900" cy="4343400"/>
          </a:xfrm>
        </p:grpSpPr>
        <p:sp>
          <p:nvSpPr>
            <p:cNvPr id="6" name="Freeform 6"/>
            <p:cNvSpPr/>
            <p:nvPr/>
          </p:nvSpPr>
          <p:spPr>
            <a:xfrm>
              <a:off x="0" y="0"/>
              <a:ext cx="7962900" cy="4343400"/>
            </a:xfrm>
            <a:custGeom>
              <a:avLst/>
              <a:gdLst/>
              <a:ahLst/>
              <a:cxnLst/>
              <a:rect l="l" t="t" r="r" b="b"/>
              <a:pathLst>
                <a:path w="7962900" h="4343400">
                  <a:moveTo>
                    <a:pt x="0" y="0"/>
                  </a:moveTo>
                  <a:lnTo>
                    <a:pt x="7962900" y="0"/>
                  </a:lnTo>
                  <a:lnTo>
                    <a:pt x="7962900" y="4343400"/>
                  </a:lnTo>
                  <a:lnTo>
                    <a:pt x="0" y="4343400"/>
                  </a:lnTo>
                  <a:lnTo>
                    <a:pt x="0" y="0"/>
                  </a:lnTo>
                  <a:close/>
                </a:path>
              </a:pathLst>
            </a:custGeom>
            <a:blipFill>
              <a:blip r:embed="rId8"/>
              <a:stretch>
                <a:fillRect/>
              </a:stretch>
            </a:blipFill>
          </p:spPr>
        </p:sp>
      </p:grpSp>
      <p:grpSp>
        <p:nvGrpSpPr>
          <p:cNvPr id="7" name="Group 7"/>
          <p:cNvGrpSpPr/>
          <p:nvPr/>
        </p:nvGrpSpPr>
        <p:grpSpPr>
          <a:xfrm>
            <a:off x="1779003" y="9258300"/>
            <a:ext cx="14730003" cy="19050"/>
            <a:chOff x="0" y="0"/>
            <a:chExt cx="14730006" cy="19050"/>
          </a:xfrm>
        </p:grpSpPr>
        <p:sp>
          <p:nvSpPr>
            <p:cNvPr id="8" name="Freeform 8"/>
            <p:cNvSpPr/>
            <p:nvPr/>
          </p:nvSpPr>
          <p:spPr>
            <a:xfrm>
              <a:off x="0" y="0"/>
              <a:ext cx="14729972" cy="19050"/>
            </a:xfrm>
            <a:custGeom>
              <a:avLst/>
              <a:gdLst/>
              <a:ahLst/>
              <a:cxnLst/>
              <a:rect l="l" t="t" r="r" b="b"/>
              <a:pathLst>
                <a:path w="14729972" h="19050">
                  <a:moveTo>
                    <a:pt x="0" y="19050"/>
                  </a:moveTo>
                  <a:lnTo>
                    <a:pt x="14729972" y="19050"/>
                  </a:lnTo>
                  <a:lnTo>
                    <a:pt x="14729972" y="0"/>
                  </a:lnTo>
                  <a:lnTo>
                    <a:pt x="0" y="0"/>
                  </a:lnTo>
                  <a:close/>
                </a:path>
              </a:pathLst>
            </a:custGeom>
            <a:solidFill>
              <a:srgbClr val="000000">
                <a:alpha val="0"/>
              </a:srgbClr>
            </a:solidFill>
          </p:spPr>
        </p:sp>
      </p:grpSp>
      <p:sp>
        <p:nvSpPr>
          <p:cNvPr id="9" name="TextBox 9"/>
          <p:cNvSpPr txBox="1"/>
          <p:nvPr/>
        </p:nvSpPr>
        <p:spPr>
          <a:xfrm>
            <a:off x="2023043" y="1733102"/>
            <a:ext cx="14526501" cy="504825"/>
          </a:xfrm>
          <a:prstGeom prst="rect">
            <a:avLst/>
          </a:prstGeom>
        </p:spPr>
        <p:txBody>
          <a:bodyPr lIns="0" tIns="0" rIns="0" bIns="0" rtlCol="0" anchor="t">
            <a:spAutoFit/>
          </a:bodyPr>
          <a:lstStyle/>
          <a:p>
            <a:pPr algn="l">
              <a:lnSpc>
                <a:spcPts val="3750"/>
              </a:lnSpc>
            </a:pPr>
            <a:r>
              <a:rPr lang="en-US" sz="2700">
                <a:solidFill>
                  <a:srgbClr val="000000"/>
                </a:solidFill>
                <a:latin typeface="Poppins"/>
                <a:ea typeface="Poppins"/>
                <a:cs typeface="Poppins"/>
                <a:sym typeface="Poppins"/>
              </a:rPr>
              <a:t>Las acciones del padre en la parábola nos muestran que "No nos ha tratado según</a:t>
            </a:r>
          </a:p>
        </p:txBody>
      </p:sp>
      <p:sp>
        <p:nvSpPr>
          <p:cNvPr id="10" name="TextBox 10"/>
          <p:cNvSpPr txBox="1"/>
          <p:nvPr/>
        </p:nvSpPr>
        <p:spPr>
          <a:xfrm>
            <a:off x="2991612" y="2209352"/>
            <a:ext cx="12457119" cy="504825"/>
          </a:xfrm>
          <a:prstGeom prst="rect">
            <a:avLst/>
          </a:prstGeom>
        </p:spPr>
        <p:txBody>
          <a:bodyPr lIns="0" tIns="0" rIns="0" bIns="0" rtlCol="0" anchor="t">
            <a:spAutoFit/>
          </a:bodyPr>
          <a:lstStyle/>
          <a:p>
            <a:pPr algn="l">
              <a:lnSpc>
                <a:spcPts val="3750"/>
              </a:lnSpc>
            </a:pPr>
            <a:r>
              <a:rPr lang="en-US" sz="2700">
                <a:solidFill>
                  <a:srgbClr val="000000"/>
                </a:solidFill>
                <a:latin typeface="Poppins"/>
                <a:ea typeface="Poppins"/>
                <a:cs typeface="Poppins"/>
                <a:sym typeface="Poppins"/>
              </a:rPr>
              <a:t>nuestros pecados, ni nos ha pagado conforme a nuestras iniquidades. </a:t>
            </a:r>
          </a:p>
        </p:txBody>
      </p:sp>
      <p:sp>
        <p:nvSpPr>
          <p:cNvPr id="11" name="TextBox 11"/>
          <p:cNvSpPr txBox="1"/>
          <p:nvPr/>
        </p:nvSpPr>
        <p:spPr>
          <a:xfrm>
            <a:off x="1627013" y="2685602"/>
            <a:ext cx="15334440" cy="1457325"/>
          </a:xfrm>
          <a:prstGeom prst="rect">
            <a:avLst/>
          </a:prstGeom>
        </p:spPr>
        <p:txBody>
          <a:bodyPr lIns="0" tIns="0" rIns="0" bIns="0" rtlCol="0" anchor="t">
            <a:spAutoFit/>
          </a:bodyPr>
          <a:lstStyle/>
          <a:p>
            <a:pPr algn="ctr">
              <a:lnSpc>
                <a:spcPts val="3750"/>
              </a:lnSpc>
            </a:pPr>
            <a:r>
              <a:rPr lang="en-US" sz="2700">
                <a:solidFill>
                  <a:srgbClr val="000000"/>
                </a:solidFill>
                <a:latin typeface="Poppins"/>
                <a:ea typeface="Poppins"/>
                <a:cs typeface="Poppins"/>
                <a:sym typeface="Poppins"/>
              </a:rPr>
              <a:t>Porque como están de altos los cielos sobre la tierra, así es de grande su misericordia para los que le temen. Como está de lejos el oriente del occidente, así alejó de nosotros nuestras transgresiones. Como un padre se compadece de sus hijos, </a:t>
            </a:r>
          </a:p>
        </p:txBody>
      </p:sp>
      <p:sp>
        <p:nvSpPr>
          <p:cNvPr id="12" name="TextBox 12"/>
          <p:cNvSpPr txBox="1"/>
          <p:nvPr/>
        </p:nvSpPr>
        <p:spPr>
          <a:xfrm>
            <a:off x="1961578" y="4590602"/>
            <a:ext cx="14652003" cy="1457325"/>
          </a:xfrm>
          <a:prstGeom prst="rect">
            <a:avLst/>
          </a:prstGeom>
        </p:spPr>
        <p:txBody>
          <a:bodyPr lIns="0" tIns="0" rIns="0" bIns="0" rtlCol="0" anchor="t">
            <a:spAutoFit/>
          </a:bodyPr>
          <a:lstStyle/>
          <a:p>
            <a:pPr algn="ctr">
              <a:lnSpc>
                <a:spcPts val="3750"/>
              </a:lnSpc>
            </a:pPr>
            <a:r>
              <a:rPr lang="en-US" sz="2700">
                <a:solidFill>
                  <a:srgbClr val="000000"/>
                </a:solidFill>
                <a:latin typeface="Poppins"/>
                <a:ea typeface="Poppins"/>
                <a:cs typeface="Poppins"/>
                <a:sym typeface="Poppins"/>
              </a:rPr>
              <a:t>así se compadece el Señor de los que le temen" (</a:t>
            </a:r>
            <a:r>
              <a:rPr lang="en-US" sz="2700">
                <a:solidFill>
                  <a:srgbClr val="000000"/>
                </a:solidFill>
                <a:latin typeface="Poppins"/>
                <a:ea typeface="Poppins"/>
                <a:cs typeface="Poppins"/>
                <a:sym typeface="Poppins"/>
                <a:hlinkClick r:id="rId9" tooltip="https://www.bibleref.com/espanol/Salmos/103/Salmos-103-10.html"/>
              </a:rPr>
              <a:t>Salmo 103:10-13</a:t>
            </a:r>
            <a:r>
              <a:rPr lang="en-US" sz="2700">
                <a:solidFill>
                  <a:srgbClr val="000000"/>
                </a:solidFill>
                <a:latin typeface="Poppins"/>
                <a:ea typeface="Poppins"/>
                <a:cs typeface="Poppins"/>
                <a:sym typeface="Poppins"/>
              </a:rPr>
              <a:t> - LBLA). En lugar de condenación, hay alegría por un hijo que est</a:t>
            </a:r>
            <a:r>
              <a:rPr lang="en-US" sz="2700">
                <a:solidFill>
                  <a:srgbClr val="000000"/>
                </a:solidFill>
                <a:latin typeface="Poppins"/>
                <a:ea typeface="Poppins"/>
                <a:cs typeface="Poppins"/>
                <a:sym typeface="Poppins"/>
                <a:hlinkClick r:id="rId10" tooltip="https://www.bibleref.com/espanol/Lucas/15/Lucas-15-32.html"/>
              </a:rPr>
              <a:t>aba "muerto</a:t>
            </a:r>
            <a:r>
              <a:rPr lang="en-US" sz="2700">
                <a:solidFill>
                  <a:srgbClr val="000000"/>
                </a:solidFill>
                <a:latin typeface="Poppins"/>
                <a:ea typeface="Poppins"/>
                <a:cs typeface="Poppins"/>
                <a:sym typeface="Poppins"/>
              </a:rPr>
              <a:t>, y ha revivido; se había perdido, y es hallado" </a:t>
            </a:r>
            <a:r>
              <a:rPr lang="en-US" sz="2700">
                <a:solidFill>
                  <a:srgbClr val="000000"/>
                </a:solidFill>
                <a:latin typeface="Poppins"/>
                <a:ea typeface="Poppins"/>
                <a:cs typeface="Poppins"/>
                <a:sym typeface="Poppins"/>
                <a:hlinkClick r:id="rId10" tooltip="https://www.bibleref.com/espanol/Lucas/15/Lucas-15-32.html"/>
              </a:rPr>
              <a:t>(Lucas 15:32</a:t>
            </a:r>
            <a:r>
              <a:rPr lang="en-US" sz="2700">
                <a:solidFill>
                  <a:srgbClr val="000000"/>
                </a:solidFill>
                <a:latin typeface="Poppins"/>
                <a:ea typeface="Poppins"/>
                <a:cs typeface="Poppins"/>
                <a:sym typeface="Poppins"/>
              </a:rPr>
              <a:t>).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616373"/>
            <a:ext cx="6056328" cy="670627"/>
          </a:xfrm>
          <a:custGeom>
            <a:avLst/>
            <a:gdLst/>
            <a:ahLst/>
            <a:cxnLst/>
            <a:rect l="l" t="t" r="r" b="b"/>
            <a:pathLst>
              <a:path w="6056328" h="670627">
                <a:moveTo>
                  <a:pt x="0" y="0"/>
                </a:moveTo>
                <a:lnTo>
                  <a:pt x="6056328" y="0"/>
                </a:lnTo>
                <a:lnTo>
                  <a:pt x="6056328" y="670627"/>
                </a:lnTo>
                <a:lnTo>
                  <a:pt x="0" y="6706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779003" y="9258300"/>
            <a:ext cx="14730003" cy="19050"/>
          </a:xfrm>
          <a:custGeom>
            <a:avLst/>
            <a:gdLst/>
            <a:ahLst/>
            <a:cxnLst/>
            <a:rect l="l" t="t" r="r" b="b"/>
            <a:pathLst>
              <a:path w="14730003" h="19050">
                <a:moveTo>
                  <a:pt x="0" y="0"/>
                </a:moveTo>
                <a:lnTo>
                  <a:pt x="14730003" y="0"/>
                </a:lnTo>
                <a:lnTo>
                  <a:pt x="14730003" y="19050"/>
                </a:lnTo>
                <a:lnTo>
                  <a:pt x="0" y="190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2708074" y="0"/>
            <a:ext cx="5579926" cy="735387"/>
          </a:xfrm>
          <a:custGeom>
            <a:avLst/>
            <a:gdLst/>
            <a:ahLst/>
            <a:cxnLst/>
            <a:rect l="l" t="t" r="r" b="b"/>
            <a:pathLst>
              <a:path w="5579926" h="735387">
                <a:moveTo>
                  <a:pt x="0" y="0"/>
                </a:moveTo>
                <a:lnTo>
                  <a:pt x="5579926" y="0"/>
                </a:lnTo>
                <a:lnTo>
                  <a:pt x="5579926" y="735387"/>
                </a:lnTo>
                <a:lnTo>
                  <a:pt x="0" y="7353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5" name="Group 5"/>
          <p:cNvGrpSpPr/>
          <p:nvPr/>
        </p:nvGrpSpPr>
        <p:grpSpPr>
          <a:xfrm>
            <a:off x="13302101" y="1834877"/>
            <a:ext cx="4381500" cy="7667625"/>
            <a:chOff x="0" y="0"/>
            <a:chExt cx="5842000" cy="10223500"/>
          </a:xfrm>
        </p:grpSpPr>
        <p:sp>
          <p:nvSpPr>
            <p:cNvPr id="6" name="Freeform 6"/>
            <p:cNvSpPr/>
            <p:nvPr/>
          </p:nvSpPr>
          <p:spPr>
            <a:xfrm>
              <a:off x="0" y="0"/>
              <a:ext cx="5842000" cy="10223500"/>
            </a:xfrm>
            <a:custGeom>
              <a:avLst/>
              <a:gdLst/>
              <a:ahLst/>
              <a:cxnLst/>
              <a:rect l="l" t="t" r="r" b="b"/>
              <a:pathLst>
                <a:path w="5842000" h="10223500">
                  <a:moveTo>
                    <a:pt x="0" y="0"/>
                  </a:moveTo>
                  <a:lnTo>
                    <a:pt x="5842000" y="0"/>
                  </a:lnTo>
                  <a:lnTo>
                    <a:pt x="5842000" y="10223500"/>
                  </a:lnTo>
                  <a:lnTo>
                    <a:pt x="0" y="10223500"/>
                  </a:lnTo>
                  <a:lnTo>
                    <a:pt x="0" y="0"/>
                  </a:lnTo>
                  <a:close/>
                </a:path>
              </a:pathLst>
            </a:custGeom>
            <a:blipFill>
              <a:blip r:embed="rId8"/>
              <a:stretch>
                <a:fillRect/>
              </a:stretch>
            </a:blipFill>
          </p:spPr>
        </p:sp>
      </p:grpSp>
      <p:grpSp>
        <p:nvGrpSpPr>
          <p:cNvPr id="7" name="Group 7"/>
          <p:cNvGrpSpPr/>
          <p:nvPr/>
        </p:nvGrpSpPr>
        <p:grpSpPr>
          <a:xfrm>
            <a:off x="1779003" y="9258300"/>
            <a:ext cx="14730003" cy="19050"/>
            <a:chOff x="0" y="0"/>
            <a:chExt cx="14730006" cy="19050"/>
          </a:xfrm>
        </p:grpSpPr>
        <p:sp>
          <p:nvSpPr>
            <p:cNvPr id="8" name="Freeform 8"/>
            <p:cNvSpPr/>
            <p:nvPr/>
          </p:nvSpPr>
          <p:spPr>
            <a:xfrm>
              <a:off x="0" y="0"/>
              <a:ext cx="14729972" cy="19050"/>
            </a:xfrm>
            <a:custGeom>
              <a:avLst/>
              <a:gdLst/>
              <a:ahLst/>
              <a:cxnLst/>
              <a:rect l="l" t="t" r="r" b="b"/>
              <a:pathLst>
                <a:path w="14729972" h="19050">
                  <a:moveTo>
                    <a:pt x="0" y="19050"/>
                  </a:moveTo>
                  <a:lnTo>
                    <a:pt x="14729972" y="19050"/>
                  </a:lnTo>
                  <a:lnTo>
                    <a:pt x="14729972" y="0"/>
                  </a:lnTo>
                  <a:lnTo>
                    <a:pt x="0" y="0"/>
                  </a:lnTo>
                  <a:close/>
                </a:path>
              </a:pathLst>
            </a:custGeom>
            <a:solidFill>
              <a:srgbClr val="000000">
                <a:alpha val="0"/>
              </a:srgbClr>
            </a:solidFill>
          </p:spPr>
        </p:sp>
      </p:grpSp>
      <p:sp>
        <p:nvSpPr>
          <p:cNvPr id="9" name="TextBox 9"/>
          <p:cNvSpPr txBox="1"/>
          <p:nvPr/>
        </p:nvSpPr>
        <p:spPr>
          <a:xfrm>
            <a:off x="860056" y="1519237"/>
            <a:ext cx="12084308" cy="6678892"/>
          </a:xfrm>
          <a:prstGeom prst="rect">
            <a:avLst/>
          </a:prstGeom>
        </p:spPr>
        <p:txBody>
          <a:bodyPr lIns="0" tIns="0" rIns="0" bIns="0" rtlCol="0" anchor="t">
            <a:spAutoFit/>
          </a:bodyPr>
          <a:lstStyle/>
          <a:p>
            <a:pPr algn="l">
              <a:lnSpc>
                <a:spcPts val="3750"/>
              </a:lnSpc>
            </a:pPr>
            <a:r>
              <a:rPr lang="en-US" sz="2700">
                <a:solidFill>
                  <a:srgbClr val="000000"/>
                </a:solidFill>
                <a:latin typeface="Poppins"/>
                <a:ea typeface="Poppins"/>
                <a:cs typeface="Poppins"/>
                <a:sym typeface="Poppins"/>
              </a:rPr>
              <a:t>El último y trágico personaje en la parábola del hijo pródigo es el hijo mayor. Mientras el hijo mayor entra del campo, escucha música y baile. Descubre por uno de los sirvientes que su hermano menor ha vuelto a casa y que lo que escucha es el sonido de la alegría por el regreso seguro de su hermano. El hermano mayor se enfurece y se niega a entrar a la casa. Su padre sale a buscar a su hijo mayor y ruega que entre. "Mas él, respondiendo, dijo al padre: He aquí, tantos años te sirvo, no habiéndote desobedecido jamás, y nunca me has dado ni un cabrito para gozarme con mis amigos. Pero cuando vino este tu hijo, que ha consumido tus bien</a:t>
            </a:r>
            <a:r>
              <a:rPr lang="en-US" sz="2700">
                <a:solidFill>
                  <a:srgbClr val="000000"/>
                </a:solidFill>
                <a:latin typeface="Poppins"/>
                <a:ea typeface="Poppins"/>
                <a:cs typeface="Poppins"/>
                <a:sym typeface="Poppins"/>
                <a:hlinkClick r:id="rId9" tooltip="https://www.bibleref.com/espanol/Lucas/15/Lucas-15-29.html"/>
              </a:rPr>
              <a:t>es con rameras,</a:t>
            </a:r>
            <a:r>
              <a:rPr lang="en-US" sz="2700">
                <a:solidFill>
                  <a:srgbClr val="000000"/>
                </a:solidFill>
                <a:latin typeface="Poppins"/>
                <a:ea typeface="Poppins"/>
                <a:cs typeface="Poppins"/>
                <a:sym typeface="Poppins"/>
              </a:rPr>
              <a:t> has hecho matar para él el becerro gordo" (</a:t>
            </a:r>
            <a:r>
              <a:rPr lang="en-US" sz="2700">
                <a:solidFill>
                  <a:srgbClr val="000000"/>
                </a:solidFill>
                <a:latin typeface="Poppins"/>
                <a:ea typeface="Poppins"/>
                <a:cs typeface="Poppins"/>
                <a:sym typeface="Poppins"/>
                <a:hlinkClick r:id="rId9" tooltip="https://www.bibleref.com/espanol/Lucas/15/Lucas-15-29.html"/>
              </a:rPr>
              <a:t>Lucas 15:29-30)</a:t>
            </a:r>
            <a:r>
              <a:rPr lang="en-US" sz="2700">
                <a:solidFill>
                  <a:srgbClr val="000000"/>
                </a:solidFill>
                <a:latin typeface="Poppins"/>
                <a:ea typeface="Poppins"/>
                <a:cs typeface="Poppins"/>
                <a:sym typeface="Poppins"/>
              </a:rPr>
              <a:t>. El padre responde suavemente: "Hijo, tú siempre estás conmigo, y todas mis cosas son tuyas. Mas era necesario hacer fiesta y regocijarnos" (versículos 31-32). </a:t>
            </a:r>
          </a:p>
        </p:txBody>
      </p:sp>
      <p:sp>
        <p:nvSpPr>
          <p:cNvPr id="10" name="TextBox 10"/>
          <p:cNvSpPr txBox="1"/>
          <p:nvPr/>
        </p:nvSpPr>
        <p:spPr>
          <a:xfrm>
            <a:off x="1779003" y="497424"/>
            <a:ext cx="4745707" cy="998068"/>
          </a:xfrm>
          <a:prstGeom prst="rect">
            <a:avLst/>
          </a:prstGeom>
        </p:spPr>
        <p:txBody>
          <a:bodyPr lIns="0" tIns="0" rIns="0" bIns="0" rtlCol="0" anchor="t">
            <a:spAutoFit/>
          </a:bodyPr>
          <a:lstStyle/>
          <a:p>
            <a:pPr algn="l">
              <a:lnSpc>
                <a:spcPts val="7457"/>
              </a:lnSpc>
            </a:pPr>
            <a:r>
              <a:rPr lang="en-US" sz="5327" b="1">
                <a:solidFill>
                  <a:srgbClr val="190090"/>
                </a:solidFill>
                <a:latin typeface="Poppins Bold"/>
                <a:ea typeface="Poppins Bold"/>
                <a:cs typeface="Poppins Bold"/>
                <a:sym typeface="Poppins Bold"/>
              </a:rPr>
              <a:t>El hijo mayor:</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616373"/>
            <a:ext cx="6056328" cy="670627"/>
          </a:xfrm>
          <a:custGeom>
            <a:avLst/>
            <a:gdLst/>
            <a:ahLst/>
            <a:cxnLst/>
            <a:rect l="l" t="t" r="r" b="b"/>
            <a:pathLst>
              <a:path w="6056328" h="670627">
                <a:moveTo>
                  <a:pt x="0" y="0"/>
                </a:moveTo>
                <a:lnTo>
                  <a:pt x="6056328" y="0"/>
                </a:lnTo>
                <a:lnTo>
                  <a:pt x="6056328" y="670627"/>
                </a:lnTo>
                <a:lnTo>
                  <a:pt x="0" y="6706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779003" y="9258300"/>
            <a:ext cx="14730003" cy="19050"/>
          </a:xfrm>
          <a:custGeom>
            <a:avLst/>
            <a:gdLst/>
            <a:ahLst/>
            <a:cxnLst/>
            <a:rect l="l" t="t" r="r" b="b"/>
            <a:pathLst>
              <a:path w="14730003" h="19050">
                <a:moveTo>
                  <a:pt x="0" y="0"/>
                </a:moveTo>
                <a:lnTo>
                  <a:pt x="14730003" y="0"/>
                </a:lnTo>
                <a:lnTo>
                  <a:pt x="14730003" y="19050"/>
                </a:lnTo>
                <a:lnTo>
                  <a:pt x="0" y="190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2708074" y="0"/>
            <a:ext cx="5579926" cy="735387"/>
          </a:xfrm>
          <a:custGeom>
            <a:avLst/>
            <a:gdLst/>
            <a:ahLst/>
            <a:cxnLst/>
            <a:rect l="l" t="t" r="r" b="b"/>
            <a:pathLst>
              <a:path w="5579926" h="735387">
                <a:moveTo>
                  <a:pt x="0" y="0"/>
                </a:moveTo>
                <a:lnTo>
                  <a:pt x="5579926" y="0"/>
                </a:lnTo>
                <a:lnTo>
                  <a:pt x="5579926" y="735387"/>
                </a:lnTo>
                <a:lnTo>
                  <a:pt x="0" y="7353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5" name="Group 5"/>
          <p:cNvGrpSpPr/>
          <p:nvPr/>
        </p:nvGrpSpPr>
        <p:grpSpPr>
          <a:xfrm>
            <a:off x="699106" y="1028700"/>
            <a:ext cx="6124575" cy="5915025"/>
            <a:chOff x="0" y="0"/>
            <a:chExt cx="8166100" cy="7886700"/>
          </a:xfrm>
        </p:grpSpPr>
        <p:sp>
          <p:nvSpPr>
            <p:cNvPr id="6" name="Freeform 6"/>
            <p:cNvSpPr/>
            <p:nvPr/>
          </p:nvSpPr>
          <p:spPr>
            <a:xfrm>
              <a:off x="0" y="0"/>
              <a:ext cx="8166100" cy="7886700"/>
            </a:xfrm>
            <a:custGeom>
              <a:avLst/>
              <a:gdLst/>
              <a:ahLst/>
              <a:cxnLst/>
              <a:rect l="l" t="t" r="r" b="b"/>
              <a:pathLst>
                <a:path w="8166100" h="7886700">
                  <a:moveTo>
                    <a:pt x="0" y="0"/>
                  </a:moveTo>
                  <a:lnTo>
                    <a:pt x="8166100" y="0"/>
                  </a:lnTo>
                  <a:lnTo>
                    <a:pt x="8166100" y="7886700"/>
                  </a:lnTo>
                  <a:lnTo>
                    <a:pt x="0" y="7886700"/>
                  </a:lnTo>
                  <a:lnTo>
                    <a:pt x="0" y="0"/>
                  </a:lnTo>
                  <a:close/>
                </a:path>
              </a:pathLst>
            </a:custGeom>
            <a:blipFill>
              <a:blip r:embed="rId8"/>
              <a:stretch>
                <a:fillRect l="-25353" r="-51784"/>
              </a:stretch>
            </a:blipFill>
          </p:spPr>
        </p:sp>
      </p:grpSp>
      <p:grpSp>
        <p:nvGrpSpPr>
          <p:cNvPr id="7" name="Group 7"/>
          <p:cNvGrpSpPr/>
          <p:nvPr/>
        </p:nvGrpSpPr>
        <p:grpSpPr>
          <a:xfrm>
            <a:off x="1779003" y="9258300"/>
            <a:ext cx="14730003" cy="19050"/>
            <a:chOff x="0" y="0"/>
            <a:chExt cx="14730006" cy="19050"/>
          </a:xfrm>
        </p:grpSpPr>
        <p:sp>
          <p:nvSpPr>
            <p:cNvPr id="8" name="Freeform 8"/>
            <p:cNvSpPr/>
            <p:nvPr/>
          </p:nvSpPr>
          <p:spPr>
            <a:xfrm>
              <a:off x="0" y="0"/>
              <a:ext cx="14729972" cy="19050"/>
            </a:xfrm>
            <a:custGeom>
              <a:avLst/>
              <a:gdLst/>
              <a:ahLst/>
              <a:cxnLst/>
              <a:rect l="l" t="t" r="r" b="b"/>
              <a:pathLst>
                <a:path w="14729972" h="19050">
                  <a:moveTo>
                    <a:pt x="0" y="19050"/>
                  </a:moveTo>
                  <a:lnTo>
                    <a:pt x="14729972" y="19050"/>
                  </a:lnTo>
                  <a:lnTo>
                    <a:pt x="14729972" y="0"/>
                  </a:lnTo>
                  <a:lnTo>
                    <a:pt x="0" y="0"/>
                  </a:lnTo>
                  <a:close/>
                </a:path>
              </a:pathLst>
            </a:custGeom>
            <a:solidFill>
              <a:srgbClr val="000000">
                <a:alpha val="0"/>
              </a:srgbClr>
            </a:solidFill>
          </p:spPr>
        </p:sp>
      </p:grpSp>
      <p:sp>
        <p:nvSpPr>
          <p:cNvPr id="9" name="TextBox 9"/>
          <p:cNvSpPr txBox="1"/>
          <p:nvPr/>
        </p:nvSpPr>
        <p:spPr>
          <a:xfrm>
            <a:off x="7374426" y="952500"/>
            <a:ext cx="10249005" cy="3330495"/>
          </a:xfrm>
          <a:prstGeom prst="rect">
            <a:avLst/>
          </a:prstGeom>
        </p:spPr>
        <p:txBody>
          <a:bodyPr lIns="0" tIns="0" rIns="0" bIns="0" rtlCol="0" anchor="t">
            <a:spAutoFit/>
          </a:bodyPr>
          <a:lstStyle/>
          <a:p>
            <a:pPr algn="l">
              <a:lnSpc>
                <a:spcPts val="3733"/>
              </a:lnSpc>
            </a:pPr>
            <a:r>
              <a:rPr lang="en-US" sz="2687" b="1">
                <a:solidFill>
                  <a:srgbClr val="000000"/>
                </a:solidFill>
                <a:latin typeface="Poppins Bold"/>
                <a:ea typeface="Poppins Bold"/>
                <a:cs typeface="Poppins Bold"/>
                <a:sym typeface="Poppins Bold"/>
              </a:rPr>
              <a:t>Las palabras y acciones del hijo mayor revelan varias</a:t>
            </a:r>
          </a:p>
          <a:p>
            <a:pPr algn="l">
              <a:lnSpc>
                <a:spcPts val="3733"/>
              </a:lnSpc>
            </a:pPr>
            <a:r>
              <a:rPr lang="en-US" sz="2687" b="1">
                <a:solidFill>
                  <a:srgbClr val="000000"/>
                </a:solidFill>
                <a:latin typeface="Poppins Bold"/>
                <a:ea typeface="Poppins Bold"/>
                <a:cs typeface="Poppins Bold"/>
                <a:sym typeface="Poppins Bold"/>
              </a:rPr>
              <a:t> cosas sobre él: </a:t>
            </a:r>
          </a:p>
          <a:p>
            <a:pPr algn="l">
              <a:lnSpc>
                <a:spcPts val="3733"/>
              </a:lnSpc>
            </a:pPr>
            <a:r>
              <a:rPr lang="en-US" sz="2687">
                <a:solidFill>
                  <a:srgbClr val="000000"/>
                </a:solidFill>
                <a:latin typeface="Poppins"/>
                <a:ea typeface="Poppins"/>
                <a:cs typeface="Poppins"/>
                <a:sym typeface="Poppins"/>
              </a:rPr>
              <a:t>1) Su relación con su padre estaba basada en trabajos y méritos. Señala a su padre que siempre ha sido obediente, ya que ha estado "trabajando como un esclavo"; por lo tanto, merece una fiesta, la ha ganado. </a:t>
            </a:r>
          </a:p>
          <a:p>
            <a:pPr algn="l">
              <a:lnSpc>
                <a:spcPts val="3733"/>
              </a:lnSpc>
            </a:pPr>
            <a:endParaRPr lang="en-US" sz="2687">
              <a:solidFill>
                <a:srgbClr val="000000"/>
              </a:solidFill>
              <a:latin typeface="Poppins"/>
              <a:ea typeface="Poppins"/>
              <a:cs typeface="Poppins"/>
              <a:sym typeface="Poppins"/>
            </a:endParaRPr>
          </a:p>
        </p:txBody>
      </p:sp>
      <p:sp>
        <p:nvSpPr>
          <p:cNvPr id="10" name="TextBox 10"/>
          <p:cNvSpPr txBox="1"/>
          <p:nvPr/>
        </p:nvSpPr>
        <p:spPr>
          <a:xfrm>
            <a:off x="7374469" y="3992482"/>
            <a:ext cx="10157327" cy="504825"/>
          </a:xfrm>
          <a:prstGeom prst="rect">
            <a:avLst/>
          </a:prstGeom>
        </p:spPr>
        <p:txBody>
          <a:bodyPr lIns="0" tIns="0" rIns="0" bIns="0" rtlCol="0" anchor="t">
            <a:spAutoFit/>
          </a:bodyPr>
          <a:lstStyle/>
          <a:p>
            <a:pPr algn="l">
              <a:lnSpc>
                <a:spcPts val="3750"/>
              </a:lnSpc>
            </a:pPr>
            <a:r>
              <a:rPr lang="en-US" sz="2700">
                <a:solidFill>
                  <a:srgbClr val="000000"/>
                </a:solidFill>
                <a:latin typeface="Poppins"/>
                <a:ea typeface="Poppins"/>
                <a:cs typeface="Poppins"/>
                <a:sym typeface="Poppins"/>
              </a:rPr>
              <a:t>2) Desprecia a su hermano menor como indigno del favor</a:t>
            </a:r>
          </a:p>
        </p:txBody>
      </p:sp>
      <p:sp>
        <p:nvSpPr>
          <p:cNvPr id="11" name="TextBox 11"/>
          <p:cNvSpPr txBox="1"/>
          <p:nvPr/>
        </p:nvSpPr>
        <p:spPr>
          <a:xfrm>
            <a:off x="7374469" y="4421107"/>
            <a:ext cx="10340597" cy="5250142"/>
          </a:xfrm>
          <a:prstGeom prst="rect">
            <a:avLst/>
          </a:prstGeom>
        </p:spPr>
        <p:txBody>
          <a:bodyPr lIns="0" tIns="0" rIns="0" bIns="0" rtlCol="0" anchor="t">
            <a:spAutoFit/>
          </a:bodyPr>
          <a:lstStyle/>
          <a:p>
            <a:pPr algn="l">
              <a:lnSpc>
                <a:spcPts val="3750"/>
              </a:lnSpc>
            </a:pPr>
            <a:r>
              <a:rPr lang="en-US" sz="2700">
                <a:solidFill>
                  <a:srgbClr val="000000"/>
                </a:solidFill>
                <a:latin typeface="Poppins"/>
                <a:ea typeface="Poppins"/>
                <a:cs typeface="Poppins"/>
                <a:sym typeface="Poppins"/>
              </a:rPr>
              <a:t>de su padre. </a:t>
            </a:r>
          </a:p>
          <a:p>
            <a:pPr algn="l">
              <a:lnSpc>
                <a:spcPts val="3750"/>
              </a:lnSpc>
            </a:pPr>
            <a:endParaRPr lang="en-US" sz="2700">
              <a:solidFill>
                <a:srgbClr val="000000"/>
              </a:solidFill>
              <a:latin typeface="Poppins"/>
              <a:ea typeface="Poppins"/>
              <a:cs typeface="Poppins"/>
              <a:sym typeface="Poppins"/>
            </a:endParaRPr>
          </a:p>
          <a:p>
            <a:pPr algn="l">
              <a:lnSpc>
                <a:spcPts val="3750"/>
              </a:lnSpc>
            </a:pPr>
            <a:r>
              <a:rPr lang="en-US" sz="2700">
                <a:solidFill>
                  <a:srgbClr val="000000"/>
                </a:solidFill>
                <a:latin typeface="Poppins"/>
                <a:ea typeface="Poppins"/>
                <a:cs typeface="Poppins"/>
                <a:sym typeface="Poppins"/>
              </a:rPr>
              <a:t>3) No entiende la gracia y no tiene lugar para el perdón. De hecho, la demostración de gracia hacia su hermano le enoja. Su hermano no merece una fiesta. </a:t>
            </a:r>
          </a:p>
          <a:p>
            <a:pPr algn="l">
              <a:lnSpc>
                <a:spcPts val="3750"/>
              </a:lnSpc>
            </a:pPr>
            <a:endParaRPr lang="en-US" sz="2700">
              <a:solidFill>
                <a:srgbClr val="000000"/>
              </a:solidFill>
              <a:latin typeface="Poppins"/>
              <a:ea typeface="Poppins"/>
              <a:cs typeface="Poppins"/>
              <a:sym typeface="Poppins"/>
            </a:endParaRPr>
          </a:p>
          <a:p>
            <a:pPr algn="l">
              <a:lnSpc>
                <a:spcPts val="3750"/>
              </a:lnSpc>
            </a:pPr>
            <a:r>
              <a:rPr lang="en-US" sz="2700">
                <a:solidFill>
                  <a:srgbClr val="000000"/>
                </a:solidFill>
                <a:latin typeface="Poppins"/>
                <a:ea typeface="Poppins"/>
                <a:cs typeface="Poppins"/>
                <a:sym typeface="Poppins"/>
              </a:rPr>
              <a:t>4) Ha desheredado al pródigo como hermano, refiriéndose a él como "este tu hijo" (versículo 30).</a:t>
            </a:r>
          </a:p>
          <a:p>
            <a:pPr algn="l">
              <a:lnSpc>
                <a:spcPts val="3750"/>
              </a:lnSpc>
            </a:pPr>
            <a:r>
              <a:rPr lang="en-US" sz="2700">
                <a:solidFill>
                  <a:srgbClr val="000000"/>
                </a:solidFill>
                <a:latin typeface="Poppins"/>
                <a:ea typeface="Poppins"/>
                <a:cs typeface="Poppins"/>
                <a:sym typeface="Poppins"/>
              </a:rPr>
              <a:t> </a:t>
            </a:r>
          </a:p>
          <a:p>
            <a:pPr algn="l">
              <a:lnSpc>
                <a:spcPts val="3750"/>
              </a:lnSpc>
            </a:pPr>
            <a:r>
              <a:rPr lang="en-US" sz="2700">
                <a:solidFill>
                  <a:srgbClr val="000000"/>
                </a:solidFill>
                <a:latin typeface="Poppins"/>
                <a:ea typeface="Poppins"/>
                <a:cs typeface="Poppins"/>
                <a:sym typeface="Poppins"/>
              </a:rPr>
              <a:t>5) Piensa que su padre es tacaño e injusto: "nunca me has dado ni un cabrito" (versículo 29).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616373"/>
            <a:ext cx="6056328" cy="670627"/>
          </a:xfrm>
          <a:custGeom>
            <a:avLst/>
            <a:gdLst/>
            <a:ahLst/>
            <a:cxnLst/>
            <a:rect l="l" t="t" r="r" b="b"/>
            <a:pathLst>
              <a:path w="6056328" h="670627">
                <a:moveTo>
                  <a:pt x="0" y="0"/>
                </a:moveTo>
                <a:lnTo>
                  <a:pt x="6056328" y="0"/>
                </a:lnTo>
                <a:lnTo>
                  <a:pt x="6056328" y="670627"/>
                </a:lnTo>
                <a:lnTo>
                  <a:pt x="0" y="6706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779003" y="9258300"/>
            <a:ext cx="14730003" cy="19050"/>
          </a:xfrm>
          <a:custGeom>
            <a:avLst/>
            <a:gdLst/>
            <a:ahLst/>
            <a:cxnLst/>
            <a:rect l="l" t="t" r="r" b="b"/>
            <a:pathLst>
              <a:path w="14730003" h="19050">
                <a:moveTo>
                  <a:pt x="0" y="0"/>
                </a:moveTo>
                <a:lnTo>
                  <a:pt x="14730003" y="0"/>
                </a:lnTo>
                <a:lnTo>
                  <a:pt x="14730003" y="19050"/>
                </a:lnTo>
                <a:lnTo>
                  <a:pt x="0" y="190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2708074" y="0"/>
            <a:ext cx="5579926" cy="735387"/>
          </a:xfrm>
          <a:custGeom>
            <a:avLst/>
            <a:gdLst/>
            <a:ahLst/>
            <a:cxnLst/>
            <a:rect l="l" t="t" r="r" b="b"/>
            <a:pathLst>
              <a:path w="5579926" h="735387">
                <a:moveTo>
                  <a:pt x="0" y="0"/>
                </a:moveTo>
                <a:lnTo>
                  <a:pt x="5579926" y="0"/>
                </a:lnTo>
                <a:lnTo>
                  <a:pt x="5579926" y="735387"/>
                </a:lnTo>
                <a:lnTo>
                  <a:pt x="0" y="7353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5" name="Group 5"/>
          <p:cNvGrpSpPr/>
          <p:nvPr/>
        </p:nvGrpSpPr>
        <p:grpSpPr>
          <a:xfrm>
            <a:off x="10977077" y="1386773"/>
            <a:ext cx="5848350" cy="8229600"/>
            <a:chOff x="0" y="0"/>
            <a:chExt cx="7797800" cy="10972800"/>
          </a:xfrm>
        </p:grpSpPr>
        <p:sp>
          <p:nvSpPr>
            <p:cNvPr id="6" name="Freeform 6"/>
            <p:cNvSpPr/>
            <p:nvPr/>
          </p:nvSpPr>
          <p:spPr>
            <a:xfrm>
              <a:off x="0" y="0"/>
              <a:ext cx="7797800" cy="10972800"/>
            </a:xfrm>
            <a:custGeom>
              <a:avLst/>
              <a:gdLst/>
              <a:ahLst/>
              <a:cxnLst/>
              <a:rect l="l" t="t" r="r" b="b"/>
              <a:pathLst>
                <a:path w="7797800" h="10972800">
                  <a:moveTo>
                    <a:pt x="0" y="0"/>
                  </a:moveTo>
                  <a:lnTo>
                    <a:pt x="7797800" y="0"/>
                  </a:lnTo>
                  <a:lnTo>
                    <a:pt x="7797800" y="10972800"/>
                  </a:lnTo>
                  <a:lnTo>
                    <a:pt x="0" y="10972800"/>
                  </a:lnTo>
                  <a:lnTo>
                    <a:pt x="0" y="0"/>
                  </a:lnTo>
                  <a:close/>
                </a:path>
              </a:pathLst>
            </a:custGeom>
            <a:blipFill>
              <a:blip r:embed="rId8"/>
              <a:stretch>
                <a:fillRect l="-76278" r="-34959"/>
              </a:stretch>
            </a:blipFill>
          </p:spPr>
        </p:sp>
      </p:grpSp>
      <p:grpSp>
        <p:nvGrpSpPr>
          <p:cNvPr id="7" name="Group 7"/>
          <p:cNvGrpSpPr/>
          <p:nvPr/>
        </p:nvGrpSpPr>
        <p:grpSpPr>
          <a:xfrm>
            <a:off x="1779003" y="9258300"/>
            <a:ext cx="14730003" cy="19050"/>
            <a:chOff x="0" y="0"/>
            <a:chExt cx="14730006" cy="19050"/>
          </a:xfrm>
        </p:grpSpPr>
        <p:sp>
          <p:nvSpPr>
            <p:cNvPr id="8" name="Freeform 8"/>
            <p:cNvSpPr/>
            <p:nvPr/>
          </p:nvSpPr>
          <p:spPr>
            <a:xfrm>
              <a:off x="0" y="0"/>
              <a:ext cx="14729972" cy="19050"/>
            </a:xfrm>
            <a:custGeom>
              <a:avLst/>
              <a:gdLst/>
              <a:ahLst/>
              <a:cxnLst/>
              <a:rect l="l" t="t" r="r" b="b"/>
              <a:pathLst>
                <a:path w="14729972" h="19050">
                  <a:moveTo>
                    <a:pt x="0" y="19050"/>
                  </a:moveTo>
                  <a:lnTo>
                    <a:pt x="14729972" y="19050"/>
                  </a:lnTo>
                  <a:lnTo>
                    <a:pt x="14729972" y="0"/>
                  </a:lnTo>
                  <a:lnTo>
                    <a:pt x="0" y="0"/>
                  </a:lnTo>
                  <a:close/>
                </a:path>
              </a:pathLst>
            </a:custGeom>
            <a:solidFill>
              <a:srgbClr val="000000">
                <a:alpha val="0"/>
              </a:srgbClr>
            </a:solidFill>
          </p:spPr>
        </p:sp>
      </p:grpSp>
      <p:sp>
        <p:nvSpPr>
          <p:cNvPr id="9" name="TextBox 9"/>
          <p:cNvSpPr txBox="1"/>
          <p:nvPr/>
        </p:nvSpPr>
        <p:spPr>
          <a:xfrm>
            <a:off x="1028700" y="952500"/>
            <a:ext cx="9770936" cy="6202642"/>
          </a:xfrm>
          <a:prstGeom prst="rect">
            <a:avLst/>
          </a:prstGeom>
        </p:spPr>
        <p:txBody>
          <a:bodyPr lIns="0" tIns="0" rIns="0" bIns="0" rtlCol="0" anchor="t">
            <a:spAutoFit/>
          </a:bodyPr>
          <a:lstStyle/>
          <a:p>
            <a:pPr algn="l">
              <a:lnSpc>
                <a:spcPts val="3750"/>
              </a:lnSpc>
            </a:pPr>
            <a:r>
              <a:rPr lang="en-US" sz="2700" b="1">
                <a:solidFill>
                  <a:srgbClr val="000000"/>
                </a:solidFill>
                <a:latin typeface="Poppins Bold"/>
                <a:ea typeface="Poppins Bold"/>
                <a:cs typeface="Poppins Bold"/>
                <a:sym typeface="Poppins Bold"/>
              </a:rPr>
              <a:t>Las palabras del padre son correctivas de varias maneras: </a:t>
            </a:r>
          </a:p>
          <a:p>
            <a:pPr algn="l">
              <a:lnSpc>
                <a:spcPts val="3750"/>
              </a:lnSpc>
            </a:pPr>
            <a:r>
              <a:rPr lang="en-US" sz="2700">
                <a:solidFill>
                  <a:srgbClr val="000000"/>
                </a:solidFill>
                <a:latin typeface="Poppins"/>
                <a:ea typeface="Poppins"/>
                <a:cs typeface="Poppins"/>
                <a:sym typeface="Poppins"/>
              </a:rPr>
              <a:t>1) Su hijo mayor debería saber que su relación no se basa en el rendimiento: "Hijo, tú siempre</a:t>
            </a:r>
            <a:r>
              <a:rPr lang="en-US" sz="2700">
                <a:solidFill>
                  <a:srgbClr val="000000"/>
                </a:solidFill>
                <a:latin typeface="Poppins"/>
                <a:ea typeface="Poppins"/>
                <a:cs typeface="Poppins"/>
                <a:sym typeface="Poppins"/>
                <a:hlinkClick r:id="rId9" tooltip="https://www.bibleref.com/espanol/Lucas/15/Lucas-15-31.html"/>
              </a:rPr>
              <a:t> estás </a:t>
            </a:r>
            <a:r>
              <a:rPr lang="en-US" sz="2700">
                <a:solidFill>
                  <a:srgbClr val="000000"/>
                </a:solidFill>
                <a:latin typeface="Poppins"/>
                <a:ea typeface="Poppins"/>
                <a:cs typeface="Poppins"/>
                <a:sym typeface="Poppins"/>
              </a:rPr>
              <a:t>conmigo, y todas mis cosas son tuyas" </a:t>
            </a:r>
            <a:r>
              <a:rPr lang="en-US" sz="2700">
                <a:solidFill>
                  <a:srgbClr val="000000"/>
                </a:solidFill>
                <a:latin typeface="Poppins"/>
                <a:ea typeface="Poppins"/>
                <a:cs typeface="Poppins"/>
                <a:sym typeface="Poppins"/>
                <a:hlinkClick r:id="rId9" tooltip="https://www.bibleref.com/espanol/Lucas/15/Lucas-15-31.html"/>
              </a:rPr>
              <a:t>(Lucas 15:31</a:t>
            </a:r>
            <a:r>
              <a:rPr lang="en-US" sz="2700">
                <a:solidFill>
                  <a:srgbClr val="000000"/>
                </a:solidFill>
                <a:latin typeface="Poppins"/>
                <a:ea typeface="Poppins"/>
                <a:cs typeface="Poppins"/>
                <a:sym typeface="Poppins"/>
              </a:rPr>
              <a:t>).</a:t>
            </a:r>
          </a:p>
          <a:p>
            <a:pPr algn="l">
              <a:lnSpc>
                <a:spcPts val="3750"/>
              </a:lnSpc>
            </a:pPr>
            <a:r>
              <a:rPr lang="en-US" sz="2700">
                <a:solidFill>
                  <a:srgbClr val="000000"/>
                </a:solidFill>
                <a:latin typeface="Poppins"/>
                <a:ea typeface="Poppins"/>
                <a:cs typeface="Poppins"/>
                <a:sym typeface="Poppins"/>
              </a:rPr>
              <a:t> 2) Su hijo mayor debería aceptar a su hermano como parte de la familia. El padre se refiere al pródigo como "este tu hermano" (versículo 32). </a:t>
            </a:r>
          </a:p>
          <a:p>
            <a:pPr algn="l">
              <a:lnSpc>
                <a:spcPts val="3750"/>
              </a:lnSpc>
            </a:pPr>
            <a:r>
              <a:rPr lang="en-US" sz="2700">
                <a:solidFill>
                  <a:srgbClr val="000000"/>
                </a:solidFill>
                <a:latin typeface="Poppins"/>
                <a:ea typeface="Poppins"/>
                <a:cs typeface="Poppins"/>
                <a:sym typeface="Poppins"/>
              </a:rPr>
              <a:t>3) Su hijo mayor podría haber disfrutado de una fiesta en cualquier momento que quisiera, pero nunca utilizó las bendiciones a su disposición. </a:t>
            </a:r>
          </a:p>
          <a:p>
            <a:pPr algn="l">
              <a:lnSpc>
                <a:spcPts val="3750"/>
              </a:lnSpc>
            </a:pPr>
            <a:r>
              <a:rPr lang="en-US" sz="2700">
                <a:solidFill>
                  <a:srgbClr val="000000"/>
                </a:solidFill>
                <a:latin typeface="Poppins"/>
                <a:ea typeface="Poppins"/>
                <a:cs typeface="Poppins"/>
                <a:sym typeface="Poppins"/>
              </a:rPr>
              <a:t>4) La gracia es necesaria y apropiada: "Era necesario hacer fiesta" (versículo 32).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5668899" cy="10287000"/>
            <a:chOff x="0" y="0"/>
            <a:chExt cx="5668899" cy="10287000"/>
          </a:xfrm>
        </p:grpSpPr>
        <p:sp>
          <p:nvSpPr>
            <p:cNvPr id="3" name="Freeform 3"/>
            <p:cNvSpPr/>
            <p:nvPr/>
          </p:nvSpPr>
          <p:spPr>
            <a:xfrm>
              <a:off x="0" y="0"/>
              <a:ext cx="5668901" cy="10287000"/>
            </a:xfrm>
            <a:custGeom>
              <a:avLst/>
              <a:gdLst/>
              <a:ahLst/>
              <a:cxnLst/>
              <a:rect l="l" t="t" r="r" b="b"/>
              <a:pathLst>
                <a:path w="5668901" h="10287000">
                  <a:moveTo>
                    <a:pt x="0" y="0"/>
                  </a:moveTo>
                  <a:lnTo>
                    <a:pt x="0" y="10287000"/>
                  </a:lnTo>
                  <a:lnTo>
                    <a:pt x="5668901" y="10287000"/>
                  </a:lnTo>
                  <a:lnTo>
                    <a:pt x="5668901" y="0"/>
                  </a:lnTo>
                  <a:close/>
                </a:path>
              </a:pathLst>
            </a:custGeom>
            <a:solidFill>
              <a:srgbClr val="190090">
                <a:alpha val="60000"/>
              </a:srgbClr>
            </a:solidFill>
          </p:spPr>
        </p:sp>
      </p:grpSp>
      <p:grpSp>
        <p:nvGrpSpPr>
          <p:cNvPr id="4" name="Group 4"/>
          <p:cNvGrpSpPr/>
          <p:nvPr/>
        </p:nvGrpSpPr>
        <p:grpSpPr>
          <a:xfrm>
            <a:off x="5668899" y="0"/>
            <a:ext cx="12619101" cy="10287000"/>
            <a:chOff x="0" y="0"/>
            <a:chExt cx="16825468" cy="13716000"/>
          </a:xfrm>
        </p:grpSpPr>
        <p:sp>
          <p:nvSpPr>
            <p:cNvPr id="5" name="Freeform 5"/>
            <p:cNvSpPr/>
            <p:nvPr/>
          </p:nvSpPr>
          <p:spPr>
            <a:xfrm>
              <a:off x="0" y="0"/>
              <a:ext cx="16825468" cy="13716000"/>
            </a:xfrm>
            <a:custGeom>
              <a:avLst/>
              <a:gdLst/>
              <a:ahLst/>
              <a:cxnLst/>
              <a:rect l="l" t="t" r="r" b="b"/>
              <a:pathLst>
                <a:path w="16825468" h="13716000">
                  <a:moveTo>
                    <a:pt x="0" y="0"/>
                  </a:moveTo>
                  <a:lnTo>
                    <a:pt x="16825468" y="0"/>
                  </a:lnTo>
                  <a:lnTo>
                    <a:pt x="16825468" y="13716000"/>
                  </a:lnTo>
                  <a:lnTo>
                    <a:pt x="0" y="13716000"/>
                  </a:lnTo>
                  <a:lnTo>
                    <a:pt x="0" y="0"/>
                  </a:lnTo>
                  <a:close/>
                </a:path>
              </a:pathLst>
            </a:custGeom>
            <a:blipFill>
              <a:blip r:embed="rId2">
                <a:alphaModFix amt="60000"/>
              </a:blip>
              <a:stretch>
                <a:fillRect r="-8994" b="-33703"/>
              </a:stretch>
            </a:blipFill>
          </p:spPr>
        </p:sp>
      </p:grpSp>
      <p:grpSp>
        <p:nvGrpSpPr>
          <p:cNvPr id="6" name="Group 6"/>
          <p:cNvGrpSpPr/>
          <p:nvPr/>
        </p:nvGrpSpPr>
        <p:grpSpPr>
          <a:xfrm>
            <a:off x="0" y="1685858"/>
            <a:ext cx="9146953" cy="8601142"/>
            <a:chOff x="0" y="0"/>
            <a:chExt cx="12195937" cy="11468189"/>
          </a:xfrm>
        </p:grpSpPr>
        <p:sp>
          <p:nvSpPr>
            <p:cNvPr id="7" name="Freeform 7"/>
            <p:cNvSpPr/>
            <p:nvPr/>
          </p:nvSpPr>
          <p:spPr>
            <a:xfrm>
              <a:off x="0" y="0"/>
              <a:ext cx="12195937" cy="11468227"/>
            </a:xfrm>
            <a:custGeom>
              <a:avLst/>
              <a:gdLst/>
              <a:ahLst/>
              <a:cxnLst/>
              <a:rect l="l" t="t" r="r" b="b"/>
              <a:pathLst>
                <a:path w="12195937" h="11468227">
                  <a:moveTo>
                    <a:pt x="0" y="0"/>
                  </a:moveTo>
                  <a:lnTo>
                    <a:pt x="12195937" y="0"/>
                  </a:lnTo>
                  <a:lnTo>
                    <a:pt x="12195937" y="11468227"/>
                  </a:lnTo>
                  <a:lnTo>
                    <a:pt x="0" y="11468227"/>
                  </a:lnTo>
                  <a:lnTo>
                    <a:pt x="0" y="0"/>
                  </a:lnTo>
                  <a:close/>
                </a:path>
              </a:pathLst>
            </a:custGeom>
            <a:blipFill>
              <a:blip r:embed="rId3"/>
              <a:stretch>
                <a:fillRect l="-3299" r="-63417" b="-1327"/>
              </a:stretch>
            </a:blipFill>
          </p:spPr>
        </p:sp>
      </p:grpSp>
      <p:sp>
        <p:nvSpPr>
          <p:cNvPr id="8" name="TextBox 8"/>
          <p:cNvSpPr txBox="1"/>
          <p:nvPr/>
        </p:nvSpPr>
        <p:spPr>
          <a:xfrm>
            <a:off x="8250579" y="5297049"/>
            <a:ext cx="8010011" cy="2402205"/>
          </a:xfrm>
          <a:prstGeom prst="rect">
            <a:avLst/>
          </a:prstGeom>
        </p:spPr>
        <p:txBody>
          <a:bodyPr lIns="0" tIns="0" rIns="0" bIns="0" rtlCol="0" anchor="t">
            <a:spAutoFit/>
          </a:bodyPr>
          <a:lstStyle/>
          <a:p>
            <a:pPr algn="just">
              <a:lnSpc>
                <a:spcPts val="4649"/>
              </a:lnSpc>
            </a:pPr>
            <a:r>
              <a:rPr lang="en-US" sz="3372" b="1" spc="80">
                <a:solidFill>
                  <a:srgbClr val="190090"/>
                </a:solidFill>
                <a:latin typeface="Poppins Bold"/>
                <a:ea typeface="Poppins Bold"/>
                <a:cs typeface="Poppins Bold"/>
                <a:sym typeface="Poppins Bold"/>
              </a:rPr>
              <a:t>Según Valverde (2022) indica que: La dignidad se refiere al valor inherente y único que posee cada ser humano. </a:t>
            </a:r>
          </a:p>
        </p:txBody>
      </p:sp>
      <p:sp>
        <p:nvSpPr>
          <p:cNvPr id="9" name="TextBox 9"/>
          <p:cNvSpPr txBox="1"/>
          <p:nvPr/>
        </p:nvSpPr>
        <p:spPr>
          <a:xfrm>
            <a:off x="8250579" y="1590608"/>
            <a:ext cx="8010020" cy="3583305"/>
          </a:xfrm>
          <a:prstGeom prst="rect">
            <a:avLst/>
          </a:prstGeom>
        </p:spPr>
        <p:txBody>
          <a:bodyPr lIns="0" tIns="0" rIns="0" bIns="0" rtlCol="0" anchor="t">
            <a:spAutoFit/>
          </a:bodyPr>
          <a:lstStyle/>
          <a:p>
            <a:pPr algn="just">
              <a:lnSpc>
                <a:spcPts val="4649"/>
              </a:lnSpc>
            </a:pPr>
            <a:r>
              <a:rPr lang="en-US" sz="3372">
                <a:solidFill>
                  <a:srgbClr val="190090"/>
                </a:solidFill>
                <a:latin typeface="Poppins Light"/>
                <a:ea typeface="Poppins Light"/>
                <a:cs typeface="Poppins Light"/>
                <a:sym typeface="Poppins Light"/>
              </a:rPr>
              <a:t>Según la tradición cristiana, la dignidad humana se basa en ser creada a imagen de Dios, otorgando a cada persona un valor especial y la capacidad de crecer espiritual y moralmente.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616373"/>
            <a:ext cx="6056328" cy="670627"/>
          </a:xfrm>
          <a:custGeom>
            <a:avLst/>
            <a:gdLst/>
            <a:ahLst/>
            <a:cxnLst/>
            <a:rect l="l" t="t" r="r" b="b"/>
            <a:pathLst>
              <a:path w="6056328" h="670627">
                <a:moveTo>
                  <a:pt x="0" y="0"/>
                </a:moveTo>
                <a:lnTo>
                  <a:pt x="6056328" y="0"/>
                </a:lnTo>
                <a:lnTo>
                  <a:pt x="6056328" y="670627"/>
                </a:lnTo>
                <a:lnTo>
                  <a:pt x="0" y="6706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715500" y="9194797"/>
            <a:ext cx="14857000" cy="146047"/>
          </a:xfrm>
          <a:custGeom>
            <a:avLst/>
            <a:gdLst/>
            <a:ahLst/>
            <a:cxnLst/>
            <a:rect l="l" t="t" r="r" b="b"/>
            <a:pathLst>
              <a:path w="14857000" h="146047">
                <a:moveTo>
                  <a:pt x="0" y="0"/>
                </a:moveTo>
                <a:lnTo>
                  <a:pt x="14857000" y="0"/>
                </a:lnTo>
                <a:lnTo>
                  <a:pt x="14857000" y="146047"/>
                </a:lnTo>
                <a:lnTo>
                  <a:pt x="0" y="1460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2708074" y="0"/>
            <a:ext cx="5579926" cy="735387"/>
          </a:xfrm>
          <a:custGeom>
            <a:avLst/>
            <a:gdLst/>
            <a:ahLst/>
            <a:cxnLst/>
            <a:rect l="l" t="t" r="r" b="b"/>
            <a:pathLst>
              <a:path w="5579926" h="735387">
                <a:moveTo>
                  <a:pt x="0" y="0"/>
                </a:moveTo>
                <a:lnTo>
                  <a:pt x="5579926" y="0"/>
                </a:lnTo>
                <a:lnTo>
                  <a:pt x="5579926" y="735387"/>
                </a:lnTo>
                <a:lnTo>
                  <a:pt x="0" y="7353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TextBox 5"/>
          <p:cNvSpPr txBox="1"/>
          <p:nvPr/>
        </p:nvSpPr>
        <p:spPr>
          <a:xfrm>
            <a:off x="2041274" y="1195311"/>
            <a:ext cx="14499203" cy="981075"/>
          </a:xfrm>
          <a:prstGeom prst="rect">
            <a:avLst/>
          </a:prstGeom>
        </p:spPr>
        <p:txBody>
          <a:bodyPr lIns="0" tIns="0" rIns="0" bIns="0" rtlCol="0" anchor="t">
            <a:spAutoFit/>
          </a:bodyPr>
          <a:lstStyle/>
          <a:p>
            <a:pPr algn="ctr">
              <a:lnSpc>
                <a:spcPts val="3750"/>
              </a:lnSpc>
            </a:pPr>
            <a:r>
              <a:rPr lang="en-US" sz="2700">
                <a:solidFill>
                  <a:srgbClr val="000000"/>
                </a:solidFill>
                <a:latin typeface="Poppins"/>
                <a:ea typeface="Poppins"/>
                <a:cs typeface="Poppins"/>
                <a:sym typeface="Poppins"/>
              </a:rPr>
              <a:t>Los</a:t>
            </a:r>
            <a:r>
              <a:rPr lang="en-US" sz="2700">
                <a:solidFill>
                  <a:srgbClr val="000000"/>
                </a:solidFill>
                <a:latin typeface="Poppins"/>
                <a:ea typeface="Poppins"/>
                <a:cs typeface="Poppins"/>
                <a:sym typeface="Poppins"/>
                <a:hlinkClick r:id="rId8" tooltip="https://www.gotquestions.org/Espanol/fariseos-y-saduceos.html"/>
              </a:rPr>
              <a:t> fariseos</a:t>
            </a:r>
            <a:r>
              <a:rPr lang="en-US" sz="2700">
                <a:solidFill>
                  <a:srgbClr val="000000"/>
                </a:solidFill>
                <a:latin typeface="Poppins"/>
                <a:ea typeface="Poppins"/>
                <a:cs typeface="Poppins"/>
                <a:sym typeface="Poppins"/>
              </a:rPr>
              <a:t> y los maestros de la ley, mencionados en</a:t>
            </a:r>
            <a:r>
              <a:rPr lang="en-US" sz="2700">
                <a:solidFill>
                  <a:srgbClr val="000000"/>
                </a:solidFill>
                <a:latin typeface="Poppins"/>
                <a:ea typeface="Poppins"/>
                <a:cs typeface="Poppins"/>
                <a:sym typeface="Poppins"/>
                <a:hlinkClick r:id="rId9" tooltip="https://www.bibleref.com/espanol/Lucas/15/Lucas-15-1.html"/>
              </a:rPr>
              <a:t> Lucas 15:1,</a:t>
            </a:r>
            <a:r>
              <a:rPr lang="en-US" sz="2700">
                <a:solidFill>
                  <a:srgbClr val="000000"/>
                </a:solidFill>
                <a:latin typeface="Poppins"/>
                <a:ea typeface="Poppins"/>
                <a:cs typeface="Poppins"/>
                <a:sym typeface="Poppins"/>
              </a:rPr>
              <a:t> se retratan como el hermano mayor en la parábola. Exteriormente, vivían </a:t>
            </a:r>
            <a:r>
              <a:rPr lang="en-US" sz="2700">
                <a:solidFill>
                  <a:srgbClr val="000000"/>
                </a:solidFill>
                <a:latin typeface="Poppins"/>
                <a:ea typeface="Poppins"/>
                <a:cs typeface="Poppins"/>
                <a:sym typeface="Poppins"/>
                <a:hlinkClick r:id="rId10" tooltip="https://www.bibleref.com/espanol/Mateo/23/Mateo-23-25.html"/>
              </a:rPr>
              <a:t>vidas inmaculad</a:t>
            </a:r>
            <a:r>
              <a:rPr lang="en-US" sz="2700">
                <a:solidFill>
                  <a:srgbClr val="000000"/>
                </a:solidFill>
                <a:latin typeface="Poppins"/>
                <a:ea typeface="Poppins"/>
                <a:cs typeface="Poppins"/>
                <a:sym typeface="Poppins"/>
              </a:rPr>
              <a:t>as, pero</a:t>
            </a:r>
          </a:p>
        </p:txBody>
      </p:sp>
      <p:sp>
        <p:nvSpPr>
          <p:cNvPr id="6" name="TextBox 6"/>
          <p:cNvSpPr txBox="1"/>
          <p:nvPr/>
        </p:nvSpPr>
        <p:spPr>
          <a:xfrm>
            <a:off x="3546391" y="2147811"/>
            <a:ext cx="11408302" cy="504825"/>
          </a:xfrm>
          <a:prstGeom prst="rect">
            <a:avLst/>
          </a:prstGeom>
        </p:spPr>
        <p:txBody>
          <a:bodyPr lIns="0" tIns="0" rIns="0" bIns="0" rtlCol="0" anchor="t">
            <a:spAutoFit/>
          </a:bodyPr>
          <a:lstStyle/>
          <a:p>
            <a:pPr algn="l">
              <a:lnSpc>
                <a:spcPts val="3750"/>
              </a:lnSpc>
            </a:pPr>
            <a:r>
              <a:rPr lang="en-US" sz="2700">
                <a:solidFill>
                  <a:srgbClr val="000000"/>
                </a:solidFill>
                <a:latin typeface="Poppins"/>
                <a:ea typeface="Poppins"/>
                <a:cs typeface="Poppins"/>
                <a:sym typeface="Poppins"/>
              </a:rPr>
              <a:t>interiormente sus actitudes eran abominables (</a:t>
            </a:r>
            <a:r>
              <a:rPr lang="en-US" sz="2700">
                <a:solidFill>
                  <a:srgbClr val="000000"/>
                </a:solidFill>
                <a:latin typeface="Poppins"/>
                <a:ea typeface="Poppins"/>
                <a:cs typeface="Poppins"/>
                <a:sym typeface="Poppins"/>
                <a:hlinkClick r:id="rId10" tooltip="https://www.bibleref.com/espanol/Mateo/23/Mateo-23-25.html"/>
              </a:rPr>
              <a:t>Mateo 23:25-28</a:t>
            </a:r>
            <a:r>
              <a:rPr lang="en-US" sz="2700">
                <a:solidFill>
                  <a:srgbClr val="000000"/>
                </a:solidFill>
                <a:latin typeface="Poppins"/>
                <a:ea typeface="Poppins"/>
                <a:cs typeface="Poppins"/>
                <a:sym typeface="Poppins"/>
              </a:rPr>
              <a:t>). </a:t>
            </a:r>
          </a:p>
        </p:txBody>
      </p:sp>
      <p:sp>
        <p:nvSpPr>
          <p:cNvPr id="7" name="TextBox 7"/>
          <p:cNvSpPr txBox="1"/>
          <p:nvPr/>
        </p:nvSpPr>
        <p:spPr>
          <a:xfrm>
            <a:off x="1502959" y="2576436"/>
            <a:ext cx="15614247" cy="504825"/>
          </a:xfrm>
          <a:prstGeom prst="rect">
            <a:avLst/>
          </a:prstGeom>
        </p:spPr>
        <p:txBody>
          <a:bodyPr lIns="0" tIns="0" rIns="0" bIns="0" rtlCol="0" anchor="t">
            <a:spAutoFit/>
          </a:bodyPr>
          <a:lstStyle/>
          <a:p>
            <a:pPr algn="l">
              <a:lnSpc>
                <a:spcPts val="3750"/>
              </a:lnSpc>
            </a:pPr>
            <a:r>
              <a:rPr lang="en-US" sz="2700">
                <a:solidFill>
                  <a:srgbClr val="000000"/>
                </a:solidFill>
                <a:latin typeface="Poppins"/>
                <a:ea typeface="Poppins"/>
                <a:cs typeface="Poppins"/>
                <a:sym typeface="Poppins"/>
              </a:rPr>
              <a:t>Veían su relación con Dios basada en su rendimiento, y se consideraban dignos del favor</a:t>
            </a:r>
          </a:p>
        </p:txBody>
      </p:sp>
      <p:sp>
        <p:nvSpPr>
          <p:cNvPr id="8" name="TextBox 8"/>
          <p:cNvSpPr txBox="1"/>
          <p:nvPr/>
        </p:nvSpPr>
        <p:spPr>
          <a:xfrm>
            <a:off x="1520400" y="3052686"/>
            <a:ext cx="15553477" cy="981075"/>
          </a:xfrm>
          <a:prstGeom prst="rect">
            <a:avLst/>
          </a:prstGeom>
        </p:spPr>
        <p:txBody>
          <a:bodyPr lIns="0" tIns="0" rIns="0" bIns="0" rtlCol="0" anchor="t">
            <a:spAutoFit/>
          </a:bodyPr>
          <a:lstStyle/>
          <a:p>
            <a:pPr algn="ctr">
              <a:lnSpc>
                <a:spcPts val="3750"/>
              </a:lnSpc>
            </a:pPr>
            <a:r>
              <a:rPr lang="en-US" sz="2700">
                <a:solidFill>
                  <a:srgbClr val="000000"/>
                </a:solidFill>
                <a:latin typeface="Poppins"/>
                <a:ea typeface="Poppins"/>
                <a:cs typeface="Poppins"/>
                <a:sym typeface="Poppins"/>
              </a:rPr>
              <a:t>de Dios, a diferencia de los pecadores indignos que les rodeaban. No entendían la gracia y, de hecho, se enojaban por ella. No tenían lugar para el perdón. </a:t>
            </a:r>
          </a:p>
        </p:txBody>
      </p:sp>
      <p:sp>
        <p:nvSpPr>
          <p:cNvPr id="9" name="TextBox 9"/>
          <p:cNvSpPr txBox="1"/>
          <p:nvPr/>
        </p:nvSpPr>
        <p:spPr>
          <a:xfrm>
            <a:off x="1812841" y="4109961"/>
            <a:ext cx="14994484" cy="1457325"/>
          </a:xfrm>
          <a:prstGeom prst="rect">
            <a:avLst/>
          </a:prstGeom>
        </p:spPr>
        <p:txBody>
          <a:bodyPr lIns="0" tIns="0" rIns="0" bIns="0" rtlCol="0" anchor="t">
            <a:spAutoFit/>
          </a:bodyPr>
          <a:lstStyle/>
          <a:p>
            <a:pPr algn="ctr">
              <a:lnSpc>
                <a:spcPts val="3750"/>
              </a:lnSpc>
            </a:pPr>
            <a:r>
              <a:rPr lang="en-US" sz="2700">
                <a:solidFill>
                  <a:srgbClr val="000000"/>
                </a:solidFill>
                <a:latin typeface="Poppins"/>
                <a:ea typeface="Poppins"/>
                <a:cs typeface="Poppins"/>
                <a:sym typeface="Poppins"/>
              </a:rPr>
              <a:t>No veían parentesco entre los pecadores y ellos mismos. Veían a Dios como bastante tacaño en sus bendiciones. Y consideraban que, si Dios aceptaba a los publicanos y pecadores en su familia, entonces Dios sería injusto. </a:t>
            </a:r>
          </a:p>
        </p:txBody>
      </p:sp>
      <p:sp>
        <p:nvSpPr>
          <p:cNvPr id="10" name="TextBox 10"/>
          <p:cNvSpPr txBox="1"/>
          <p:nvPr/>
        </p:nvSpPr>
        <p:spPr>
          <a:xfrm>
            <a:off x="1502959" y="5443461"/>
            <a:ext cx="15640136" cy="1457325"/>
          </a:xfrm>
          <a:prstGeom prst="rect">
            <a:avLst/>
          </a:prstGeom>
        </p:spPr>
        <p:txBody>
          <a:bodyPr lIns="0" tIns="0" rIns="0" bIns="0" rtlCol="0" anchor="t">
            <a:spAutoFit/>
          </a:bodyPr>
          <a:lstStyle/>
          <a:p>
            <a:pPr algn="ctr">
              <a:lnSpc>
                <a:spcPts val="3750"/>
              </a:lnSpc>
            </a:pPr>
            <a:r>
              <a:rPr lang="en-US" sz="2700">
                <a:solidFill>
                  <a:srgbClr val="000000"/>
                </a:solidFill>
                <a:latin typeface="Poppins"/>
                <a:ea typeface="Poppins"/>
                <a:cs typeface="Poppins"/>
                <a:sym typeface="Poppins"/>
              </a:rPr>
              <a:t>El enfoque del hermano mayor estaba en sí mismo y en su propio servicio; como resultado, no se alegró de la llegada de su hermano a casa. Estaba tan consumido por la justicia y la equidad (como las veía) que no logró ver el valor del arrepentimiento y</a:t>
            </a:r>
          </a:p>
        </p:txBody>
      </p:sp>
      <p:sp>
        <p:nvSpPr>
          <p:cNvPr id="11" name="TextBox 11"/>
          <p:cNvSpPr txBox="1"/>
          <p:nvPr/>
        </p:nvSpPr>
        <p:spPr>
          <a:xfrm>
            <a:off x="7120633" y="6976986"/>
            <a:ext cx="4259818" cy="504825"/>
          </a:xfrm>
          <a:prstGeom prst="rect">
            <a:avLst/>
          </a:prstGeom>
        </p:spPr>
        <p:txBody>
          <a:bodyPr lIns="0" tIns="0" rIns="0" bIns="0" rtlCol="0" anchor="t">
            <a:spAutoFit/>
          </a:bodyPr>
          <a:lstStyle/>
          <a:p>
            <a:pPr algn="l">
              <a:lnSpc>
                <a:spcPts val="3750"/>
              </a:lnSpc>
            </a:pPr>
            <a:r>
              <a:rPr lang="en-US" sz="2700">
                <a:solidFill>
                  <a:srgbClr val="000000"/>
                </a:solidFill>
                <a:latin typeface="Poppins"/>
                <a:ea typeface="Poppins"/>
                <a:cs typeface="Poppins"/>
                <a:sym typeface="Poppins"/>
              </a:rPr>
              <a:t>regreso de su hermano.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616373"/>
            <a:ext cx="6056328" cy="670627"/>
          </a:xfrm>
          <a:custGeom>
            <a:avLst/>
            <a:gdLst/>
            <a:ahLst/>
            <a:cxnLst/>
            <a:rect l="l" t="t" r="r" b="b"/>
            <a:pathLst>
              <a:path w="6056328" h="670627">
                <a:moveTo>
                  <a:pt x="0" y="0"/>
                </a:moveTo>
                <a:lnTo>
                  <a:pt x="6056328" y="0"/>
                </a:lnTo>
                <a:lnTo>
                  <a:pt x="6056328" y="670627"/>
                </a:lnTo>
                <a:lnTo>
                  <a:pt x="0" y="6706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779003" y="9258300"/>
            <a:ext cx="14730003" cy="19050"/>
          </a:xfrm>
          <a:custGeom>
            <a:avLst/>
            <a:gdLst/>
            <a:ahLst/>
            <a:cxnLst/>
            <a:rect l="l" t="t" r="r" b="b"/>
            <a:pathLst>
              <a:path w="14730003" h="19050">
                <a:moveTo>
                  <a:pt x="0" y="0"/>
                </a:moveTo>
                <a:lnTo>
                  <a:pt x="14730003" y="0"/>
                </a:lnTo>
                <a:lnTo>
                  <a:pt x="14730003" y="19050"/>
                </a:lnTo>
                <a:lnTo>
                  <a:pt x="0" y="190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2708074" y="0"/>
            <a:ext cx="5579926" cy="735387"/>
          </a:xfrm>
          <a:custGeom>
            <a:avLst/>
            <a:gdLst/>
            <a:ahLst/>
            <a:cxnLst/>
            <a:rect l="l" t="t" r="r" b="b"/>
            <a:pathLst>
              <a:path w="5579926" h="735387">
                <a:moveTo>
                  <a:pt x="0" y="0"/>
                </a:moveTo>
                <a:lnTo>
                  <a:pt x="5579926" y="0"/>
                </a:lnTo>
                <a:lnTo>
                  <a:pt x="5579926" y="735387"/>
                </a:lnTo>
                <a:lnTo>
                  <a:pt x="0" y="7353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5" name="Group 5"/>
          <p:cNvGrpSpPr/>
          <p:nvPr/>
        </p:nvGrpSpPr>
        <p:grpSpPr>
          <a:xfrm>
            <a:off x="13278712" y="735387"/>
            <a:ext cx="4438650" cy="6305550"/>
            <a:chOff x="0" y="0"/>
            <a:chExt cx="5918200" cy="8407400"/>
          </a:xfrm>
        </p:grpSpPr>
        <p:sp>
          <p:nvSpPr>
            <p:cNvPr id="6" name="Freeform 6"/>
            <p:cNvSpPr/>
            <p:nvPr/>
          </p:nvSpPr>
          <p:spPr>
            <a:xfrm>
              <a:off x="0" y="0"/>
              <a:ext cx="5918200" cy="8407400"/>
            </a:xfrm>
            <a:custGeom>
              <a:avLst/>
              <a:gdLst/>
              <a:ahLst/>
              <a:cxnLst/>
              <a:rect l="l" t="t" r="r" b="b"/>
              <a:pathLst>
                <a:path w="5918200" h="8407400">
                  <a:moveTo>
                    <a:pt x="0" y="0"/>
                  </a:moveTo>
                  <a:lnTo>
                    <a:pt x="5918200" y="0"/>
                  </a:lnTo>
                  <a:lnTo>
                    <a:pt x="5918200" y="8407400"/>
                  </a:lnTo>
                  <a:lnTo>
                    <a:pt x="0" y="8407400"/>
                  </a:lnTo>
                  <a:lnTo>
                    <a:pt x="0" y="0"/>
                  </a:lnTo>
                  <a:close/>
                </a:path>
              </a:pathLst>
            </a:custGeom>
            <a:blipFill>
              <a:blip r:embed="rId8"/>
              <a:stretch>
                <a:fillRect l="-18598" r="-6508"/>
              </a:stretch>
            </a:blipFill>
          </p:spPr>
        </p:sp>
      </p:grpSp>
      <p:grpSp>
        <p:nvGrpSpPr>
          <p:cNvPr id="7" name="Group 7"/>
          <p:cNvGrpSpPr/>
          <p:nvPr/>
        </p:nvGrpSpPr>
        <p:grpSpPr>
          <a:xfrm>
            <a:off x="1779003" y="9258300"/>
            <a:ext cx="14730003" cy="19050"/>
            <a:chOff x="0" y="0"/>
            <a:chExt cx="14730006" cy="19050"/>
          </a:xfrm>
        </p:grpSpPr>
        <p:sp>
          <p:nvSpPr>
            <p:cNvPr id="8" name="Freeform 8"/>
            <p:cNvSpPr/>
            <p:nvPr/>
          </p:nvSpPr>
          <p:spPr>
            <a:xfrm>
              <a:off x="0" y="0"/>
              <a:ext cx="14729972" cy="19050"/>
            </a:xfrm>
            <a:custGeom>
              <a:avLst/>
              <a:gdLst/>
              <a:ahLst/>
              <a:cxnLst/>
              <a:rect l="l" t="t" r="r" b="b"/>
              <a:pathLst>
                <a:path w="14729972" h="19050">
                  <a:moveTo>
                    <a:pt x="0" y="19050"/>
                  </a:moveTo>
                  <a:lnTo>
                    <a:pt x="14729972" y="19050"/>
                  </a:lnTo>
                  <a:lnTo>
                    <a:pt x="14729972" y="0"/>
                  </a:lnTo>
                  <a:lnTo>
                    <a:pt x="0" y="0"/>
                  </a:lnTo>
                  <a:close/>
                </a:path>
              </a:pathLst>
            </a:custGeom>
            <a:solidFill>
              <a:srgbClr val="000000">
                <a:alpha val="0"/>
              </a:srgbClr>
            </a:solidFill>
          </p:spPr>
        </p:sp>
      </p:grpSp>
      <p:sp>
        <p:nvSpPr>
          <p:cNvPr id="9" name="TextBox 9"/>
          <p:cNvSpPr txBox="1"/>
          <p:nvPr/>
        </p:nvSpPr>
        <p:spPr>
          <a:xfrm>
            <a:off x="1463992" y="981142"/>
            <a:ext cx="11441640" cy="4314825"/>
          </a:xfrm>
          <a:prstGeom prst="rect">
            <a:avLst/>
          </a:prstGeom>
        </p:spPr>
        <p:txBody>
          <a:bodyPr lIns="0" tIns="0" rIns="0" bIns="0" rtlCol="0" anchor="t">
            <a:spAutoFit/>
          </a:bodyPr>
          <a:lstStyle/>
          <a:p>
            <a:pPr algn="just">
              <a:lnSpc>
                <a:spcPts val="3750"/>
              </a:lnSpc>
            </a:pPr>
            <a:r>
              <a:rPr lang="en-US" sz="2700">
                <a:solidFill>
                  <a:srgbClr val="000000"/>
                </a:solidFill>
                <a:latin typeface="Poppins"/>
                <a:ea typeface="Poppins"/>
                <a:cs typeface="Poppins"/>
                <a:sym typeface="Poppins"/>
              </a:rPr>
              <a:t>El hermano mayor había permitido que la amargura se arraigara en su corazón hasta el punto de que no pudo mostrar compasión hacia su hermano. La amargura se derramó en otras relaciones también, e incapaz de perdonar el pecado percibido de su padre contra él. En lugar de disfrutar de comunión con su padre, hermano y comunidad, el hermano mayor se quedó fuera de la casa y alimentó su ira. ¡Qué triste escoger la miseria y el aislamiento por encima de la restauración y reconciliación! </a:t>
            </a:r>
          </a:p>
        </p:txBody>
      </p:sp>
      <p:sp>
        <p:nvSpPr>
          <p:cNvPr id="10" name="TextBox 10"/>
          <p:cNvSpPr txBox="1"/>
          <p:nvPr/>
        </p:nvSpPr>
        <p:spPr>
          <a:xfrm>
            <a:off x="1463993" y="5743651"/>
            <a:ext cx="11308728" cy="3345142"/>
          </a:xfrm>
          <a:prstGeom prst="rect">
            <a:avLst/>
          </a:prstGeom>
        </p:spPr>
        <p:txBody>
          <a:bodyPr lIns="0" tIns="0" rIns="0" bIns="0" rtlCol="0" anchor="t">
            <a:spAutoFit/>
          </a:bodyPr>
          <a:lstStyle/>
          <a:p>
            <a:pPr algn="l">
              <a:lnSpc>
                <a:spcPts val="3750"/>
              </a:lnSpc>
            </a:pPr>
            <a:r>
              <a:rPr lang="en-US" sz="2700">
                <a:solidFill>
                  <a:srgbClr val="000000"/>
                </a:solidFill>
                <a:latin typeface="Poppins"/>
                <a:ea typeface="Poppins"/>
                <a:cs typeface="Poppins"/>
                <a:sym typeface="Poppins"/>
              </a:rPr>
              <a:t>El hermano mayor, y los líderes religiosos de los tiempos de Jesús, fallaron al darse cuenta de que "El que dice que está en la luz, y aborrece a su hermano, está todavía en tinieblas. </a:t>
            </a:r>
          </a:p>
          <a:p>
            <a:pPr algn="l">
              <a:lnSpc>
                <a:spcPts val="3750"/>
              </a:lnSpc>
            </a:pPr>
            <a:r>
              <a:rPr lang="en-US" sz="2700">
                <a:solidFill>
                  <a:srgbClr val="000000"/>
                </a:solidFill>
                <a:latin typeface="Poppins"/>
                <a:ea typeface="Poppins"/>
                <a:cs typeface="Poppins"/>
                <a:sym typeface="Poppins"/>
              </a:rPr>
              <a:t>El que ama a su hermano, permanece en la luz, y en él no hay tropiezo. Pero el que aborrece a su hermano está en tinieblas, y anda en tinieblas, y n</a:t>
            </a:r>
            <a:r>
              <a:rPr lang="en-US" sz="2700">
                <a:solidFill>
                  <a:srgbClr val="000000"/>
                </a:solidFill>
                <a:latin typeface="Poppins"/>
                <a:ea typeface="Poppins"/>
                <a:cs typeface="Poppins"/>
                <a:sym typeface="Poppins"/>
                <a:hlinkClick r:id="rId9" tooltip="https://www.bibleref.com/espanol/1-Juan/2/1-Juan-2-9.html"/>
              </a:rPr>
              <a:t>o sabe a dón</a:t>
            </a:r>
            <a:r>
              <a:rPr lang="en-US" sz="2700">
                <a:solidFill>
                  <a:srgbClr val="000000"/>
                </a:solidFill>
                <a:latin typeface="Poppins"/>
                <a:ea typeface="Poppins"/>
                <a:cs typeface="Poppins"/>
                <a:sym typeface="Poppins"/>
              </a:rPr>
              <a:t>de va, porque las tinieblas le han cegado los ojos" </a:t>
            </a:r>
            <a:r>
              <a:rPr lang="en-US" sz="2700">
                <a:solidFill>
                  <a:srgbClr val="000000"/>
                </a:solidFill>
                <a:latin typeface="Poppins"/>
                <a:ea typeface="Poppins"/>
                <a:cs typeface="Poppins"/>
                <a:sym typeface="Poppins"/>
                <a:hlinkClick r:id="rId9" tooltip="https://www.bibleref.com/espanol/1-Juan/2/1-Juan-2-9.html"/>
              </a:rPr>
              <a:t>(1 Juan 2:9-11)</a:t>
            </a:r>
            <a:r>
              <a:rPr lang="en-US" sz="2700">
                <a:solidFill>
                  <a:srgbClr val="000000"/>
                </a:solidFill>
                <a:latin typeface="Poppins"/>
                <a:ea typeface="Poppins"/>
                <a:cs typeface="Poppins"/>
                <a:sym typeface="Poppins"/>
              </a:rPr>
              <a:t>.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616373"/>
            <a:ext cx="6056328" cy="670627"/>
          </a:xfrm>
          <a:custGeom>
            <a:avLst/>
            <a:gdLst/>
            <a:ahLst/>
            <a:cxnLst/>
            <a:rect l="l" t="t" r="r" b="b"/>
            <a:pathLst>
              <a:path w="6056328" h="670627">
                <a:moveTo>
                  <a:pt x="0" y="0"/>
                </a:moveTo>
                <a:lnTo>
                  <a:pt x="6056328" y="0"/>
                </a:lnTo>
                <a:lnTo>
                  <a:pt x="6056328" y="670627"/>
                </a:lnTo>
                <a:lnTo>
                  <a:pt x="0" y="6706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779003" y="9258300"/>
            <a:ext cx="14730003" cy="19050"/>
          </a:xfrm>
          <a:custGeom>
            <a:avLst/>
            <a:gdLst/>
            <a:ahLst/>
            <a:cxnLst/>
            <a:rect l="l" t="t" r="r" b="b"/>
            <a:pathLst>
              <a:path w="14730003" h="19050">
                <a:moveTo>
                  <a:pt x="0" y="0"/>
                </a:moveTo>
                <a:lnTo>
                  <a:pt x="14730003" y="0"/>
                </a:lnTo>
                <a:lnTo>
                  <a:pt x="14730003" y="19050"/>
                </a:lnTo>
                <a:lnTo>
                  <a:pt x="0" y="190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2708074" y="0"/>
            <a:ext cx="5579926" cy="735387"/>
          </a:xfrm>
          <a:custGeom>
            <a:avLst/>
            <a:gdLst/>
            <a:ahLst/>
            <a:cxnLst/>
            <a:rect l="l" t="t" r="r" b="b"/>
            <a:pathLst>
              <a:path w="5579926" h="735387">
                <a:moveTo>
                  <a:pt x="0" y="0"/>
                </a:moveTo>
                <a:lnTo>
                  <a:pt x="5579926" y="0"/>
                </a:lnTo>
                <a:lnTo>
                  <a:pt x="5579926" y="735387"/>
                </a:lnTo>
                <a:lnTo>
                  <a:pt x="0" y="7353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5" name="Group 5"/>
          <p:cNvGrpSpPr/>
          <p:nvPr/>
        </p:nvGrpSpPr>
        <p:grpSpPr>
          <a:xfrm>
            <a:off x="2240413" y="5505450"/>
            <a:ext cx="11506200" cy="3752850"/>
            <a:chOff x="0" y="0"/>
            <a:chExt cx="15341600" cy="5003800"/>
          </a:xfrm>
        </p:grpSpPr>
        <p:sp>
          <p:nvSpPr>
            <p:cNvPr id="6" name="Freeform 6"/>
            <p:cNvSpPr/>
            <p:nvPr/>
          </p:nvSpPr>
          <p:spPr>
            <a:xfrm>
              <a:off x="0" y="0"/>
              <a:ext cx="15341600" cy="5003800"/>
            </a:xfrm>
            <a:custGeom>
              <a:avLst/>
              <a:gdLst/>
              <a:ahLst/>
              <a:cxnLst/>
              <a:rect l="l" t="t" r="r" b="b"/>
              <a:pathLst>
                <a:path w="15341600" h="5003800">
                  <a:moveTo>
                    <a:pt x="0" y="0"/>
                  </a:moveTo>
                  <a:lnTo>
                    <a:pt x="15341600" y="0"/>
                  </a:lnTo>
                  <a:lnTo>
                    <a:pt x="15341600" y="5003800"/>
                  </a:lnTo>
                  <a:lnTo>
                    <a:pt x="0" y="5003800"/>
                  </a:lnTo>
                  <a:lnTo>
                    <a:pt x="0" y="0"/>
                  </a:lnTo>
                  <a:close/>
                </a:path>
              </a:pathLst>
            </a:custGeom>
            <a:blipFill>
              <a:blip r:embed="rId8"/>
              <a:stretch>
                <a:fillRect/>
              </a:stretch>
            </a:blipFill>
          </p:spPr>
        </p:sp>
      </p:grpSp>
      <p:grpSp>
        <p:nvGrpSpPr>
          <p:cNvPr id="7" name="Group 7"/>
          <p:cNvGrpSpPr/>
          <p:nvPr/>
        </p:nvGrpSpPr>
        <p:grpSpPr>
          <a:xfrm>
            <a:off x="1779003" y="9258300"/>
            <a:ext cx="14730003" cy="19050"/>
            <a:chOff x="0" y="0"/>
            <a:chExt cx="14730006" cy="19050"/>
          </a:xfrm>
        </p:grpSpPr>
        <p:sp>
          <p:nvSpPr>
            <p:cNvPr id="8" name="Freeform 8"/>
            <p:cNvSpPr/>
            <p:nvPr/>
          </p:nvSpPr>
          <p:spPr>
            <a:xfrm>
              <a:off x="0" y="0"/>
              <a:ext cx="14729972" cy="19050"/>
            </a:xfrm>
            <a:custGeom>
              <a:avLst/>
              <a:gdLst/>
              <a:ahLst/>
              <a:cxnLst/>
              <a:rect l="l" t="t" r="r" b="b"/>
              <a:pathLst>
                <a:path w="14729972" h="19050">
                  <a:moveTo>
                    <a:pt x="0" y="19050"/>
                  </a:moveTo>
                  <a:lnTo>
                    <a:pt x="14729972" y="19050"/>
                  </a:lnTo>
                  <a:lnTo>
                    <a:pt x="14729972" y="0"/>
                  </a:lnTo>
                  <a:lnTo>
                    <a:pt x="0" y="0"/>
                  </a:lnTo>
                  <a:close/>
                </a:path>
              </a:pathLst>
            </a:custGeom>
            <a:solidFill>
              <a:srgbClr val="000000">
                <a:alpha val="0"/>
              </a:srgbClr>
            </a:solidFill>
          </p:spPr>
        </p:sp>
      </p:grpSp>
      <p:sp>
        <p:nvSpPr>
          <p:cNvPr id="9" name="TextBox 9"/>
          <p:cNvSpPr txBox="1"/>
          <p:nvPr/>
        </p:nvSpPr>
        <p:spPr>
          <a:xfrm>
            <a:off x="1554766" y="1823961"/>
            <a:ext cx="15481697" cy="981075"/>
          </a:xfrm>
          <a:prstGeom prst="rect">
            <a:avLst/>
          </a:prstGeom>
        </p:spPr>
        <p:txBody>
          <a:bodyPr lIns="0" tIns="0" rIns="0" bIns="0" rtlCol="0" anchor="t">
            <a:spAutoFit/>
          </a:bodyPr>
          <a:lstStyle/>
          <a:p>
            <a:pPr algn="ctr">
              <a:lnSpc>
                <a:spcPts val="3750"/>
              </a:lnSpc>
            </a:pPr>
            <a:r>
              <a:rPr lang="en-US" sz="2700">
                <a:solidFill>
                  <a:srgbClr val="000000"/>
                </a:solidFill>
                <a:latin typeface="Poppins"/>
                <a:ea typeface="Poppins"/>
                <a:cs typeface="Poppins"/>
                <a:sym typeface="Poppins"/>
              </a:rPr>
              <a:t>La parábola del hijo pródigo es una de las imágenes más hermosas de la gracia de Dios en las Escrituras. Todos hemos p</a:t>
            </a:r>
            <a:r>
              <a:rPr lang="en-US" sz="2700">
                <a:solidFill>
                  <a:srgbClr val="000000"/>
                </a:solidFill>
                <a:latin typeface="Poppins"/>
                <a:ea typeface="Poppins"/>
                <a:cs typeface="Poppins"/>
                <a:sym typeface="Poppins"/>
                <a:hlinkClick r:id="rId9" tooltip="https://www.bibleref.com/espanol/Romanos/3/Romanos-3-23.html"/>
              </a:rPr>
              <a:t>ecado y estam</a:t>
            </a:r>
            <a:r>
              <a:rPr lang="en-US" sz="2700">
                <a:solidFill>
                  <a:srgbClr val="000000"/>
                </a:solidFill>
                <a:latin typeface="Poppins"/>
                <a:ea typeface="Poppins"/>
                <a:cs typeface="Poppins"/>
                <a:sym typeface="Poppins"/>
              </a:rPr>
              <a:t>os destituidos de la gloria de Dios</a:t>
            </a:r>
          </a:p>
        </p:txBody>
      </p:sp>
      <p:sp>
        <p:nvSpPr>
          <p:cNvPr id="10" name="TextBox 10"/>
          <p:cNvSpPr txBox="1"/>
          <p:nvPr/>
        </p:nvSpPr>
        <p:spPr>
          <a:xfrm>
            <a:off x="7662224" y="2776461"/>
            <a:ext cx="2929099" cy="504825"/>
          </a:xfrm>
          <a:prstGeom prst="rect">
            <a:avLst/>
          </a:prstGeom>
        </p:spPr>
        <p:txBody>
          <a:bodyPr lIns="0" tIns="0" rIns="0" bIns="0" rtlCol="0" anchor="t">
            <a:spAutoFit/>
          </a:bodyPr>
          <a:lstStyle/>
          <a:p>
            <a:pPr algn="l">
              <a:lnSpc>
                <a:spcPts val="3750"/>
              </a:lnSpc>
            </a:pPr>
            <a:r>
              <a:rPr lang="en-US" sz="2700">
                <a:solidFill>
                  <a:srgbClr val="000000"/>
                </a:solidFill>
                <a:latin typeface="Poppins"/>
                <a:ea typeface="Poppins"/>
                <a:cs typeface="Poppins"/>
                <a:sym typeface="Poppins"/>
                <a:hlinkClick r:id="rId9" tooltip="https://www.bibleref.com/espanol/Romanos/3/Romanos-3-23.html"/>
              </a:rPr>
              <a:t>(Romanos 3:23</a:t>
            </a:r>
            <a:r>
              <a:rPr lang="en-US" sz="2700">
                <a:solidFill>
                  <a:srgbClr val="000000"/>
                </a:solidFill>
                <a:latin typeface="Poppins"/>
                <a:ea typeface="Poppins"/>
                <a:cs typeface="Poppins"/>
                <a:sym typeface="Poppins"/>
              </a:rPr>
              <a:t>). </a:t>
            </a:r>
          </a:p>
        </p:txBody>
      </p:sp>
      <p:sp>
        <p:nvSpPr>
          <p:cNvPr id="11" name="TextBox 11"/>
          <p:cNvSpPr txBox="1"/>
          <p:nvPr/>
        </p:nvSpPr>
        <p:spPr>
          <a:xfrm>
            <a:off x="1644358" y="3252711"/>
            <a:ext cx="15298903" cy="981075"/>
          </a:xfrm>
          <a:prstGeom prst="rect">
            <a:avLst/>
          </a:prstGeom>
        </p:spPr>
        <p:txBody>
          <a:bodyPr lIns="0" tIns="0" rIns="0" bIns="0" rtlCol="0" anchor="t">
            <a:spAutoFit/>
          </a:bodyPr>
          <a:lstStyle/>
          <a:p>
            <a:pPr algn="ctr">
              <a:lnSpc>
                <a:spcPts val="3750"/>
              </a:lnSpc>
            </a:pPr>
            <a:r>
              <a:rPr lang="en-US" sz="2700">
                <a:solidFill>
                  <a:srgbClr val="000000"/>
                </a:solidFill>
                <a:latin typeface="Poppins"/>
                <a:ea typeface="Poppins"/>
                <a:cs typeface="Poppins"/>
                <a:sym typeface="Poppins"/>
              </a:rPr>
              <a:t>Todos somos pródigos en el sentido de que hemos huido de Dios, hemos derrochado egoístamente nuestros recursos y, en cierto grado, nos hemos revolcado en el pecado. </a:t>
            </a:r>
          </a:p>
        </p:txBody>
      </p:sp>
      <p:sp>
        <p:nvSpPr>
          <p:cNvPr id="12" name="TextBox 12"/>
          <p:cNvSpPr txBox="1"/>
          <p:nvPr/>
        </p:nvSpPr>
        <p:spPr>
          <a:xfrm>
            <a:off x="1531096" y="4205211"/>
            <a:ext cx="15623696" cy="504825"/>
          </a:xfrm>
          <a:prstGeom prst="rect">
            <a:avLst/>
          </a:prstGeom>
        </p:spPr>
        <p:txBody>
          <a:bodyPr lIns="0" tIns="0" rIns="0" bIns="0" rtlCol="0" anchor="t">
            <a:spAutoFit/>
          </a:bodyPr>
          <a:lstStyle/>
          <a:p>
            <a:pPr algn="l">
              <a:lnSpc>
                <a:spcPts val="3750"/>
              </a:lnSpc>
            </a:pPr>
            <a:r>
              <a:rPr lang="en-US" sz="2700">
                <a:solidFill>
                  <a:srgbClr val="000000"/>
                </a:solidFill>
                <a:latin typeface="Poppins"/>
                <a:ea typeface="Poppins"/>
                <a:cs typeface="Poppins"/>
                <a:sym typeface="Poppins"/>
              </a:rPr>
              <a:t>Sin embargo, Dios está listo para perdonar. Él salvará al contrito, no por obras, sino por su</a:t>
            </a:r>
          </a:p>
        </p:txBody>
      </p:sp>
      <p:sp>
        <p:nvSpPr>
          <p:cNvPr id="13" name="TextBox 13"/>
          <p:cNvSpPr txBox="1"/>
          <p:nvPr/>
        </p:nvSpPr>
        <p:spPr>
          <a:xfrm>
            <a:off x="2240413" y="4681461"/>
            <a:ext cx="14083094" cy="504825"/>
          </a:xfrm>
          <a:prstGeom prst="rect">
            <a:avLst/>
          </a:prstGeom>
        </p:spPr>
        <p:txBody>
          <a:bodyPr lIns="0" tIns="0" rIns="0" bIns="0" rtlCol="0" anchor="t">
            <a:spAutoFit/>
          </a:bodyPr>
          <a:lstStyle/>
          <a:p>
            <a:pPr algn="l">
              <a:lnSpc>
                <a:spcPts val="3750"/>
              </a:lnSpc>
            </a:pPr>
            <a:r>
              <a:rPr lang="en-US" sz="2700">
                <a:solidFill>
                  <a:srgbClr val="000000"/>
                </a:solidFill>
                <a:latin typeface="Poppins"/>
                <a:ea typeface="Poppins"/>
                <a:cs typeface="Poppins"/>
                <a:sym typeface="Poppins"/>
              </a:rPr>
              <a:t>gracia, mediante la fe. Ese es el mensaje central de la parábola del hijo pródigo.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235869"/>
            <a:ext cx="18288000" cy="7498356"/>
            <a:chOff x="0" y="0"/>
            <a:chExt cx="18288000" cy="7498359"/>
          </a:xfrm>
        </p:grpSpPr>
        <p:sp>
          <p:nvSpPr>
            <p:cNvPr id="3" name="Freeform 3"/>
            <p:cNvSpPr/>
            <p:nvPr/>
          </p:nvSpPr>
          <p:spPr>
            <a:xfrm>
              <a:off x="0" y="0"/>
              <a:ext cx="18288000" cy="7498339"/>
            </a:xfrm>
            <a:custGeom>
              <a:avLst/>
              <a:gdLst/>
              <a:ahLst/>
              <a:cxnLst/>
              <a:rect l="l" t="t" r="r" b="b"/>
              <a:pathLst>
                <a:path w="18288000" h="7498339">
                  <a:moveTo>
                    <a:pt x="0" y="0"/>
                  </a:moveTo>
                  <a:lnTo>
                    <a:pt x="0" y="7498339"/>
                  </a:lnTo>
                  <a:lnTo>
                    <a:pt x="18288000" y="7498339"/>
                  </a:lnTo>
                  <a:lnTo>
                    <a:pt x="18288000" y="0"/>
                  </a:lnTo>
                  <a:close/>
                </a:path>
              </a:pathLst>
            </a:custGeom>
            <a:solidFill>
              <a:srgbClr val="190090">
                <a:alpha val="26667"/>
              </a:srgbClr>
            </a:solidFill>
          </p:spPr>
        </p:sp>
      </p:grpSp>
      <p:sp>
        <p:nvSpPr>
          <p:cNvPr id="4" name="Freeform 4"/>
          <p:cNvSpPr/>
          <p:nvPr/>
        </p:nvSpPr>
        <p:spPr>
          <a:xfrm>
            <a:off x="1779003" y="9258300"/>
            <a:ext cx="14730003" cy="19050"/>
          </a:xfrm>
          <a:custGeom>
            <a:avLst/>
            <a:gdLst/>
            <a:ahLst/>
            <a:cxnLst/>
            <a:rect l="l" t="t" r="r" b="b"/>
            <a:pathLst>
              <a:path w="14730003" h="19050">
                <a:moveTo>
                  <a:pt x="0" y="0"/>
                </a:moveTo>
                <a:lnTo>
                  <a:pt x="14730003" y="0"/>
                </a:lnTo>
                <a:lnTo>
                  <a:pt x="14730003" y="19050"/>
                </a:lnTo>
                <a:lnTo>
                  <a:pt x="0" y="19050"/>
                </a:lnTo>
                <a:lnTo>
                  <a:pt x="0" y="0"/>
                </a:lnTo>
                <a:close/>
              </a:path>
            </a:pathLst>
          </a:custGeom>
          <a:blipFill>
            <a:blip r:embed="rId2">
              <a:alphaModFix amt="27000"/>
              <a:extLst>
                <a:ext uri="{96DAC541-7B7A-43D3-8B79-37D633B846F1}">
                  <asvg:svgBlip xmlns:asvg="http://schemas.microsoft.com/office/drawing/2016/SVG/main" r:embed="rId3"/>
                </a:ext>
              </a:extLst>
            </a:blip>
            <a:stretch>
              <a:fillRect/>
            </a:stretch>
          </a:blipFill>
        </p:spPr>
      </p:sp>
      <p:grpSp>
        <p:nvGrpSpPr>
          <p:cNvPr id="5" name="Group 5"/>
          <p:cNvGrpSpPr/>
          <p:nvPr/>
        </p:nvGrpSpPr>
        <p:grpSpPr>
          <a:xfrm>
            <a:off x="0" y="1235869"/>
            <a:ext cx="18284333" cy="7496175"/>
            <a:chOff x="0" y="0"/>
            <a:chExt cx="24379110" cy="9994900"/>
          </a:xfrm>
        </p:grpSpPr>
        <p:sp>
          <p:nvSpPr>
            <p:cNvPr id="6" name="Freeform 6"/>
            <p:cNvSpPr/>
            <p:nvPr/>
          </p:nvSpPr>
          <p:spPr>
            <a:xfrm>
              <a:off x="0" y="0"/>
              <a:ext cx="24379047" cy="9994900"/>
            </a:xfrm>
            <a:custGeom>
              <a:avLst/>
              <a:gdLst/>
              <a:ahLst/>
              <a:cxnLst/>
              <a:rect l="l" t="t" r="r" b="b"/>
              <a:pathLst>
                <a:path w="24379047" h="9994900">
                  <a:moveTo>
                    <a:pt x="0" y="0"/>
                  </a:moveTo>
                  <a:lnTo>
                    <a:pt x="24379047" y="0"/>
                  </a:lnTo>
                  <a:lnTo>
                    <a:pt x="24379047" y="9994900"/>
                  </a:lnTo>
                  <a:lnTo>
                    <a:pt x="0" y="9994900"/>
                  </a:lnTo>
                  <a:lnTo>
                    <a:pt x="0" y="0"/>
                  </a:lnTo>
                  <a:close/>
                </a:path>
              </a:pathLst>
            </a:custGeom>
            <a:blipFill>
              <a:blip r:embed="rId4">
                <a:alphaModFix amt="27000"/>
              </a:blip>
              <a:stretch>
                <a:fillRect l="-1009" t="-37105" b="-27316"/>
              </a:stretch>
            </a:blipFill>
          </p:spPr>
        </p:sp>
      </p:grpSp>
      <p:sp>
        <p:nvSpPr>
          <p:cNvPr id="7" name="Freeform 7"/>
          <p:cNvSpPr/>
          <p:nvPr/>
        </p:nvSpPr>
        <p:spPr>
          <a:xfrm>
            <a:off x="0" y="9616373"/>
            <a:ext cx="6056328" cy="670627"/>
          </a:xfrm>
          <a:custGeom>
            <a:avLst/>
            <a:gdLst/>
            <a:ahLst/>
            <a:cxnLst/>
            <a:rect l="l" t="t" r="r" b="b"/>
            <a:pathLst>
              <a:path w="6056328" h="670627">
                <a:moveTo>
                  <a:pt x="0" y="0"/>
                </a:moveTo>
                <a:lnTo>
                  <a:pt x="6056328" y="0"/>
                </a:lnTo>
                <a:lnTo>
                  <a:pt x="6056328" y="670627"/>
                </a:lnTo>
                <a:lnTo>
                  <a:pt x="0" y="6706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12708074" y="0"/>
            <a:ext cx="5579926" cy="735387"/>
          </a:xfrm>
          <a:custGeom>
            <a:avLst/>
            <a:gdLst/>
            <a:ahLst/>
            <a:cxnLst/>
            <a:rect l="l" t="t" r="r" b="b"/>
            <a:pathLst>
              <a:path w="5579926" h="735387">
                <a:moveTo>
                  <a:pt x="0" y="0"/>
                </a:moveTo>
                <a:lnTo>
                  <a:pt x="5579926" y="0"/>
                </a:lnTo>
                <a:lnTo>
                  <a:pt x="5579926" y="735387"/>
                </a:lnTo>
                <a:lnTo>
                  <a:pt x="0" y="7353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9" name="Group 9"/>
          <p:cNvGrpSpPr/>
          <p:nvPr/>
        </p:nvGrpSpPr>
        <p:grpSpPr>
          <a:xfrm>
            <a:off x="1779003" y="9258300"/>
            <a:ext cx="14730003" cy="19050"/>
            <a:chOff x="0" y="0"/>
            <a:chExt cx="14730006" cy="19050"/>
          </a:xfrm>
        </p:grpSpPr>
        <p:sp>
          <p:nvSpPr>
            <p:cNvPr id="10" name="Freeform 10"/>
            <p:cNvSpPr/>
            <p:nvPr/>
          </p:nvSpPr>
          <p:spPr>
            <a:xfrm>
              <a:off x="0" y="0"/>
              <a:ext cx="14729972" cy="19050"/>
            </a:xfrm>
            <a:custGeom>
              <a:avLst/>
              <a:gdLst/>
              <a:ahLst/>
              <a:cxnLst/>
              <a:rect l="l" t="t" r="r" b="b"/>
              <a:pathLst>
                <a:path w="14729972" h="19050">
                  <a:moveTo>
                    <a:pt x="0" y="19050"/>
                  </a:moveTo>
                  <a:lnTo>
                    <a:pt x="14729972" y="19050"/>
                  </a:lnTo>
                  <a:lnTo>
                    <a:pt x="14729972" y="0"/>
                  </a:lnTo>
                  <a:lnTo>
                    <a:pt x="0" y="0"/>
                  </a:lnTo>
                  <a:close/>
                </a:path>
              </a:pathLst>
            </a:custGeom>
            <a:solidFill>
              <a:srgbClr val="000000">
                <a:alpha val="0"/>
              </a:srgbClr>
            </a:solidFill>
          </p:spPr>
        </p:sp>
      </p:grpSp>
      <p:sp>
        <p:nvSpPr>
          <p:cNvPr id="11" name="TextBox 11"/>
          <p:cNvSpPr txBox="1"/>
          <p:nvPr/>
        </p:nvSpPr>
        <p:spPr>
          <a:xfrm>
            <a:off x="2404967" y="2067110"/>
            <a:ext cx="12966468" cy="1761669"/>
          </a:xfrm>
          <a:prstGeom prst="rect">
            <a:avLst/>
          </a:prstGeom>
        </p:spPr>
        <p:txBody>
          <a:bodyPr lIns="0" tIns="0" rIns="0" bIns="0" rtlCol="0" anchor="t">
            <a:spAutoFit/>
          </a:bodyPr>
          <a:lstStyle/>
          <a:p>
            <a:pPr algn="ctr">
              <a:lnSpc>
                <a:spcPts val="4649"/>
              </a:lnSpc>
            </a:pPr>
            <a:r>
              <a:rPr lang="en-US" sz="3372">
                <a:solidFill>
                  <a:srgbClr val="FFFFFF"/>
                </a:solidFill>
                <a:latin typeface="Poppins Light"/>
                <a:ea typeface="Poppins Light"/>
                <a:cs typeface="Poppins Light"/>
                <a:sym typeface="Poppins Light"/>
              </a:rPr>
              <a:t>Desde una perspectiva psicológica, la parábola del hijo</a:t>
            </a:r>
          </a:p>
          <a:p>
            <a:pPr algn="ctr">
              <a:lnSpc>
                <a:spcPts val="4649"/>
              </a:lnSpc>
            </a:pPr>
            <a:r>
              <a:rPr lang="en-US" sz="3372">
                <a:solidFill>
                  <a:srgbClr val="FFFFFF"/>
                </a:solidFill>
                <a:latin typeface="Poppins Light"/>
                <a:ea typeface="Poppins Light"/>
                <a:cs typeface="Poppins Light"/>
                <a:sym typeface="Poppins Light"/>
              </a:rPr>
              <a:t> pródigo se </a:t>
            </a:r>
            <a:r>
              <a:rPr lang="en-US" sz="3372">
                <a:solidFill>
                  <a:srgbClr val="FFFFFF"/>
                </a:solidFill>
                <a:latin typeface="Poppins Light"/>
                <a:ea typeface="Poppins Light"/>
                <a:cs typeface="Poppins Light"/>
                <a:sym typeface="Poppins Light"/>
                <a:hlinkClick r:id="rId9" tooltip="https://www.google.com/search?q=rebeli%C3%B3n&amp;rlz=1C1CHBF_esEC1181EC1181&amp;oq=LA+PARABOLA+DEL+HIJO+PRODIGO+DESDE+UN+ENFOQUE+SICOLOGICO+&amp;gs_lcrp=EgZjaHJvbWUyBggAEEUYOTIGCAEQIRgK0gEJMjE0NjJqMGo0qAIAsAIB&amp;sourceid=chrome&amp;ie=UTF-8&amp;mstk=AUtExfBJstUpvEdnq2DezxKxu5KsaJApKbhWRt_4zBBf8ymrvNdpI3BFqBXuGEnj5LqM-1IdIqC6gSa3R0LIoQctSHfAzZRAg4ndTAPimgnciqdadz0SaqI6lAhVE7obQNTmObM&amp;csui=3&amp;ved=2ahUKEwjK34Dkg_KQAxWwaDABHZjXCcsQgK4QegQIARAC"/>
              </a:rPr>
              <a:t>puede int</a:t>
            </a:r>
            <a:r>
              <a:rPr lang="en-US" sz="3372">
                <a:solidFill>
                  <a:srgbClr val="FFFFFF"/>
                </a:solidFill>
                <a:latin typeface="Poppins Light"/>
                <a:ea typeface="Poppins Light"/>
                <a:cs typeface="Poppins Light"/>
                <a:sym typeface="Poppins Light"/>
                <a:hlinkClick r:id="rId10" tooltip="https://www.google.com/search?q=fracaso&amp;rlz=1C1CHBF_esEC1181EC1181&amp;oq=LA+PARABOLA+DEL+HIJO+PRODIGO+DESDE+UN+ENFOQUE+SICOLOGICO+&amp;gs_lcrp=EgZjaHJvbWUyBggAEEUYOTIGCAEQIRgK0gEJMjE0NjJqMGo0qAIAsAIB&amp;sourceid=chrome&amp;ie=UTF-8&amp;mstk=AUtExfBJstUpvEdnq2DezxKxu5KsaJApKbhWRt_4zBBf8ymrvNdpI3BFqBXuGEnj5LqM-1IdIqC6gSa3R0LIoQctSHfAzZRAg4ndTAPimgnciqdadz0SaqI6lAhVE7obQNTmObM&amp;csui=3&amp;ved=2ahUKEwjK34Dkg_KQAxWwaDABHZjXCcsQgK4QegQIARAD"/>
              </a:rPr>
              <a:t>erpretar</a:t>
            </a:r>
            <a:r>
              <a:rPr lang="en-US" sz="3372">
                <a:solidFill>
                  <a:srgbClr val="FFFFFF"/>
                </a:solidFill>
                <a:latin typeface="Poppins Light"/>
                <a:ea typeface="Poppins Light"/>
                <a:cs typeface="Poppins Light"/>
                <a:sym typeface="Poppins Light"/>
                <a:hlinkClick r:id="rId11" tooltip="https://www.google.com/search?q=introspecci%C3%B3n&amp;rlz=1C1CHBF_esEC1181EC1181&amp;oq=LA+PARABOLA+DEL+HIJO+PRODIGO+DESDE+UN+ENFOQUE+SICOLOGICO+&amp;gs_lcrp=EgZjaHJvbWUyBggAEEUYOTIGCAEQIRgK0gEJMjE0NjJqMGo0qAIAsAIB&amp;sourceid=chrome&amp;ie=UTF-8&amp;mstk=AUtExfBJstUpvEdnq2DezxKxu5KsaJApKbhWRt_4zBBf8ymrvNdpI3BFqBXuGEnj5LqM-1IdIqC6gSa3R0LIoQctSHfAzZRAg4ndTAPimgnciqdadz0SaqI6lAhVE7obQNTmObM&amp;csui=3&amp;ved=2ahUKEwjK34Dkg_KQAxWwaDABHZjXCcsQgK4QegQIARAE"/>
              </a:rPr>
              <a:t> como un viaje</a:t>
            </a:r>
            <a:r>
              <a:rPr lang="en-US" sz="3372">
                <a:solidFill>
                  <a:srgbClr val="FFFFFF"/>
                </a:solidFill>
                <a:latin typeface="Poppins Light"/>
                <a:ea typeface="Poppins Light"/>
                <a:cs typeface="Poppins Light"/>
                <a:sym typeface="Poppins Light"/>
              </a:rPr>
              <a:t> </a:t>
            </a:r>
            <a:r>
              <a:rPr lang="en-US" sz="3372">
                <a:solidFill>
                  <a:srgbClr val="FFFFFF"/>
                </a:solidFill>
                <a:latin typeface="Poppins Light"/>
                <a:ea typeface="Poppins Light"/>
                <a:cs typeface="Poppins Light"/>
                <a:sym typeface="Poppins Light"/>
                <a:hlinkClick r:id="rId12" tooltip="https://www.google.com/search?q=redenci%C3%B3n&amp;rlz=1C1CHBF_esEC1181EC1181&amp;oq=LA+PARABOLA+DEL+HIJO+PRODIGO+DESDE+UN+ENFOQUE+SICOLOGICO+&amp;gs_lcrp=EgZjaHJvbWUyBggAEEUYOTIGCAEQIRgK0gEJMjE0NjJqMGo0qAIAsAIB&amp;sourceid=chrome&amp;ie=UTF-8&amp;mstk=AUtExfBJstUpvEdnq2DezxKxu5KsaJApKbhWRt_4zBBf8ymrvNdpI3BFqBXuGEnj5LqM-1IdIqC6gSa3R0LIoQctSHfAzZRAg4ndTAPimgnciqdadz0SaqI6lAhVE7obQNTmObM&amp;csui=3&amp;ved=2ahUKEwjK34Dkg_KQAxWwaDABHZjXCcsQgK4QegQIARAF"/>
              </a:rPr>
              <a:t>psicológico</a:t>
            </a:r>
            <a:r>
              <a:rPr lang="en-US" sz="3372">
                <a:solidFill>
                  <a:srgbClr val="FFFFFF"/>
                </a:solidFill>
                <a:latin typeface="Poppins Light"/>
                <a:ea typeface="Poppins Light"/>
                <a:cs typeface="Poppins Light"/>
                <a:sym typeface="Poppins Light"/>
              </a:rPr>
              <a:t> que</a:t>
            </a:r>
          </a:p>
          <a:p>
            <a:pPr algn="ctr">
              <a:lnSpc>
                <a:spcPts val="4649"/>
              </a:lnSpc>
            </a:pPr>
            <a:r>
              <a:rPr lang="en-US" sz="3372">
                <a:solidFill>
                  <a:srgbClr val="FFFFFF"/>
                </a:solidFill>
                <a:latin typeface="Poppins Light"/>
                <a:ea typeface="Poppins Light"/>
                <a:cs typeface="Poppins Light"/>
                <a:sym typeface="Poppins Light"/>
              </a:rPr>
              <a:t> incluye</a:t>
            </a:r>
            <a:r>
              <a:rPr lang="en-US" sz="3372">
                <a:solidFill>
                  <a:srgbClr val="FFFFFF"/>
                </a:solidFill>
                <a:latin typeface="Poppins Light"/>
                <a:ea typeface="Poppins Light"/>
                <a:cs typeface="Poppins Light"/>
                <a:sym typeface="Poppins Light"/>
                <a:hlinkClick r:id="rId9" tooltip="https://www.google.com/search?q=rebeli%C3%B3n&amp;rlz=1C1CHBF_esEC1181EC1181&amp;oq=LA+PARABOLA+DEL+HIJO+PRODIGO+DESDE+UN+ENFOQUE+SICOLOGICO+&amp;gs_lcrp=EgZjaHJvbWUyBggAEEUYOTIGCAEQIRgK0gEJMjE0NjJqMGo0qAIAsAIB&amp;sourceid=chrome&amp;ie=UTF-8&amp;mstk=AUtExfBJstUpvEdnq2DezxKxu5KsaJApKbhWRt_4zBBf8ymrvNdpI3BFqBXuGEnj5LqM-1IdIqC6gSa3R0LIoQctSHfAzZRAg4ndTAPimgnciqdadz0SaqI6lAhVE7obQNTmObM&amp;csui=3&amp;ved=2ahUKEwjK34Dkg_KQAxWwaDABHZjXCcsQgK4QegQIARAC"/>
              </a:rPr>
              <a:t> rebelión</a:t>
            </a:r>
            <a:r>
              <a:rPr lang="en-US" sz="3372">
                <a:solidFill>
                  <a:srgbClr val="FFFFFF"/>
                </a:solidFill>
                <a:latin typeface="Poppins Light"/>
                <a:ea typeface="Poppins Light"/>
                <a:cs typeface="Poppins Light"/>
                <a:sym typeface="Poppins Light"/>
              </a:rPr>
              <a:t>,</a:t>
            </a:r>
            <a:r>
              <a:rPr lang="en-US" sz="3372">
                <a:solidFill>
                  <a:srgbClr val="FFFFFF"/>
                </a:solidFill>
                <a:latin typeface="Poppins Light"/>
                <a:ea typeface="Poppins Light"/>
                <a:cs typeface="Poppins Light"/>
                <a:sym typeface="Poppins Light"/>
                <a:hlinkClick r:id="rId10" tooltip="https://www.google.com/search?q=fracaso&amp;rlz=1C1CHBF_esEC1181EC1181&amp;oq=LA+PARABOLA+DEL+HIJO+PRODIGO+DESDE+UN+ENFOQUE+SICOLOGICO+&amp;gs_lcrp=EgZjaHJvbWUyBggAEEUYOTIGCAEQIRgK0gEJMjE0NjJqMGo0qAIAsAIB&amp;sourceid=chrome&amp;ie=UTF-8&amp;mstk=AUtExfBJstUpvEdnq2DezxKxu5KsaJApKbhWRt_4zBBf8ymrvNdpI3BFqBXuGEnj5LqM-1IdIqC6gSa3R0LIoQctSHfAzZRAg4ndTAPimgnciqdadz0SaqI6lAhVE7obQNTmObM&amp;csui=3&amp;ved=2ahUKEwjK34Dkg_KQAxWwaDABHZjXCcsQgK4QegQIARAD"/>
              </a:rPr>
              <a:t> fracaso,</a:t>
            </a:r>
            <a:r>
              <a:rPr lang="en-US" sz="3372">
                <a:solidFill>
                  <a:srgbClr val="FFFFFF"/>
                </a:solidFill>
                <a:latin typeface="Poppins Light"/>
                <a:ea typeface="Poppins Light"/>
                <a:cs typeface="Poppins Light"/>
                <a:sym typeface="Poppins Light"/>
                <a:hlinkClick r:id="rId11" tooltip="https://www.google.com/search?q=introspecci%C3%B3n&amp;rlz=1C1CHBF_esEC1181EC1181&amp;oq=LA+PARABOLA+DEL+HIJO+PRODIGO+DESDE+UN+ENFOQUE+SICOLOGICO+&amp;gs_lcrp=EgZjaHJvbWUyBggAEEUYOTIGCAEQIRgK0gEJMjE0NjJqMGo0qAIAsAIB&amp;sourceid=chrome&amp;ie=UTF-8&amp;mstk=AUtExfBJstUpvEdnq2DezxKxu5KsaJApKbhWRt_4zBBf8ymrvNdpI3BFqBXuGEnj5LqM-1IdIqC6gSa3R0LIoQctSHfAzZRAg4ndTAPimgnciqdadz0SaqI6lAhVE7obQNTmObM&amp;csui=3&amp;ved=2ahUKEwjK34Dkg_KQAxWwaDABHZjXCcsQgK4QegQIARAE"/>
              </a:rPr>
              <a:t> introspección </a:t>
            </a:r>
            <a:r>
              <a:rPr lang="en-US" sz="3372">
                <a:solidFill>
                  <a:srgbClr val="FFFFFF"/>
                </a:solidFill>
                <a:latin typeface="Poppins Light"/>
                <a:ea typeface="Poppins Light"/>
                <a:cs typeface="Poppins Light"/>
                <a:sym typeface="Poppins Light"/>
              </a:rPr>
              <a:t>y</a:t>
            </a:r>
            <a:r>
              <a:rPr lang="en-US" sz="3372">
                <a:solidFill>
                  <a:srgbClr val="FFFFFF"/>
                </a:solidFill>
                <a:latin typeface="Poppins Light"/>
                <a:ea typeface="Poppins Light"/>
                <a:cs typeface="Poppins Light"/>
                <a:sym typeface="Poppins Light"/>
                <a:hlinkClick r:id="rId12" tooltip="https://www.google.com/search?q=redenci%C3%B3n&amp;rlz=1C1CHBF_esEC1181EC1181&amp;oq=LA+PARABOLA+DEL+HIJO+PRODIGO+DESDE+UN+ENFOQUE+SICOLOGICO+&amp;gs_lcrp=EgZjaHJvbWUyBggAEEUYOTIGCAEQIRgK0gEJMjE0NjJqMGo0qAIAsAIB&amp;sourceid=chrome&amp;ie=UTF-8&amp;mstk=AUtExfBJstUpvEdnq2DezxKxu5KsaJApKbhWRt_4zBBf8ymrvNdpI3BFqBXuGEnj5LqM-1IdIqC6gSa3R0LIoQctSHfAzZRAg4ndTAPimgnciqdadz0SaqI6lAhVE7obQNTmObM&amp;csui=3&amp;ved=2ahUKEwjK34Dkg_KQAxWwaDABHZjXCcsQgK4QegQIARAF"/>
              </a:rPr>
              <a:t> redención.</a:t>
            </a:r>
            <a:r>
              <a:rPr lang="en-US" sz="3372">
                <a:solidFill>
                  <a:srgbClr val="FFFFFF"/>
                </a:solidFill>
                <a:latin typeface="Poppins Light"/>
                <a:ea typeface="Poppins Light"/>
                <a:cs typeface="Poppins Light"/>
                <a:sym typeface="Poppins Light"/>
              </a:rPr>
              <a:t> </a:t>
            </a:r>
          </a:p>
        </p:txBody>
      </p:sp>
      <p:sp>
        <p:nvSpPr>
          <p:cNvPr id="12" name="TextBox 12"/>
          <p:cNvSpPr txBox="1"/>
          <p:nvPr/>
        </p:nvSpPr>
        <p:spPr>
          <a:xfrm>
            <a:off x="2404967" y="4569952"/>
            <a:ext cx="13242903" cy="630555"/>
          </a:xfrm>
          <a:prstGeom prst="rect">
            <a:avLst/>
          </a:prstGeom>
        </p:spPr>
        <p:txBody>
          <a:bodyPr lIns="0" tIns="0" rIns="0" bIns="0" rtlCol="0" anchor="t">
            <a:spAutoFit/>
          </a:bodyPr>
          <a:lstStyle/>
          <a:p>
            <a:pPr algn="l">
              <a:lnSpc>
                <a:spcPts val="4649"/>
              </a:lnSpc>
            </a:pPr>
            <a:r>
              <a:rPr lang="en-US" sz="3372">
                <a:solidFill>
                  <a:srgbClr val="FFFFFF"/>
                </a:solidFill>
                <a:latin typeface="Poppins Light"/>
                <a:ea typeface="Poppins Light"/>
                <a:cs typeface="Poppins Light"/>
                <a:sym typeface="Poppins Light"/>
              </a:rPr>
              <a:t>Se analiza como un microcosmos </a:t>
            </a:r>
            <a:r>
              <a:rPr lang="en-US" sz="3372">
                <a:solidFill>
                  <a:srgbClr val="FFFFFF"/>
                </a:solidFill>
                <a:latin typeface="Poppins Light"/>
                <a:ea typeface="Poppins Light"/>
                <a:cs typeface="Poppins Light"/>
                <a:sym typeface="Poppins Light"/>
                <a:hlinkClick r:id="rId13" tooltip="https://www.google.com/search?q=ego&amp;rlz=1C1CHBF_esEC1181EC1181&amp;oq=LA+PARABOLA+DEL+HIJO+PRODIGO+DESDE+UN+ENFOQUE+SICOLOGICO+&amp;gs_lcrp=EgZjaHJvbWUyBggAEEUYOTIGCAEQIRgK0gEJMjE0NjJqMGo0qAIAsAIB&amp;sourceid=chrome&amp;ie=UTF-8&amp;mstk=AUtExfBJstUpvEdnq2DezxKxu5KsaJApKbhWRt_4zBBf8ymrvNdpI3BFqBXuGEnj5LqM-1IdIqC6gSa3R0LIoQctSHfAzZRAg4ndTAPimgnciqdadz0SaqI6lAhVE7obQNTmObM&amp;csui=3&amp;ved=2ahUKEwjK34Dkg_KQAxWwaDABHZjXCcsQgK4QegQIARAG"/>
              </a:rPr>
              <a:t>de la</a:t>
            </a:r>
            <a:r>
              <a:rPr lang="en-US" sz="3372">
                <a:solidFill>
                  <a:srgbClr val="FFFFFF"/>
                </a:solidFill>
                <a:latin typeface="Poppins Light"/>
                <a:ea typeface="Poppins Light"/>
                <a:cs typeface="Poppins Light"/>
                <a:sym typeface="Poppins Light"/>
              </a:rPr>
              <a:t> experiencia humana,</a:t>
            </a:r>
          </a:p>
        </p:txBody>
      </p:sp>
      <p:sp>
        <p:nvSpPr>
          <p:cNvPr id="13" name="TextBox 13"/>
          <p:cNvSpPr txBox="1"/>
          <p:nvPr/>
        </p:nvSpPr>
        <p:spPr>
          <a:xfrm>
            <a:off x="2564063" y="5160502"/>
            <a:ext cx="12798466" cy="1221105"/>
          </a:xfrm>
          <a:prstGeom prst="rect">
            <a:avLst/>
          </a:prstGeom>
        </p:spPr>
        <p:txBody>
          <a:bodyPr lIns="0" tIns="0" rIns="0" bIns="0" rtlCol="0" anchor="t">
            <a:spAutoFit/>
          </a:bodyPr>
          <a:lstStyle/>
          <a:p>
            <a:pPr algn="ctr">
              <a:lnSpc>
                <a:spcPts val="4649"/>
              </a:lnSpc>
            </a:pPr>
            <a:r>
              <a:rPr lang="en-US" sz="3372">
                <a:solidFill>
                  <a:srgbClr val="FFFFFF"/>
                </a:solidFill>
                <a:latin typeface="Poppins Light"/>
                <a:ea typeface="Poppins Light"/>
                <a:cs typeface="Poppins Light"/>
                <a:sym typeface="Poppins Light"/>
              </a:rPr>
              <a:t>donde el hijo menor represent</a:t>
            </a:r>
            <a:r>
              <a:rPr lang="en-US" sz="3372">
                <a:solidFill>
                  <a:srgbClr val="FFFFFF"/>
                </a:solidFill>
                <a:latin typeface="Poppins Light"/>
                <a:ea typeface="Poppins Light"/>
                <a:cs typeface="Poppins Light"/>
                <a:sym typeface="Poppins Light"/>
                <a:hlinkClick r:id="rId14" tooltip="https://www.google.com/search?q=Arquetipo+del+Ser&amp;rlz=1C1CHBF_esEC1181EC1181&amp;oq=LA+PARABOLA+DEL+HIJO+PRODIGO+DESDE+UN+ENFOQUE+SICOLOGICO+&amp;gs_lcrp=EgZjaHJvbWUyBggAEEUYOTIGCAEQIRgK0gEJMjE0NjJqMGo0qAIAsAIB&amp;sourceid=chrome&amp;ie=UTF-8&amp;mstk=AUtExfBJstUpvEdnq2DezxKxu5KsaJApKbhWRt_4zBBf8ymrvNdpI3BFqBXuGEnj5LqM-1IdIqC6gSa3R0LIoQctSHfAzZRAg4ndTAPimgnciqdadz0SaqI6lAhVE7obQNTmObM&amp;csui=3&amp;ved=2ahUKEwjK34Dkg_KQAxWwaDABHZjXCcsQgK4QegQIARAH"/>
              </a:rPr>
              <a:t>a el</a:t>
            </a:r>
            <a:r>
              <a:rPr lang="en-US" sz="3372">
                <a:solidFill>
                  <a:srgbClr val="FFFFFF"/>
                </a:solidFill>
                <a:latin typeface="Poppins Light"/>
                <a:ea typeface="Poppins Light"/>
                <a:cs typeface="Poppins Light"/>
                <a:sym typeface="Poppins Light"/>
                <a:hlinkClick r:id="rId13" tooltip="https://www.google.com/search?q=ego&amp;rlz=1C1CHBF_esEC1181EC1181&amp;oq=LA+PARABOLA+DEL+HIJO+PRODIGO+DESDE+UN+ENFOQUE+SICOLOGICO+&amp;gs_lcrp=EgZjaHJvbWUyBggAEEUYOTIGCAEQIRgK0gEJMjE0NjJqMGo0qAIAsAIB&amp;sourceid=chrome&amp;ie=UTF-8&amp;mstk=AUtExfBJstUpvEdnq2DezxKxu5KsaJApKbhWRt_4zBBf8ymrvNdpI3BFqBXuGEnj5LqM-1IdIqC6gSa3R0LIoQctSHfAzZRAg4ndTAPimgnciqdadz0SaqI6lAhVE7obQNTmObM&amp;csui=3&amp;ved=2ahUKEwjK34Dkg_KQAxWwaDABHZjXCcsQgK4QegQIARAG"/>
              </a:rPr>
              <a:t> ego </a:t>
            </a:r>
            <a:r>
              <a:rPr lang="en-US" sz="3372">
                <a:solidFill>
                  <a:srgbClr val="FFFFFF"/>
                </a:solidFill>
                <a:latin typeface="Poppins Light"/>
                <a:ea typeface="Poppins Light"/>
                <a:cs typeface="Poppins Light"/>
                <a:sym typeface="Poppins Light"/>
                <a:hlinkClick r:id="rId14" tooltip="https://www.google.com/search?q=Arquetipo+del+Ser&amp;rlz=1C1CHBF_esEC1181EC1181&amp;oq=LA+PARABOLA+DEL+HIJO+PRODIGO+DESDE+UN+ENFOQUE+SICOLOGICO+&amp;gs_lcrp=EgZjaHJvbWUyBggAEEUYOTIGCAEQIRgK0gEJMjE0NjJqMGo0qAIAsAIB&amp;sourceid=chrome&amp;ie=UTF-8&amp;mstk=AUtExfBJstUpvEdnq2DezxKxu5KsaJApKbhWRt_4zBBf8ymrvNdpI3BFqBXuGEnj5LqM-1IdIqC6gSa3R0LIoQctSHfAzZRAg4ndTAPimgnciqdadz0SaqI6lAhVE7obQNTmObM&amp;csui=3&amp;ved=2ahUKEwjK34Dkg_KQAxWwaDABHZjXCcsQgK4QegQIARAH"/>
              </a:rPr>
              <a:t>que busca</a:t>
            </a:r>
            <a:r>
              <a:rPr lang="en-US" sz="3372">
                <a:solidFill>
                  <a:srgbClr val="FFFFFF"/>
                </a:solidFill>
                <a:latin typeface="Poppins Light"/>
                <a:ea typeface="Poppins Light"/>
                <a:cs typeface="Poppins Light"/>
                <a:sym typeface="Poppins Light"/>
              </a:rPr>
              <a:t> el mundo exterior y el padre al</a:t>
            </a:r>
            <a:r>
              <a:rPr lang="en-US" sz="3372">
                <a:solidFill>
                  <a:srgbClr val="FFFFFF"/>
                </a:solidFill>
                <a:latin typeface="Poppins Light"/>
                <a:ea typeface="Poppins Light"/>
                <a:cs typeface="Poppins Light"/>
                <a:sym typeface="Poppins Light"/>
                <a:hlinkClick r:id="rId14" tooltip="https://www.google.com/search?q=Arquetipo+del+Ser&amp;rlz=1C1CHBF_esEC1181EC1181&amp;oq=LA+PARABOLA+DEL+HIJO+PRODIGO+DESDE+UN+ENFOQUE+SICOLOGICO+&amp;gs_lcrp=EgZjaHJvbWUyBggAEEUYOTIGCAEQIRgK0gEJMjE0NjJqMGo0qAIAsAIB&amp;sourceid=chrome&amp;ie=UTF-8&amp;mstk=AUtExfBJstUpvEdnq2DezxKxu5KsaJApKbhWRt_4zBBf8ymrvNdpI3BFqBXuGEnj5LqM-1IdIqC6gSa3R0LIoQctSHfAzZRAg4ndTAPimgnciqdadz0SaqI6lAhVE7obQNTmObM&amp;csui=3&amp;ved=2ahUKEwjK34Dkg_KQAxWwaDABHZjXCcsQgK4QegQIARAH"/>
              </a:rPr>
              <a:t> Arquetipo del Ser</a:t>
            </a:r>
            <a:r>
              <a:rPr lang="en-US" sz="3372">
                <a:solidFill>
                  <a:srgbClr val="FFFFFF"/>
                </a:solidFill>
                <a:latin typeface="Poppins Light"/>
                <a:ea typeface="Poppins Light"/>
                <a:cs typeface="Poppins Light"/>
                <a:sym typeface="Poppins Light"/>
              </a:rPr>
              <a:t>. </a:t>
            </a:r>
          </a:p>
        </p:txBody>
      </p:sp>
      <p:sp>
        <p:nvSpPr>
          <p:cNvPr id="14" name="TextBox 14"/>
          <p:cNvSpPr txBox="1"/>
          <p:nvPr/>
        </p:nvSpPr>
        <p:spPr>
          <a:xfrm>
            <a:off x="2385917" y="6932152"/>
            <a:ext cx="13161969" cy="1221105"/>
          </a:xfrm>
          <a:prstGeom prst="rect">
            <a:avLst/>
          </a:prstGeom>
        </p:spPr>
        <p:txBody>
          <a:bodyPr lIns="0" tIns="0" rIns="0" bIns="0" rtlCol="0" anchor="t">
            <a:spAutoFit/>
          </a:bodyPr>
          <a:lstStyle/>
          <a:p>
            <a:pPr algn="ctr">
              <a:lnSpc>
                <a:spcPts val="4649"/>
              </a:lnSpc>
            </a:pPr>
            <a:r>
              <a:rPr lang="en-US" sz="3372">
                <a:solidFill>
                  <a:srgbClr val="FFFFFF"/>
                </a:solidFill>
                <a:latin typeface="Poppins Light"/>
                <a:ea typeface="Poppins Light"/>
                <a:cs typeface="Poppins Light"/>
                <a:sym typeface="Poppins Light"/>
              </a:rPr>
              <a:t>El hermano mayor encarna la</a:t>
            </a:r>
            <a:r>
              <a:rPr lang="en-US" sz="3372">
                <a:solidFill>
                  <a:srgbClr val="FFFFFF"/>
                </a:solidFill>
                <a:latin typeface="Poppins Light"/>
                <a:ea typeface="Poppins Light"/>
                <a:cs typeface="Poppins Light"/>
                <a:sym typeface="Poppins Light"/>
                <a:hlinkClick r:id="rId15" tooltip="https://www.google.com/search?q=Persona&amp;rlz=1C1CHBF_esEC1181EC1181&amp;oq=LA+PARABOLA+DEL+HIJO+PRODIGO+DESDE+UN+ENFOQUE+SICOLOGICO+&amp;gs_lcrp=EgZjaHJvbWUyBggAEEUYOTIGCAEQIRgK0gEJMjE0NjJqMGo0qAIAsAIB&amp;sourceid=chrome&amp;ie=UTF-8&amp;mstk=AUtExfBJstUpvEdnq2DezxKxu5KsaJApKbhWRt_4zBBf8ymrvNdpI3BFqBXuGEnj5LqM-1IdIqC6gSa3R0LIoQctSHfAzZRAg4ndTAPimgnciqdadz0SaqI6lAhVE7obQNTmObM&amp;csui=3&amp;ved=2ahUKEwjK34Dkg_KQAxWwaDABHZjXCcsQgK4QegQIARAI"/>
              </a:rPr>
              <a:t> Persona</a:t>
            </a:r>
            <a:r>
              <a:rPr lang="en-US" sz="3372">
                <a:solidFill>
                  <a:srgbClr val="FFFFFF"/>
                </a:solidFill>
                <a:latin typeface="Poppins Light"/>
                <a:ea typeface="Poppins Light"/>
                <a:cs typeface="Poppins Light"/>
                <a:sym typeface="Poppins Light"/>
              </a:rPr>
              <a:t>, con su tendencia a la comparación, el resentimiento y la rigidez.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778919"/>
            <a:chOff x="0" y="0"/>
            <a:chExt cx="18288000" cy="2778925"/>
          </a:xfrm>
        </p:grpSpPr>
        <p:sp>
          <p:nvSpPr>
            <p:cNvPr id="3" name="Freeform 3"/>
            <p:cNvSpPr/>
            <p:nvPr/>
          </p:nvSpPr>
          <p:spPr>
            <a:xfrm>
              <a:off x="0" y="0"/>
              <a:ext cx="18288000" cy="2778889"/>
            </a:xfrm>
            <a:custGeom>
              <a:avLst/>
              <a:gdLst/>
              <a:ahLst/>
              <a:cxnLst/>
              <a:rect l="l" t="t" r="r" b="b"/>
              <a:pathLst>
                <a:path w="18288000" h="2778889">
                  <a:moveTo>
                    <a:pt x="0" y="0"/>
                  </a:moveTo>
                  <a:lnTo>
                    <a:pt x="0" y="2778889"/>
                  </a:lnTo>
                  <a:lnTo>
                    <a:pt x="18288000" y="2778889"/>
                  </a:lnTo>
                  <a:lnTo>
                    <a:pt x="18288000" y="0"/>
                  </a:lnTo>
                  <a:close/>
                </a:path>
              </a:pathLst>
            </a:custGeom>
            <a:solidFill>
              <a:srgbClr val="190090">
                <a:alpha val="60000"/>
              </a:srgbClr>
            </a:solidFill>
          </p:spPr>
        </p:sp>
      </p:grpSp>
      <p:grpSp>
        <p:nvGrpSpPr>
          <p:cNvPr id="4" name="Group 4"/>
          <p:cNvGrpSpPr/>
          <p:nvPr/>
        </p:nvGrpSpPr>
        <p:grpSpPr>
          <a:xfrm>
            <a:off x="0" y="2778919"/>
            <a:ext cx="18288000" cy="7505700"/>
            <a:chOff x="0" y="0"/>
            <a:chExt cx="24384000" cy="10007600"/>
          </a:xfrm>
        </p:grpSpPr>
        <p:sp>
          <p:nvSpPr>
            <p:cNvPr id="5" name="Freeform 5"/>
            <p:cNvSpPr/>
            <p:nvPr/>
          </p:nvSpPr>
          <p:spPr>
            <a:xfrm>
              <a:off x="0" y="0"/>
              <a:ext cx="24384000" cy="10007600"/>
            </a:xfrm>
            <a:custGeom>
              <a:avLst/>
              <a:gdLst/>
              <a:ahLst/>
              <a:cxnLst/>
              <a:rect l="l" t="t" r="r" b="b"/>
              <a:pathLst>
                <a:path w="24384000" h="10007600">
                  <a:moveTo>
                    <a:pt x="0" y="0"/>
                  </a:moveTo>
                  <a:lnTo>
                    <a:pt x="24384000" y="0"/>
                  </a:lnTo>
                  <a:lnTo>
                    <a:pt x="24384000" y="10007600"/>
                  </a:lnTo>
                  <a:lnTo>
                    <a:pt x="0" y="10007600"/>
                  </a:lnTo>
                  <a:lnTo>
                    <a:pt x="0" y="0"/>
                  </a:lnTo>
                  <a:close/>
                </a:path>
              </a:pathLst>
            </a:custGeom>
            <a:blipFill>
              <a:blip r:embed="rId2">
                <a:alphaModFix amt="60000"/>
              </a:blip>
              <a:stretch>
                <a:fillRect t="-117568" b="-26085"/>
              </a:stretch>
            </a:blipFill>
          </p:spPr>
        </p:sp>
      </p:grpSp>
      <p:sp>
        <p:nvSpPr>
          <p:cNvPr id="6" name="Freeform 6"/>
          <p:cNvSpPr/>
          <p:nvPr/>
        </p:nvSpPr>
        <p:spPr>
          <a:xfrm>
            <a:off x="1644282" y="3397548"/>
            <a:ext cx="2915526" cy="1876644"/>
          </a:xfrm>
          <a:custGeom>
            <a:avLst/>
            <a:gdLst/>
            <a:ahLst/>
            <a:cxnLst/>
            <a:rect l="l" t="t" r="r" b="b"/>
            <a:pathLst>
              <a:path w="2915526" h="1876644">
                <a:moveTo>
                  <a:pt x="0" y="0"/>
                </a:moveTo>
                <a:lnTo>
                  <a:pt x="2915526" y="0"/>
                </a:lnTo>
                <a:lnTo>
                  <a:pt x="2915526" y="1876645"/>
                </a:lnTo>
                <a:lnTo>
                  <a:pt x="0" y="1876645"/>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sp>
      <p:sp>
        <p:nvSpPr>
          <p:cNvPr id="7" name="Freeform 7"/>
          <p:cNvSpPr/>
          <p:nvPr/>
        </p:nvSpPr>
        <p:spPr>
          <a:xfrm>
            <a:off x="1644282" y="5594594"/>
            <a:ext cx="2915526" cy="1876644"/>
          </a:xfrm>
          <a:custGeom>
            <a:avLst/>
            <a:gdLst/>
            <a:ahLst/>
            <a:cxnLst/>
            <a:rect l="l" t="t" r="r" b="b"/>
            <a:pathLst>
              <a:path w="2915526" h="1876644">
                <a:moveTo>
                  <a:pt x="0" y="0"/>
                </a:moveTo>
                <a:lnTo>
                  <a:pt x="2915526" y="0"/>
                </a:lnTo>
                <a:lnTo>
                  <a:pt x="2915526" y="1876645"/>
                </a:lnTo>
                <a:lnTo>
                  <a:pt x="0" y="1876645"/>
                </a:lnTo>
                <a:lnTo>
                  <a:pt x="0" y="0"/>
                </a:lnTo>
                <a:close/>
              </a:path>
            </a:pathLst>
          </a:custGeom>
          <a:blipFill>
            <a:blip r:embed="rId5">
              <a:alphaModFix amt="50000"/>
              <a:extLst>
                <a:ext uri="{96DAC541-7B7A-43D3-8B79-37D633B846F1}">
                  <asvg:svgBlip xmlns:asvg="http://schemas.microsoft.com/office/drawing/2016/SVG/main" r:embed="rId6"/>
                </a:ext>
              </a:extLst>
            </a:blip>
            <a:stretch>
              <a:fillRect/>
            </a:stretch>
          </a:blipFill>
        </p:spPr>
      </p:sp>
      <p:sp>
        <p:nvSpPr>
          <p:cNvPr id="8" name="Freeform 8"/>
          <p:cNvSpPr/>
          <p:nvPr/>
        </p:nvSpPr>
        <p:spPr>
          <a:xfrm>
            <a:off x="1644282" y="7791631"/>
            <a:ext cx="2915526" cy="1876644"/>
          </a:xfrm>
          <a:custGeom>
            <a:avLst/>
            <a:gdLst/>
            <a:ahLst/>
            <a:cxnLst/>
            <a:rect l="l" t="t" r="r" b="b"/>
            <a:pathLst>
              <a:path w="2915526" h="1876644">
                <a:moveTo>
                  <a:pt x="0" y="0"/>
                </a:moveTo>
                <a:lnTo>
                  <a:pt x="2915526" y="0"/>
                </a:lnTo>
                <a:lnTo>
                  <a:pt x="2915526" y="1876644"/>
                </a:lnTo>
                <a:lnTo>
                  <a:pt x="0" y="1876644"/>
                </a:lnTo>
                <a:lnTo>
                  <a:pt x="0" y="0"/>
                </a:lnTo>
                <a:close/>
              </a:path>
            </a:pathLst>
          </a:custGeom>
          <a:blipFill>
            <a:blip r:embed="rId3">
              <a:alphaModFix amt="50000"/>
              <a:extLst>
                <a:ext uri="{96DAC541-7B7A-43D3-8B79-37D633B846F1}">
                  <asvg:svgBlip xmlns:asvg="http://schemas.microsoft.com/office/drawing/2016/SVG/main" r:embed="rId7"/>
                </a:ext>
              </a:extLst>
            </a:blip>
            <a:stretch>
              <a:fillRect/>
            </a:stretch>
          </a:blipFill>
        </p:spPr>
      </p:sp>
      <p:grpSp>
        <p:nvGrpSpPr>
          <p:cNvPr id="9" name="Group 9"/>
          <p:cNvGrpSpPr/>
          <p:nvPr/>
        </p:nvGrpSpPr>
        <p:grpSpPr>
          <a:xfrm>
            <a:off x="3563112" y="6740633"/>
            <a:ext cx="4078224" cy="1009650"/>
            <a:chOff x="0" y="0"/>
            <a:chExt cx="5437632" cy="1346200"/>
          </a:xfrm>
        </p:grpSpPr>
        <p:sp>
          <p:nvSpPr>
            <p:cNvPr id="10" name="Freeform 10"/>
            <p:cNvSpPr/>
            <p:nvPr/>
          </p:nvSpPr>
          <p:spPr>
            <a:xfrm>
              <a:off x="0" y="0"/>
              <a:ext cx="5437632" cy="1346200"/>
            </a:xfrm>
            <a:custGeom>
              <a:avLst/>
              <a:gdLst/>
              <a:ahLst/>
              <a:cxnLst/>
              <a:rect l="l" t="t" r="r" b="b"/>
              <a:pathLst>
                <a:path w="5437632" h="1346200">
                  <a:moveTo>
                    <a:pt x="0" y="0"/>
                  </a:moveTo>
                  <a:lnTo>
                    <a:pt x="5437632" y="0"/>
                  </a:lnTo>
                  <a:lnTo>
                    <a:pt x="5437632" y="1346200"/>
                  </a:lnTo>
                  <a:lnTo>
                    <a:pt x="0" y="1346200"/>
                  </a:lnTo>
                  <a:lnTo>
                    <a:pt x="0" y="0"/>
                  </a:lnTo>
                  <a:close/>
                </a:path>
              </a:pathLst>
            </a:custGeom>
            <a:blipFill>
              <a:blip r:embed="rId8">
                <a:alphaModFix amt="50000"/>
              </a:blip>
              <a:stretch>
                <a:fillRect t="-149" b="-77"/>
              </a:stretch>
            </a:blipFill>
          </p:spPr>
        </p:sp>
      </p:grpSp>
      <p:grpSp>
        <p:nvGrpSpPr>
          <p:cNvPr id="11" name="Group 11"/>
          <p:cNvGrpSpPr/>
          <p:nvPr/>
        </p:nvGrpSpPr>
        <p:grpSpPr>
          <a:xfrm>
            <a:off x="4318949" y="6740633"/>
            <a:ext cx="2547852" cy="236649"/>
            <a:chOff x="0" y="0"/>
            <a:chExt cx="2547849" cy="236652"/>
          </a:xfrm>
        </p:grpSpPr>
        <p:sp>
          <p:nvSpPr>
            <p:cNvPr id="12" name="Freeform 12"/>
            <p:cNvSpPr/>
            <p:nvPr/>
          </p:nvSpPr>
          <p:spPr>
            <a:xfrm>
              <a:off x="7112" y="0"/>
              <a:ext cx="2533646" cy="236730"/>
            </a:xfrm>
            <a:custGeom>
              <a:avLst/>
              <a:gdLst/>
              <a:ahLst/>
              <a:cxnLst/>
              <a:rect l="l" t="t" r="r" b="b"/>
              <a:pathLst>
                <a:path w="2533646" h="236730">
                  <a:moveTo>
                    <a:pt x="0" y="0"/>
                  </a:moveTo>
                  <a:cubicBezTo>
                    <a:pt x="1651" y="7493"/>
                    <a:pt x="3556" y="14986"/>
                    <a:pt x="5842" y="22352"/>
                  </a:cubicBezTo>
                  <a:cubicBezTo>
                    <a:pt x="8763" y="31877"/>
                    <a:pt x="12065" y="41148"/>
                    <a:pt x="15875" y="50292"/>
                  </a:cubicBezTo>
                  <a:cubicBezTo>
                    <a:pt x="19685" y="59436"/>
                    <a:pt x="23876" y="68326"/>
                    <a:pt x="28575" y="77089"/>
                  </a:cubicBezTo>
                  <a:cubicBezTo>
                    <a:pt x="33274" y="85853"/>
                    <a:pt x="38354" y="94235"/>
                    <a:pt x="43815" y="102490"/>
                  </a:cubicBezTo>
                  <a:cubicBezTo>
                    <a:pt x="49276" y="110745"/>
                    <a:pt x="55118" y="118619"/>
                    <a:pt x="61468" y="126239"/>
                  </a:cubicBezTo>
                  <a:cubicBezTo>
                    <a:pt x="67818" y="133859"/>
                    <a:pt x="74422" y="141225"/>
                    <a:pt x="81407" y="148210"/>
                  </a:cubicBezTo>
                  <a:cubicBezTo>
                    <a:pt x="88392" y="155195"/>
                    <a:pt x="95758" y="161799"/>
                    <a:pt x="103378" y="168149"/>
                  </a:cubicBezTo>
                  <a:cubicBezTo>
                    <a:pt x="110998" y="174499"/>
                    <a:pt x="118999" y="180341"/>
                    <a:pt x="127127" y="185802"/>
                  </a:cubicBezTo>
                  <a:cubicBezTo>
                    <a:pt x="135255" y="191263"/>
                    <a:pt x="143764" y="196343"/>
                    <a:pt x="152527" y="201042"/>
                  </a:cubicBezTo>
                  <a:cubicBezTo>
                    <a:pt x="161290" y="205741"/>
                    <a:pt x="170180" y="209932"/>
                    <a:pt x="179324" y="213742"/>
                  </a:cubicBezTo>
                  <a:cubicBezTo>
                    <a:pt x="188468" y="217552"/>
                    <a:pt x="197739" y="220854"/>
                    <a:pt x="207264" y="223775"/>
                  </a:cubicBezTo>
                  <a:cubicBezTo>
                    <a:pt x="216789" y="226696"/>
                    <a:pt x="226314" y="229109"/>
                    <a:pt x="235966" y="231014"/>
                  </a:cubicBezTo>
                  <a:cubicBezTo>
                    <a:pt x="245618" y="232920"/>
                    <a:pt x="255397" y="234443"/>
                    <a:pt x="265303" y="235333"/>
                  </a:cubicBezTo>
                  <a:cubicBezTo>
                    <a:pt x="275209" y="236222"/>
                    <a:pt x="284988" y="236730"/>
                    <a:pt x="294894" y="236730"/>
                  </a:cubicBezTo>
                  <a:lnTo>
                    <a:pt x="2238752" y="236730"/>
                  </a:lnTo>
                  <a:cubicBezTo>
                    <a:pt x="2248658" y="236730"/>
                    <a:pt x="2258564" y="236222"/>
                    <a:pt x="2268343" y="235333"/>
                  </a:cubicBezTo>
                  <a:cubicBezTo>
                    <a:pt x="2278122" y="234443"/>
                    <a:pt x="2287901" y="232920"/>
                    <a:pt x="2297680" y="231014"/>
                  </a:cubicBezTo>
                  <a:cubicBezTo>
                    <a:pt x="2307459" y="229109"/>
                    <a:pt x="2316984" y="226696"/>
                    <a:pt x="2326382" y="223775"/>
                  </a:cubicBezTo>
                  <a:cubicBezTo>
                    <a:pt x="2335780" y="220854"/>
                    <a:pt x="2345178" y="217552"/>
                    <a:pt x="2354322" y="213742"/>
                  </a:cubicBezTo>
                  <a:cubicBezTo>
                    <a:pt x="2363466" y="209932"/>
                    <a:pt x="2372356" y="205741"/>
                    <a:pt x="2381119" y="201042"/>
                  </a:cubicBezTo>
                  <a:cubicBezTo>
                    <a:pt x="2389882" y="196343"/>
                    <a:pt x="2398264" y="191263"/>
                    <a:pt x="2406519" y="185802"/>
                  </a:cubicBezTo>
                  <a:cubicBezTo>
                    <a:pt x="2414774" y="180341"/>
                    <a:pt x="2422648" y="174372"/>
                    <a:pt x="2430268" y="168149"/>
                  </a:cubicBezTo>
                  <a:cubicBezTo>
                    <a:pt x="2437888" y="161926"/>
                    <a:pt x="2445254" y="155195"/>
                    <a:pt x="2452239" y="148210"/>
                  </a:cubicBezTo>
                  <a:cubicBezTo>
                    <a:pt x="2459224" y="141225"/>
                    <a:pt x="2465828" y="133859"/>
                    <a:pt x="2472178" y="126239"/>
                  </a:cubicBezTo>
                  <a:cubicBezTo>
                    <a:pt x="2478528" y="118619"/>
                    <a:pt x="2484370" y="110618"/>
                    <a:pt x="2489831" y="102490"/>
                  </a:cubicBezTo>
                  <a:cubicBezTo>
                    <a:pt x="2495292" y="94362"/>
                    <a:pt x="2500372" y="85853"/>
                    <a:pt x="2505071" y="77089"/>
                  </a:cubicBezTo>
                  <a:cubicBezTo>
                    <a:pt x="2509770" y="68326"/>
                    <a:pt x="2513961" y="59436"/>
                    <a:pt x="2517771" y="50292"/>
                  </a:cubicBezTo>
                  <a:cubicBezTo>
                    <a:pt x="2521581" y="41148"/>
                    <a:pt x="2524883" y="31877"/>
                    <a:pt x="2527804" y="22352"/>
                  </a:cubicBezTo>
                  <a:cubicBezTo>
                    <a:pt x="2530090" y="14986"/>
                    <a:pt x="2531995" y="7493"/>
                    <a:pt x="2533646" y="0"/>
                  </a:cubicBezTo>
                  <a:close/>
                </a:path>
              </a:pathLst>
            </a:custGeom>
            <a:solidFill>
              <a:srgbClr val="000000">
                <a:alpha val="44706"/>
              </a:srgbClr>
            </a:solidFill>
          </p:spPr>
        </p:sp>
      </p:grpSp>
      <p:grpSp>
        <p:nvGrpSpPr>
          <p:cNvPr id="13" name="Group 13"/>
          <p:cNvGrpSpPr/>
          <p:nvPr/>
        </p:nvGrpSpPr>
        <p:grpSpPr>
          <a:xfrm>
            <a:off x="3608832" y="4486170"/>
            <a:ext cx="4035552" cy="990600"/>
            <a:chOff x="0" y="0"/>
            <a:chExt cx="5380736" cy="1320800"/>
          </a:xfrm>
        </p:grpSpPr>
        <p:sp>
          <p:nvSpPr>
            <p:cNvPr id="14" name="Freeform 14"/>
            <p:cNvSpPr/>
            <p:nvPr/>
          </p:nvSpPr>
          <p:spPr>
            <a:xfrm>
              <a:off x="0" y="0"/>
              <a:ext cx="5380736" cy="1320800"/>
            </a:xfrm>
            <a:custGeom>
              <a:avLst/>
              <a:gdLst/>
              <a:ahLst/>
              <a:cxnLst/>
              <a:rect l="l" t="t" r="r" b="b"/>
              <a:pathLst>
                <a:path w="5380736" h="1320800">
                  <a:moveTo>
                    <a:pt x="0" y="0"/>
                  </a:moveTo>
                  <a:lnTo>
                    <a:pt x="5380736" y="0"/>
                  </a:lnTo>
                  <a:lnTo>
                    <a:pt x="5380736" y="1320800"/>
                  </a:lnTo>
                  <a:lnTo>
                    <a:pt x="0" y="1320800"/>
                  </a:lnTo>
                  <a:lnTo>
                    <a:pt x="0" y="0"/>
                  </a:lnTo>
                  <a:close/>
                </a:path>
              </a:pathLst>
            </a:custGeom>
            <a:blipFill>
              <a:blip r:embed="rId9">
                <a:alphaModFix amt="44999"/>
              </a:blip>
              <a:stretch>
                <a:fillRect t="-258" b="-49"/>
              </a:stretch>
            </a:blipFill>
          </p:spPr>
        </p:sp>
      </p:grpSp>
      <p:sp>
        <p:nvSpPr>
          <p:cNvPr id="15" name="Freeform 15"/>
          <p:cNvSpPr/>
          <p:nvPr/>
        </p:nvSpPr>
        <p:spPr>
          <a:xfrm>
            <a:off x="1961140" y="3665811"/>
            <a:ext cx="1331319" cy="1331786"/>
          </a:xfrm>
          <a:custGeom>
            <a:avLst/>
            <a:gdLst/>
            <a:ahLst/>
            <a:cxnLst/>
            <a:rect l="l" t="t" r="r" b="b"/>
            <a:pathLst>
              <a:path w="1331319" h="1331786">
                <a:moveTo>
                  <a:pt x="0" y="0"/>
                </a:moveTo>
                <a:lnTo>
                  <a:pt x="1331319" y="0"/>
                </a:lnTo>
                <a:lnTo>
                  <a:pt x="1331319" y="1331785"/>
                </a:lnTo>
                <a:lnTo>
                  <a:pt x="0" y="13317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Freeform 16"/>
          <p:cNvSpPr/>
          <p:nvPr/>
        </p:nvSpPr>
        <p:spPr>
          <a:xfrm>
            <a:off x="1961140" y="5831843"/>
            <a:ext cx="1331319" cy="1331785"/>
          </a:xfrm>
          <a:custGeom>
            <a:avLst/>
            <a:gdLst/>
            <a:ahLst/>
            <a:cxnLst/>
            <a:rect l="l" t="t" r="r" b="b"/>
            <a:pathLst>
              <a:path w="1331319" h="1331785">
                <a:moveTo>
                  <a:pt x="0" y="0"/>
                </a:moveTo>
                <a:lnTo>
                  <a:pt x="1331319" y="0"/>
                </a:lnTo>
                <a:lnTo>
                  <a:pt x="1331319" y="1331786"/>
                </a:lnTo>
                <a:lnTo>
                  <a:pt x="0" y="133178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Freeform 17"/>
          <p:cNvSpPr/>
          <p:nvPr/>
        </p:nvSpPr>
        <p:spPr>
          <a:xfrm>
            <a:off x="1961140" y="8028661"/>
            <a:ext cx="1331319" cy="1331786"/>
          </a:xfrm>
          <a:custGeom>
            <a:avLst/>
            <a:gdLst/>
            <a:ahLst/>
            <a:cxnLst/>
            <a:rect l="l" t="t" r="r" b="b"/>
            <a:pathLst>
              <a:path w="1331319" h="1331786">
                <a:moveTo>
                  <a:pt x="0" y="0"/>
                </a:moveTo>
                <a:lnTo>
                  <a:pt x="1331319" y="0"/>
                </a:lnTo>
                <a:lnTo>
                  <a:pt x="1331319" y="1331785"/>
                </a:lnTo>
                <a:lnTo>
                  <a:pt x="0" y="1331785"/>
                </a:lnTo>
                <a:lnTo>
                  <a:pt x="0" y="0"/>
                </a:lnTo>
                <a:close/>
              </a:path>
            </a:pathLst>
          </a:custGeom>
          <a:blipFill>
            <a:blip r:embed="rId12">
              <a:extLst>
                <a:ext uri="{96DAC541-7B7A-43D3-8B79-37D633B846F1}">
                  <asvg:svgBlip xmlns:asvg="http://schemas.microsoft.com/office/drawing/2016/SVG/main" r:embed="rId14"/>
                </a:ext>
              </a:extLst>
            </a:blip>
            <a:stretch>
              <a:fillRect/>
            </a:stretch>
          </a:blipFill>
        </p:spPr>
      </p:sp>
      <p:sp>
        <p:nvSpPr>
          <p:cNvPr id="18" name="Freeform 18"/>
          <p:cNvSpPr/>
          <p:nvPr/>
        </p:nvSpPr>
        <p:spPr>
          <a:xfrm>
            <a:off x="3421837" y="5917444"/>
            <a:ext cx="4361536" cy="1231040"/>
          </a:xfrm>
          <a:custGeom>
            <a:avLst/>
            <a:gdLst/>
            <a:ahLst/>
            <a:cxnLst/>
            <a:rect l="l" t="t" r="r" b="b"/>
            <a:pathLst>
              <a:path w="4361536" h="1231040">
                <a:moveTo>
                  <a:pt x="0" y="0"/>
                </a:moveTo>
                <a:lnTo>
                  <a:pt x="4361536" y="0"/>
                </a:lnTo>
                <a:lnTo>
                  <a:pt x="4361536" y="1231040"/>
                </a:lnTo>
                <a:lnTo>
                  <a:pt x="0" y="123104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9" name="Freeform 19"/>
          <p:cNvSpPr/>
          <p:nvPr/>
        </p:nvSpPr>
        <p:spPr>
          <a:xfrm>
            <a:off x="3421837" y="8114481"/>
            <a:ext cx="4361536" cy="1231040"/>
          </a:xfrm>
          <a:custGeom>
            <a:avLst/>
            <a:gdLst/>
            <a:ahLst/>
            <a:cxnLst/>
            <a:rect l="l" t="t" r="r" b="b"/>
            <a:pathLst>
              <a:path w="4361536" h="1231040">
                <a:moveTo>
                  <a:pt x="0" y="0"/>
                </a:moveTo>
                <a:lnTo>
                  <a:pt x="4361536" y="0"/>
                </a:lnTo>
                <a:lnTo>
                  <a:pt x="4361536" y="1231039"/>
                </a:lnTo>
                <a:lnTo>
                  <a:pt x="0" y="123103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0" name="Freeform 20"/>
          <p:cNvSpPr/>
          <p:nvPr/>
        </p:nvSpPr>
        <p:spPr>
          <a:xfrm>
            <a:off x="3358334" y="3656905"/>
            <a:ext cx="4488542" cy="1358036"/>
          </a:xfrm>
          <a:custGeom>
            <a:avLst/>
            <a:gdLst/>
            <a:ahLst/>
            <a:cxnLst/>
            <a:rect l="l" t="t" r="r" b="b"/>
            <a:pathLst>
              <a:path w="4488542" h="1358036">
                <a:moveTo>
                  <a:pt x="0" y="0"/>
                </a:moveTo>
                <a:lnTo>
                  <a:pt x="4488542" y="0"/>
                </a:lnTo>
                <a:lnTo>
                  <a:pt x="4488542" y="1358036"/>
                </a:lnTo>
                <a:lnTo>
                  <a:pt x="0" y="135803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grpSp>
        <p:nvGrpSpPr>
          <p:cNvPr id="21" name="Group 21"/>
          <p:cNvGrpSpPr/>
          <p:nvPr/>
        </p:nvGrpSpPr>
        <p:grpSpPr>
          <a:xfrm>
            <a:off x="2024644" y="3698986"/>
            <a:ext cx="1241746" cy="1283456"/>
            <a:chOff x="0" y="0"/>
            <a:chExt cx="1241742" cy="1283462"/>
          </a:xfrm>
        </p:grpSpPr>
        <p:sp>
          <p:nvSpPr>
            <p:cNvPr id="22" name="Freeform 22"/>
            <p:cNvSpPr/>
            <p:nvPr/>
          </p:nvSpPr>
          <p:spPr>
            <a:xfrm>
              <a:off x="0" y="0"/>
              <a:ext cx="1241802" cy="1283464"/>
            </a:xfrm>
            <a:custGeom>
              <a:avLst/>
              <a:gdLst/>
              <a:ahLst/>
              <a:cxnLst/>
              <a:rect l="l" t="t" r="r" b="b"/>
              <a:pathLst>
                <a:path w="1241802" h="1283464">
                  <a:moveTo>
                    <a:pt x="0" y="1283464"/>
                  </a:moveTo>
                  <a:lnTo>
                    <a:pt x="1241802" y="1283464"/>
                  </a:lnTo>
                  <a:lnTo>
                    <a:pt x="1241802" y="0"/>
                  </a:lnTo>
                  <a:lnTo>
                    <a:pt x="0" y="0"/>
                  </a:lnTo>
                  <a:close/>
                </a:path>
              </a:pathLst>
            </a:custGeom>
            <a:solidFill>
              <a:srgbClr val="000000">
                <a:alpha val="0"/>
              </a:srgbClr>
            </a:solidFill>
          </p:spPr>
        </p:sp>
      </p:grpSp>
      <p:grpSp>
        <p:nvGrpSpPr>
          <p:cNvPr id="23" name="Group 23"/>
          <p:cNvGrpSpPr/>
          <p:nvPr/>
        </p:nvGrpSpPr>
        <p:grpSpPr>
          <a:xfrm>
            <a:off x="2024644" y="5865019"/>
            <a:ext cx="1241746" cy="1283456"/>
            <a:chOff x="0" y="0"/>
            <a:chExt cx="1241742" cy="1283462"/>
          </a:xfrm>
        </p:grpSpPr>
        <p:sp>
          <p:nvSpPr>
            <p:cNvPr id="24" name="Freeform 24"/>
            <p:cNvSpPr/>
            <p:nvPr/>
          </p:nvSpPr>
          <p:spPr>
            <a:xfrm>
              <a:off x="0" y="0"/>
              <a:ext cx="1241802" cy="1283465"/>
            </a:xfrm>
            <a:custGeom>
              <a:avLst/>
              <a:gdLst/>
              <a:ahLst/>
              <a:cxnLst/>
              <a:rect l="l" t="t" r="r" b="b"/>
              <a:pathLst>
                <a:path w="1241802" h="1283465">
                  <a:moveTo>
                    <a:pt x="0" y="1283465"/>
                  </a:moveTo>
                  <a:lnTo>
                    <a:pt x="1241802" y="1283465"/>
                  </a:lnTo>
                  <a:lnTo>
                    <a:pt x="1241802" y="0"/>
                  </a:lnTo>
                  <a:lnTo>
                    <a:pt x="0" y="0"/>
                  </a:lnTo>
                  <a:close/>
                </a:path>
              </a:pathLst>
            </a:custGeom>
            <a:solidFill>
              <a:srgbClr val="000000">
                <a:alpha val="0"/>
              </a:srgbClr>
            </a:solidFill>
          </p:spPr>
        </p:sp>
      </p:grpSp>
      <p:grpSp>
        <p:nvGrpSpPr>
          <p:cNvPr id="25" name="Group 25"/>
          <p:cNvGrpSpPr/>
          <p:nvPr/>
        </p:nvGrpSpPr>
        <p:grpSpPr>
          <a:xfrm>
            <a:off x="2024644" y="8061836"/>
            <a:ext cx="1241746" cy="1283456"/>
            <a:chOff x="0" y="0"/>
            <a:chExt cx="1241742" cy="1283462"/>
          </a:xfrm>
        </p:grpSpPr>
        <p:sp>
          <p:nvSpPr>
            <p:cNvPr id="26" name="Freeform 26"/>
            <p:cNvSpPr/>
            <p:nvPr/>
          </p:nvSpPr>
          <p:spPr>
            <a:xfrm>
              <a:off x="0" y="0"/>
              <a:ext cx="1241802" cy="1283465"/>
            </a:xfrm>
            <a:custGeom>
              <a:avLst/>
              <a:gdLst/>
              <a:ahLst/>
              <a:cxnLst/>
              <a:rect l="l" t="t" r="r" b="b"/>
              <a:pathLst>
                <a:path w="1241802" h="1283465">
                  <a:moveTo>
                    <a:pt x="0" y="1283465"/>
                  </a:moveTo>
                  <a:lnTo>
                    <a:pt x="1241802" y="1283465"/>
                  </a:lnTo>
                  <a:lnTo>
                    <a:pt x="1241802" y="0"/>
                  </a:lnTo>
                  <a:lnTo>
                    <a:pt x="0" y="0"/>
                  </a:lnTo>
                  <a:close/>
                </a:path>
              </a:pathLst>
            </a:custGeom>
            <a:solidFill>
              <a:srgbClr val="000000">
                <a:alpha val="0"/>
              </a:srgbClr>
            </a:solidFill>
          </p:spPr>
        </p:sp>
      </p:grpSp>
      <p:grpSp>
        <p:nvGrpSpPr>
          <p:cNvPr id="27" name="Group 27"/>
          <p:cNvGrpSpPr/>
          <p:nvPr/>
        </p:nvGrpSpPr>
        <p:grpSpPr>
          <a:xfrm>
            <a:off x="3421837" y="6740633"/>
            <a:ext cx="4361069" cy="1010469"/>
            <a:chOff x="0" y="0"/>
            <a:chExt cx="4361066" cy="1010476"/>
          </a:xfrm>
        </p:grpSpPr>
        <p:sp>
          <p:nvSpPr>
            <p:cNvPr id="28" name="Freeform 28"/>
            <p:cNvSpPr/>
            <p:nvPr/>
          </p:nvSpPr>
          <p:spPr>
            <a:xfrm>
              <a:off x="0" y="0"/>
              <a:ext cx="4361049" cy="1010418"/>
            </a:xfrm>
            <a:custGeom>
              <a:avLst/>
              <a:gdLst/>
              <a:ahLst/>
              <a:cxnLst/>
              <a:rect l="l" t="t" r="r" b="b"/>
              <a:pathLst>
                <a:path w="4361049" h="1010418">
                  <a:moveTo>
                    <a:pt x="0" y="1010418"/>
                  </a:moveTo>
                  <a:lnTo>
                    <a:pt x="4361049" y="1010418"/>
                  </a:lnTo>
                  <a:lnTo>
                    <a:pt x="4361049" y="0"/>
                  </a:lnTo>
                  <a:lnTo>
                    <a:pt x="0" y="0"/>
                  </a:lnTo>
                  <a:close/>
                </a:path>
              </a:pathLst>
            </a:custGeom>
            <a:solidFill>
              <a:srgbClr val="000000">
                <a:alpha val="0"/>
              </a:srgbClr>
            </a:solidFill>
          </p:spPr>
        </p:sp>
      </p:grpSp>
      <p:grpSp>
        <p:nvGrpSpPr>
          <p:cNvPr id="29" name="Group 29"/>
          <p:cNvGrpSpPr/>
          <p:nvPr/>
        </p:nvGrpSpPr>
        <p:grpSpPr>
          <a:xfrm>
            <a:off x="3470177" y="4486170"/>
            <a:ext cx="4313120" cy="992534"/>
            <a:chOff x="0" y="0"/>
            <a:chExt cx="4313123" cy="992543"/>
          </a:xfrm>
        </p:grpSpPr>
        <p:sp>
          <p:nvSpPr>
            <p:cNvPr id="30" name="Freeform 30"/>
            <p:cNvSpPr/>
            <p:nvPr/>
          </p:nvSpPr>
          <p:spPr>
            <a:xfrm>
              <a:off x="0" y="0"/>
              <a:ext cx="4313176" cy="992510"/>
            </a:xfrm>
            <a:custGeom>
              <a:avLst/>
              <a:gdLst/>
              <a:ahLst/>
              <a:cxnLst/>
              <a:rect l="l" t="t" r="r" b="b"/>
              <a:pathLst>
                <a:path w="4313176" h="992510">
                  <a:moveTo>
                    <a:pt x="0" y="992510"/>
                  </a:moveTo>
                  <a:lnTo>
                    <a:pt x="4313176" y="992510"/>
                  </a:lnTo>
                  <a:lnTo>
                    <a:pt x="4313176" y="0"/>
                  </a:lnTo>
                  <a:lnTo>
                    <a:pt x="0" y="0"/>
                  </a:lnTo>
                  <a:close/>
                </a:path>
              </a:pathLst>
            </a:custGeom>
            <a:solidFill>
              <a:srgbClr val="000000">
                <a:alpha val="0"/>
              </a:srgbClr>
            </a:solidFill>
          </p:spPr>
        </p:sp>
      </p:grpSp>
      <p:grpSp>
        <p:nvGrpSpPr>
          <p:cNvPr id="31" name="Group 31"/>
          <p:cNvGrpSpPr/>
          <p:nvPr/>
        </p:nvGrpSpPr>
        <p:grpSpPr>
          <a:xfrm>
            <a:off x="9473003" y="8427796"/>
            <a:ext cx="1047455" cy="19050"/>
            <a:chOff x="0" y="0"/>
            <a:chExt cx="1047458" cy="19050"/>
          </a:xfrm>
        </p:grpSpPr>
        <p:sp>
          <p:nvSpPr>
            <p:cNvPr id="32" name="Freeform 32"/>
            <p:cNvSpPr/>
            <p:nvPr/>
          </p:nvSpPr>
          <p:spPr>
            <a:xfrm>
              <a:off x="0" y="0"/>
              <a:ext cx="1047502" cy="19050"/>
            </a:xfrm>
            <a:custGeom>
              <a:avLst/>
              <a:gdLst/>
              <a:ahLst/>
              <a:cxnLst/>
              <a:rect l="l" t="t" r="r" b="b"/>
              <a:pathLst>
                <a:path w="1047502" h="19050">
                  <a:moveTo>
                    <a:pt x="0" y="0"/>
                  </a:moveTo>
                  <a:lnTo>
                    <a:pt x="1047502" y="0"/>
                  </a:lnTo>
                  <a:lnTo>
                    <a:pt x="1047502" y="19050"/>
                  </a:lnTo>
                  <a:lnTo>
                    <a:pt x="0" y="19050"/>
                  </a:lnTo>
                  <a:close/>
                </a:path>
              </a:pathLst>
            </a:custGeom>
            <a:solidFill>
              <a:srgbClr val="000000"/>
            </a:solidFill>
          </p:spPr>
        </p:sp>
      </p:grpSp>
      <p:grpSp>
        <p:nvGrpSpPr>
          <p:cNvPr id="33" name="Group 33"/>
          <p:cNvGrpSpPr/>
          <p:nvPr/>
        </p:nvGrpSpPr>
        <p:grpSpPr>
          <a:xfrm>
            <a:off x="9872443" y="6438033"/>
            <a:ext cx="2171395" cy="23736"/>
            <a:chOff x="0" y="0"/>
            <a:chExt cx="2171395" cy="23736"/>
          </a:xfrm>
        </p:grpSpPr>
        <p:sp>
          <p:nvSpPr>
            <p:cNvPr id="34" name="Freeform 34"/>
            <p:cNvSpPr/>
            <p:nvPr/>
          </p:nvSpPr>
          <p:spPr>
            <a:xfrm>
              <a:off x="0" y="0"/>
              <a:ext cx="2171450" cy="23752"/>
            </a:xfrm>
            <a:custGeom>
              <a:avLst/>
              <a:gdLst/>
              <a:ahLst/>
              <a:cxnLst/>
              <a:rect l="l" t="t" r="r" b="b"/>
              <a:pathLst>
                <a:path w="2171450" h="23752">
                  <a:moveTo>
                    <a:pt x="0" y="0"/>
                  </a:moveTo>
                  <a:lnTo>
                    <a:pt x="0" y="23752"/>
                  </a:lnTo>
                  <a:lnTo>
                    <a:pt x="367539" y="23752"/>
                  </a:lnTo>
                  <a:lnTo>
                    <a:pt x="367539" y="0"/>
                  </a:lnTo>
                  <a:close/>
                  <a:moveTo>
                    <a:pt x="450216" y="0"/>
                  </a:moveTo>
                  <a:lnTo>
                    <a:pt x="450216" y="23752"/>
                  </a:lnTo>
                  <a:lnTo>
                    <a:pt x="903861" y="23752"/>
                  </a:lnTo>
                  <a:lnTo>
                    <a:pt x="903861" y="0"/>
                  </a:lnTo>
                  <a:close/>
                  <a:moveTo>
                    <a:pt x="986538" y="0"/>
                  </a:moveTo>
                  <a:lnTo>
                    <a:pt x="986538" y="23752"/>
                  </a:lnTo>
                  <a:lnTo>
                    <a:pt x="2171450" y="23752"/>
                  </a:lnTo>
                  <a:lnTo>
                    <a:pt x="2171450" y="0"/>
                  </a:lnTo>
                  <a:close/>
                </a:path>
              </a:pathLst>
            </a:custGeom>
            <a:solidFill>
              <a:srgbClr val="000000"/>
            </a:solidFill>
          </p:spPr>
        </p:sp>
      </p:grpSp>
      <p:sp>
        <p:nvSpPr>
          <p:cNvPr id="35" name="TextBox 35"/>
          <p:cNvSpPr txBox="1"/>
          <p:nvPr/>
        </p:nvSpPr>
        <p:spPr>
          <a:xfrm>
            <a:off x="4083120" y="706879"/>
            <a:ext cx="10990231" cy="1071915"/>
          </a:xfrm>
          <a:prstGeom prst="rect">
            <a:avLst/>
          </a:prstGeom>
        </p:spPr>
        <p:txBody>
          <a:bodyPr lIns="0" tIns="0" rIns="0" bIns="0" rtlCol="0" anchor="t">
            <a:spAutoFit/>
          </a:bodyPr>
          <a:lstStyle/>
          <a:p>
            <a:pPr algn="l">
              <a:lnSpc>
                <a:spcPts val="7941"/>
              </a:lnSpc>
            </a:pPr>
            <a:r>
              <a:rPr lang="en-US" sz="5672" b="1">
                <a:solidFill>
                  <a:srgbClr val="FFFFFF"/>
                </a:solidFill>
                <a:latin typeface="Poppins Bold"/>
                <a:ea typeface="Poppins Bold"/>
                <a:cs typeface="Poppins Bold"/>
                <a:sym typeface="Poppins Bold"/>
              </a:rPr>
              <a:t>ANÁLISIS DE LOS PERSONAJES </a:t>
            </a:r>
          </a:p>
        </p:txBody>
      </p:sp>
      <p:sp>
        <p:nvSpPr>
          <p:cNvPr id="36" name="TextBox 36"/>
          <p:cNvSpPr txBox="1"/>
          <p:nvPr/>
        </p:nvSpPr>
        <p:spPr>
          <a:xfrm>
            <a:off x="4748079" y="6249953"/>
            <a:ext cx="1742865" cy="500605"/>
          </a:xfrm>
          <a:prstGeom prst="rect">
            <a:avLst/>
          </a:prstGeom>
        </p:spPr>
        <p:txBody>
          <a:bodyPr lIns="0" tIns="0" rIns="0" bIns="0" rtlCol="0" anchor="t">
            <a:spAutoFit/>
          </a:bodyPr>
          <a:lstStyle/>
          <a:p>
            <a:pPr algn="l">
              <a:lnSpc>
                <a:spcPts val="3921"/>
              </a:lnSpc>
            </a:pPr>
            <a:r>
              <a:rPr lang="en-US" sz="2801" b="1">
                <a:solidFill>
                  <a:srgbClr val="FFFFFF"/>
                </a:solidFill>
                <a:latin typeface="Roboto Bold"/>
                <a:ea typeface="Roboto Bold"/>
                <a:cs typeface="Roboto Bold"/>
                <a:sym typeface="Roboto Bold"/>
              </a:rPr>
              <a:t>EL PADRE:</a:t>
            </a:r>
          </a:p>
        </p:txBody>
      </p:sp>
      <p:sp>
        <p:nvSpPr>
          <p:cNvPr id="37" name="TextBox 37"/>
          <p:cNvSpPr txBox="1"/>
          <p:nvPr/>
        </p:nvSpPr>
        <p:spPr>
          <a:xfrm>
            <a:off x="4083120" y="4052907"/>
            <a:ext cx="3144517" cy="500605"/>
          </a:xfrm>
          <a:prstGeom prst="rect">
            <a:avLst/>
          </a:prstGeom>
        </p:spPr>
        <p:txBody>
          <a:bodyPr lIns="0" tIns="0" rIns="0" bIns="0" rtlCol="0" anchor="t">
            <a:spAutoFit/>
          </a:bodyPr>
          <a:lstStyle/>
          <a:p>
            <a:pPr algn="l">
              <a:lnSpc>
                <a:spcPts val="3921"/>
              </a:lnSpc>
            </a:pPr>
            <a:r>
              <a:rPr lang="en-US" sz="2801" b="1">
                <a:solidFill>
                  <a:srgbClr val="FFFFFF"/>
                </a:solidFill>
                <a:latin typeface="Roboto Bold"/>
                <a:ea typeface="Roboto Bold"/>
                <a:cs typeface="Roboto Bold"/>
                <a:sym typeface="Roboto Bold"/>
              </a:rPr>
              <a:t>EL HIJO PRÓDIGO: </a:t>
            </a:r>
          </a:p>
        </p:txBody>
      </p:sp>
      <p:sp>
        <p:nvSpPr>
          <p:cNvPr id="38" name="TextBox 38"/>
          <p:cNvSpPr txBox="1"/>
          <p:nvPr/>
        </p:nvSpPr>
        <p:spPr>
          <a:xfrm>
            <a:off x="3797665" y="8443855"/>
            <a:ext cx="3802818" cy="500605"/>
          </a:xfrm>
          <a:prstGeom prst="rect">
            <a:avLst/>
          </a:prstGeom>
        </p:spPr>
        <p:txBody>
          <a:bodyPr lIns="0" tIns="0" rIns="0" bIns="0" rtlCol="0" anchor="t">
            <a:spAutoFit/>
          </a:bodyPr>
          <a:lstStyle/>
          <a:p>
            <a:pPr algn="l">
              <a:lnSpc>
                <a:spcPts val="3921"/>
              </a:lnSpc>
            </a:pPr>
            <a:r>
              <a:rPr lang="en-US" sz="2801" b="1">
                <a:solidFill>
                  <a:srgbClr val="FFFFFF"/>
                </a:solidFill>
                <a:latin typeface="Roboto Bold"/>
                <a:ea typeface="Roboto Bold"/>
                <a:cs typeface="Roboto Bold"/>
                <a:sym typeface="Roboto Bold"/>
              </a:rPr>
              <a:t>EL HERMANO MAYOR: </a:t>
            </a:r>
          </a:p>
        </p:txBody>
      </p:sp>
      <p:sp>
        <p:nvSpPr>
          <p:cNvPr id="39" name="TextBox 39"/>
          <p:cNvSpPr txBox="1"/>
          <p:nvPr/>
        </p:nvSpPr>
        <p:spPr>
          <a:xfrm>
            <a:off x="8112862" y="6088266"/>
            <a:ext cx="9370847" cy="821474"/>
          </a:xfrm>
          <a:prstGeom prst="rect">
            <a:avLst/>
          </a:prstGeom>
        </p:spPr>
        <p:txBody>
          <a:bodyPr lIns="0" tIns="0" rIns="0" bIns="0" rtlCol="0" anchor="t">
            <a:spAutoFit/>
          </a:bodyPr>
          <a:lstStyle/>
          <a:p>
            <a:pPr algn="l">
              <a:lnSpc>
                <a:spcPts val="3271"/>
              </a:lnSpc>
            </a:pPr>
            <a:r>
              <a:rPr lang="en-US" sz="2240">
                <a:solidFill>
                  <a:srgbClr val="000000"/>
                </a:solidFill>
                <a:latin typeface="Roboto"/>
                <a:ea typeface="Roboto"/>
                <a:cs typeface="Roboto"/>
                <a:sym typeface="Roboto"/>
              </a:rPr>
              <a:t>Representa el</a:t>
            </a:r>
            <a:r>
              <a:rPr lang="en-US" sz="2240">
                <a:solidFill>
                  <a:srgbClr val="000000"/>
                </a:solidFill>
                <a:latin typeface="Roboto"/>
                <a:ea typeface="Roboto"/>
                <a:cs typeface="Roboto"/>
                <a:sym typeface="Roboto"/>
                <a:hlinkClick r:id="rId21" tooltip="https://www.google.com/search?q=Arquetipo+del+Ser&amp;rlz=1C1CHBF_esEC1181EC1181&amp;oq=LA+PARABOLA+DEL+HIJO+PRODIGO+DESDE+UN+ENFOQUE+SICOLOGICO+&amp;gs_lcrp=EgZjaHJvbWUyBggAEEUYOTIGCAEQIRgK0gEJMjE0NjJqMGo0qAIAsAIB&amp;sourceid=chrome&amp;ie=UTF-8&amp;mstk=AUtExfBJstUpvEdnq2DezxKxu5KsaJApKbhWRt_4zBBf8ymrvNdpI3BFqBXuGEnj5LqM-1IdIqC6gSa3R0LIoQctSHfAzZRAg4ndTAPimgnciqdadz0SaqI6lAhVE7obQNTmObM&amp;csui=3&amp;ved=2ahUKEwjK34Dkg_KQAxWwaDABHZjXCcsQgK4QegQIAxAC"/>
              </a:rPr>
              <a:t> Arquetipo del Ser</a:t>
            </a:r>
            <a:r>
              <a:rPr lang="en-US" sz="2240">
                <a:solidFill>
                  <a:srgbClr val="000000"/>
                </a:solidFill>
                <a:latin typeface="Roboto"/>
                <a:ea typeface="Roboto"/>
                <a:cs typeface="Roboto"/>
                <a:sym typeface="Roboto"/>
              </a:rPr>
              <a:t>, el centro psíquico que ofrece aceptación incondicional y espera pacientemente el regreso del ego. </a:t>
            </a:r>
          </a:p>
        </p:txBody>
      </p:sp>
      <p:sp>
        <p:nvSpPr>
          <p:cNvPr id="40" name="TextBox 40"/>
          <p:cNvSpPr txBox="1"/>
          <p:nvPr/>
        </p:nvSpPr>
        <p:spPr>
          <a:xfrm>
            <a:off x="8069047" y="3680822"/>
            <a:ext cx="9564510" cy="1652130"/>
          </a:xfrm>
          <a:prstGeom prst="rect">
            <a:avLst/>
          </a:prstGeom>
        </p:spPr>
        <p:txBody>
          <a:bodyPr lIns="0" tIns="0" rIns="0" bIns="0" rtlCol="0" anchor="t">
            <a:spAutoFit/>
          </a:bodyPr>
          <a:lstStyle/>
          <a:p>
            <a:pPr algn="l">
              <a:lnSpc>
                <a:spcPts val="3271"/>
              </a:lnSpc>
            </a:pPr>
            <a:r>
              <a:rPr lang="en-US" sz="2240">
                <a:solidFill>
                  <a:srgbClr val="000000"/>
                </a:solidFill>
                <a:latin typeface="Roboto"/>
                <a:ea typeface="Roboto"/>
                <a:cs typeface="Roboto"/>
                <a:sym typeface="Roboto"/>
              </a:rPr>
              <a:t>Simboliza el ego que se separa del centro (el padre) y busca la experiencia en el mundo externo. Su caída, trabajando como porquero, representa el punto más bajo de la experiencia humana, donde la humillación lleva a la introspección y al arrepentimiento. </a:t>
            </a:r>
          </a:p>
        </p:txBody>
      </p:sp>
      <p:sp>
        <p:nvSpPr>
          <p:cNvPr id="41" name="TextBox 41"/>
          <p:cNvSpPr txBox="1"/>
          <p:nvPr/>
        </p:nvSpPr>
        <p:spPr>
          <a:xfrm>
            <a:off x="8112862" y="8073152"/>
            <a:ext cx="9694793" cy="1673028"/>
          </a:xfrm>
          <a:prstGeom prst="rect">
            <a:avLst/>
          </a:prstGeom>
        </p:spPr>
        <p:txBody>
          <a:bodyPr lIns="0" tIns="0" rIns="0" bIns="0" rtlCol="0" anchor="t">
            <a:spAutoFit/>
          </a:bodyPr>
          <a:lstStyle/>
          <a:p>
            <a:pPr algn="l">
              <a:lnSpc>
                <a:spcPts val="3300"/>
              </a:lnSpc>
            </a:pPr>
            <a:r>
              <a:rPr lang="en-US" sz="2240">
                <a:solidFill>
                  <a:srgbClr val="000000"/>
                </a:solidFill>
                <a:latin typeface="Roboto"/>
                <a:ea typeface="Roboto"/>
                <a:cs typeface="Roboto"/>
                <a:sym typeface="Roboto"/>
              </a:rPr>
              <a:t>Encarna la</a:t>
            </a:r>
            <a:r>
              <a:rPr lang="en-US" sz="2240">
                <a:solidFill>
                  <a:srgbClr val="000000"/>
                </a:solidFill>
                <a:latin typeface="Roboto"/>
                <a:ea typeface="Roboto"/>
                <a:cs typeface="Roboto"/>
                <a:sym typeface="Roboto"/>
                <a:hlinkClick r:id="rId22" tooltip="https://www.google.com/search?q=Persona&amp;rlz=1C1CHBF_esEC1181EC1181&amp;oq=LA+PARABOLA+DEL+HIJO+PRODIGO+DESDE+UN+ENFOQUE+SICOLOGICO+&amp;gs_lcrp=EgZjaHJvbWUyBggAEEUYOTIGCAEQIRgK0gEJMjE0NjJqMGo0qAIAsAIB&amp;sourceid=chrome&amp;ie=UTF-8&amp;mstk=AUtExfBJstUpvEdnq2DezxKxu5KsaJApKbhWRt_4zBBf8ymrvNdpI3BFqBXuGEnj5LqM-1IdIqC6gSa3R0LIoQctSHfAzZRAg4ndTAPimgnciqdadz0SaqI6lAhVE7obQNTmObM&amp;csui=3&amp;ved=2ahUKEwjK34Dkg_KQAxWwaDABHZjXCcsQgK4QegQIAxAE"/>
              </a:rPr>
              <a:t> Persona,</a:t>
            </a:r>
            <a:r>
              <a:rPr lang="en-US" sz="2240">
                <a:solidFill>
                  <a:srgbClr val="000000"/>
                </a:solidFill>
                <a:latin typeface="Roboto"/>
                <a:ea typeface="Roboto"/>
                <a:cs typeface="Roboto"/>
                <a:sym typeface="Roboto"/>
              </a:rPr>
              <a:t> el aspecto de la psique que busca el control, la justicia y la perfección, lo que le impide aceptar la "sombra" del hermano y la gracia del padre. Su resentimiento refleja la rigidez y el aislamiento que surgen de la falta de perdón.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778919"/>
            <a:chOff x="0" y="0"/>
            <a:chExt cx="18288000" cy="2778925"/>
          </a:xfrm>
        </p:grpSpPr>
        <p:sp>
          <p:nvSpPr>
            <p:cNvPr id="3" name="Freeform 3"/>
            <p:cNvSpPr/>
            <p:nvPr/>
          </p:nvSpPr>
          <p:spPr>
            <a:xfrm>
              <a:off x="0" y="0"/>
              <a:ext cx="18288000" cy="2778889"/>
            </a:xfrm>
            <a:custGeom>
              <a:avLst/>
              <a:gdLst/>
              <a:ahLst/>
              <a:cxnLst/>
              <a:rect l="l" t="t" r="r" b="b"/>
              <a:pathLst>
                <a:path w="18288000" h="2778889">
                  <a:moveTo>
                    <a:pt x="0" y="0"/>
                  </a:moveTo>
                  <a:lnTo>
                    <a:pt x="0" y="2778889"/>
                  </a:lnTo>
                  <a:lnTo>
                    <a:pt x="18288000" y="2778889"/>
                  </a:lnTo>
                  <a:lnTo>
                    <a:pt x="18288000" y="0"/>
                  </a:lnTo>
                  <a:close/>
                </a:path>
              </a:pathLst>
            </a:custGeom>
            <a:solidFill>
              <a:srgbClr val="308FBE">
                <a:alpha val="60000"/>
              </a:srgbClr>
            </a:solidFill>
          </p:spPr>
        </p:sp>
      </p:grpSp>
      <p:grpSp>
        <p:nvGrpSpPr>
          <p:cNvPr id="4" name="Group 4"/>
          <p:cNvGrpSpPr/>
          <p:nvPr/>
        </p:nvGrpSpPr>
        <p:grpSpPr>
          <a:xfrm>
            <a:off x="0" y="2778919"/>
            <a:ext cx="18288000" cy="7505700"/>
            <a:chOff x="0" y="0"/>
            <a:chExt cx="24384000" cy="10007600"/>
          </a:xfrm>
        </p:grpSpPr>
        <p:sp>
          <p:nvSpPr>
            <p:cNvPr id="5" name="Freeform 5"/>
            <p:cNvSpPr/>
            <p:nvPr/>
          </p:nvSpPr>
          <p:spPr>
            <a:xfrm>
              <a:off x="0" y="0"/>
              <a:ext cx="24384000" cy="10007600"/>
            </a:xfrm>
            <a:custGeom>
              <a:avLst/>
              <a:gdLst/>
              <a:ahLst/>
              <a:cxnLst/>
              <a:rect l="l" t="t" r="r" b="b"/>
              <a:pathLst>
                <a:path w="24384000" h="10007600">
                  <a:moveTo>
                    <a:pt x="0" y="0"/>
                  </a:moveTo>
                  <a:lnTo>
                    <a:pt x="24384000" y="0"/>
                  </a:lnTo>
                  <a:lnTo>
                    <a:pt x="24384000" y="10007600"/>
                  </a:lnTo>
                  <a:lnTo>
                    <a:pt x="0" y="10007600"/>
                  </a:lnTo>
                  <a:lnTo>
                    <a:pt x="0" y="0"/>
                  </a:lnTo>
                  <a:close/>
                </a:path>
              </a:pathLst>
            </a:custGeom>
            <a:blipFill>
              <a:blip r:embed="rId2">
                <a:alphaModFix amt="60000"/>
              </a:blip>
              <a:stretch>
                <a:fillRect t="-117568" b="-26085"/>
              </a:stretch>
            </a:blipFill>
          </p:spPr>
        </p:sp>
      </p:grpSp>
      <p:sp>
        <p:nvSpPr>
          <p:cNvPr id="6" name="Freeform 6"/>
          <p:cNvSpPr/>
          <p:nvPr/>
        </p:nvSpPr>
        <p:spPr>
          <a:xfrm>
            <a:off x="1644282" y="3397548"/>
            <a:ext cx="2915526" cy="1876644"/>
          </a:xfrm>
          <a:custGeom>
            <a:avLst/>
            <a:gdLst/>
            <a:ahLst/>
            <a:cxnLst/>
            <a:rect l="l" t="t" r="r" b="b"/>
            <a:pathLst>
              <a:path w="2915526" h="1876644">
                <a:moveTo>
                  <a:pt x="0" y="0"/>
                </a:moveTo>
                <a:lnTo>
                  <a:pt x="2915526" y="0"/>
                </a:lnTo>
                <a:lnTo>
                  <a:pt x="2915526" y="1876645"/>
                </a:lnTo>
                <a:lnTo>
                  <a:pt x="0" y="1876645"/>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sp>
      <p:sp>
        <p:nvSpPr>
          <p:cNvPr id="7" name="Freeform 7"/>
          <p:cNvSpPr/>
          <p:nvPr/>
        </p:nvSpPr>
        <p:spPr>
          <a:xfrm>
            <a:off x="1644282" y="5594594"/>
            <a:ext cx="2915526" cy="1876644"/>
          </a:xfrm>
          <a:custGeom>
            <a:avLst/>
            <a:gdLst/>
            <a:ahLst/>
            <a:cxnLst/>
            <a:rect l="l" t="t" r="r" b="b"/>
            <a:pathLst>
              <a:path w="2915526" h="1876644">
                <a:moveTo>
                  <a:pt x="0" y="0"/>
                </a:moveTo>
                <a:lnTo>
                  <a:pt x="2915526" y="0"/>
                </a:lnTo>
                <a:lnTo>
                  <a:pt x="2915526" y="1876645"/>
                </a:lnTo>
                <a:lnTo>
                  <a:pt x="0" y="1876645"/>
                </a:lnTo>
                <a:lnTo>
                  <a:pt x="0" y="0"/>
                </a:lnTo>
                <a:close/>
              </a:path>
            </a:pathLst>
          </a:custGeom>
          <a:blipFill>
            <a:blip r:embed="rId5">
              <a:alphaModFix amt="50000"/>
              <a:extLst>
                <a:ext uri="{96DAC541-7B7A-43D3-8B79-37D633B846F1}">
                  <asvg:svgBlip xmlns:asvg="http://schemas.microsoft.com/office/drawing/2016/SVG/main" r:embed="rId6"/>
                </a:ext>
              </a:extLst>
            </a:blip>
            <a:stretch>
              <a:fillRect/>
            </a:stretch>
          </a:blipFill>
        </p:spPr>
      </p:sp>
      <p:sp>
        <p:nvSpPr>
          <p:cNvPr id="8" name="Freeform 8"/>
          <p:cNvSpPr/>
          <p:nvPr/>
        </p:nvSpPr>
        <p:spPr>
          <a:xfrm>
            <a:off x="1644282" y="7791631"/>
            <a:ext cx="2915526" cy="1876644"/>
          </a:xfrm>
          <a:custGeom>
            <a:avLst/>
            <a:gdLst/>
            <a:ahLst/>
            <a:cxnLst/>
            <a:rect l="l" t="t" r="r" b="b"/>
            <a:pathLst>
              <a:path w="2915526" h="1876644">
                <a:moveTo>
                  <a:pt x="0" y="0"/>
                </a:moveTo>
                <a:lnTo>
                  <a:pt x="2915526" y="0"/>
                </a:lnTo>
                <a:lnTo>
                  <a:pt x="2915526" y="1876644"/>
                </a:lnTo>
                <a:lnTo>
                  <a:pt x="0" y="1876644"/>
                </a:lnTo>
                <a:lnTo>
                  <a:pt x="0" y="0"/>
                </a:lnTo>
                <a:close/>
              </a:path>
            </a:pathLst>
          </a:custGeom>
          <a:blipFill>
            <a:blip r:embed="rId3">
              <a:alphaModFix amt="50000"/>
              <a:extLst>
                <a:ext uri="{96DAC541-7B7A-43D3-8B79-37D633B846F1}">
                  <asvg:svgBlip xmlns:asvg="http://schemas.microsoft.com/office/drawing/2016/SVG/main" r:embed="rId7"/>
                </a:ext>
              </a:extLst>
            </a:blip>
            <a:stretch>
              <a:fillRect/>
            </a:stretch>
          </a:blipFill>
        </p:spPr>
      </p:sp>
      <p:grpSp>
        <p:nvGrpSpPr>
          <p:cNvPr id="9" name="Group 9"/>
          <p:cNvGrpSpPr/>
          <p:nvPr/>
        </p:nvGrpSpPr>
        <p:grpSpPr>
          <a:xfrm>
            <a:off x="3563112" y="6740633"/>
            <a:ext cx="4078224" cy="1009650"/>
            <a:chOff x="0" y="0"/>
            <a:chExt cx="5437632" cy="1346200"/>
          </a:xfrm>
        </p:grpSpPr>
        <p:sp>
          <p:nvSpPr>
            <p:cNvPr id="10" name="Freeform 10"/>
            <p:cNvSpPr/>
            <p:nvPr/>
          </p:nvSpPr>
          <p:spPr>
            <a:xfrm>
              <a:off x="0" y="0"/>
              <a:ext cx="5437632" cy="1346200"/>
            </a:xfrm>
            <a:custGeom>
              <a:avLst/>
              <a:gdLst/>
              <a:ahLst/>
              <a:cxnLst/>
              <a:rect l="l" t="t" r="r" b="b"/>
              <a:pathLst>
                <a:path w="5437632" h="1346200">
                  <a:moveTo>
                    <a:pt x="0" y="0"/>
                  </a:moveTo>
                  <a:lnTo>
                    <a:pt x="5437632" y="0"/>
                  </a:lnTo>
                  <a:lnTo>
                    <a:pt x="5437632" y="1346200"/>
                  </a:lnTo>
                  <a:lnTo>
                    <a:pt x="0" y="1346200"/>
                  </a:lnTo>
                  <a:lnTo>
                    <a:pt x="0" y="0"/>
                  </a:lnTo>
                  <a:close/>
                </a:path>
              </a:pathLst>
            </a:custGeom>
            <a:blipFill>
              <a:blip r:embed="rId8">
                <a:alphaModFix amt="50000"/>
              </a:blip>
              <a:stretch>
                <a:fillRect t="-149" b="-77"/>
              </a:stretch>
            </a:blipFill>
          </p:spPr>
        </p:sp>
      </p:grpSp>
      <p:grpSp>
        <p:nvGrpSpPr>
          <p:cNvPr id="11" name="Group 11"/>
          <p:cNvGrpSpPr/>
          <p:nvPr/>
        </p:nvGrpSpPr>
        <p:grpSpPr>
          <a:xfrm>
            <a:off x="4318949" y="6740633"/>
            <a:ext cx="2547852" cy="236649"/>
            <a:chOff x="0" y="0"/>
            <a:chExt cx="2547849" cy="236652"/>
          </a:xfrm>
        </p:grpSpPr>
        <p:sp>
          <p:nvSpPr>
            <p:cNvPr id="12" name="Freeform 12"/>
            <p:cNvSpPr/>
            <p:nvPr/>
          </p:nvSpPr>
          <p:spPr>
            <a:xfrm>
              <a:off x="7112" y="0"/>
              <a:ext cx="2533646" cy="236730"/>
            </a:xfrm>
            <a:custGeom>
              <a:avLst/>
              <a:gdLst/>
              <a:ahLst/>
              <a:cxnLst/>
              <a:rect l="l" t="t" r="r" b="b"/>
              <a:pathLst>
                <a:path w="2533646" h="236730">
                  <a:moveTo>
                    <a:pt x="0" y="0"/>
                  </a:moveTo>
                  <a:cubicBezTo>
                    <a:pt x="1651" y="7493"/>
                    <a:pt x="3556" y="14986"/>
                    <a:pt x="5842" y="22352"/>
                  </a:cubicBezTo>
                  <a:cubicBezTo>
                    <a:pt x="8763" y="31877"/>
                    <a:pt x="12065" y="41148"/>
                    <a:pt x="15875" y="50292"/>
                  </a:cubicBezTo>
                  <a:cubicBezTo>
                    <a:pt x="19685" y="59436"/>
                    <a:pt x="23876" y="68326"/>
                    <a:pt x="28575" y="77089"/>
                  </a:cubicBezTo>
                  <a:cubicBezTo>
                    <a:pt x="33274" y="85853"/>
                    <a:pt x="38354" y="94235"/>
                    <a:pt x="43815" y="102490"/>
                  </a:cubicBezTo>
                  <a:cubicBezTo>
                    <a:pt x="49276" y="110745"/>
                    <a:pt x="55118" y="118619"/>
                    <a:pt x="61468" y="126239"/>
                  </a:cubicBezTo>
                  <a:cubicBezTo>
                    <a:pt x="67818" y="133859"/>
                    <a:pt x="74422" y="141225"/>
                    <a:pt x="81407" y="148210"/>
                  </a:cubicBezTo>
                  <a:cubicBezTo>
                    <a:pt x="88392" y="155195"/>
                    <a:pt x="95758" y="161799"/>
                    <a:pt x="103378" y="168149"/>
                  </a:cubicBezTo>
                  <a:cubicBezTo>
                    <a:pt x="110998" y="174499"/>
                    <a:pt x="118999" y="180341"/>
                    <a:pt x="127127" y="185802"/>
                  </a:cubicBezTo>
                  <a:cubicBezTo>
                    <a:pt x="135255" y="191263"/>
                    <a:pt x="143764" y="196343"/>
                    <a:pt x="152527" y="201042"/>
                  </a:cubicBezTo>
                  <a:cubicBezTo>
                    <a:pt x="161290" y="205741"/>
                    <a:pt x="170180" y="209932"/>
                    <a:pt x="179324" y="213742"/>
                  </a:cubicBezTo>
                  <a:cubicBezTo>
                    <a:pt x="188468" y="217552"/>
                    <a:pt x="197739" y="220854"/>
                    <a:pt x="207264" y="223775"/>
                  </a:cubicBezTo>
                  <a:cubicBezTo>
                    <a:pt x="216789" y="226696"/>
                    <a:pt x="226314" y="229109"/>
                    <a:pt x="235966" y="231014"/>
                  </a:cubicBezTo>
                  <a:cubicBezTo>
                    <a:pt x="245618" y="232920"/>
                    <a:pt x="255397" y="234443"/>
                    <a:pt x="265303" y="235333"/>
                  </a:cubicBezTo>
                  <a:cubicBezTo>
                    <a:pt x="275209" y="236222"/>
                    <a:pt x="284988" y="236730"/>
                    <a:pt x="294894" y="236730"/>
                  </a:cubicBezTo>
                  <a:lnTo>
                    <a:pt x="2238752" y="236730"/>
                  </a:lnTo>
                  <a:cubicBezTo>
                    <a:pt x="2248658" y="236730"/>
                    <a:pt x="2258564" y="236222"/>
                    <a:pt x="2268343" y="235333"/>
                  </a:cubicBezTo>
                  <a:cubicBezTo>
                    <a:pt x="2278122" y="234443"/>
                    <a:pt x="2287901" y="232920"/>
                    <a:pt x="2297680" y="231014"/>
                  </a:cubicBezTo>
                  <a:cubicBezTo>
                    <a:pt x="2307459" y="229109"/>
                    <a:pt x="2316984" y="226696"/>
                    <a:pt x="2326382" y="223775"/>
                  </a:cubicBezTo>
                  <a:cubicBezTo>
                    <a:pt x="2335780" y="220854"/>
                    <a:pt x="2345178" y="217552"/>
                    <a:pt x="2354322" y="213742"/>
                  </a:cubicBezTo>
                  <a:cubicBezTo>
                    <a:pt x="2363466" y="209932"/>
                    <a:pt x="2372356" y="205741"/>
                    <a:pt x="2381119" y="201042"/>
                  </a:cubicBezTo>
                  <a:cubicBezTo>
                    <a:pt x="2389882" y="196343"/>
                    <a:pt x="2398264" y="191263"/>
                    <a:pt x="2406519" y="185802"/>
                  </a:cubicBezTo>
                  <a:cubicBezTo>
                    <a:pt x="2414774" y="180341"/>
                    <a:pt x="2422648" y="174372"/>
                    <a:pt x="2430268" y="168149"/>
                  </a:cubicBezTo>
                  <a:cubicBezTo>
                    <a:pt x="2437888" y="161926"/>
                    <a:pt x="2445254" y="155195"/>
                    <a:pt x="2452239" y="148210"/>
                  </a:cubicBezTo>
                  <a:cubicBezTo>
                    <a:pt x="2459224" y="141225"/>
                    <a:pt x="2465828" y="133859"/>
                    <a:pt x="2472178" y="126239"/>
                  </a:cubicBezTo>
                  <a:cubicBezTo>
                    <a:pt x="2478528" y="118619"/>
                    <a:pt x="2484370" y="110618"/>
                    <a:pt x="2489831" y="102490"/>
                  </a:cubicBezTo>
                  <a:cubicBezTo>
                    <a:pt x="2495292" y="94362"/>
                    <a:pt x="2500372" y="85853"/>
                    <a:pt x="2505071" y="77089"/>
                  </a:cubicBezTo>
                  <a:cubicBezTo>
                    <a:pt x="2509770" y="68326"/>
                    <a:pt x="2513961" y="59436"/>
                    <a:pt x="2517771" y="50292"/>
                  </a:cubicBezTo>
                  <a:cubicBezTo>
                    <a:pt x="2521581" y="41148"/>
                    <a:pt x="2524883" y="31877"/>
                    <a:pt x="2527804" y="22352"/>
                  </a:cubicBezTo>
                  <a:cubicBezTo>
                    <a:pt x="2530090" y="14986"/>
                    <a:pt x="2531995" y="7493"/>
                    <a:pt x="2533646" y="0"/>
                  </a:cubicBezTo>
                  <a:close/>
                </a:path>
              </a:pathLst>
            </a:custGeom>
            <a:solidFill>
              <a:srgbClr val="000000">
                <a:alpha val="44706"/>
              </a:srgbClr>
            </a:solidFill>
          </p:spPr>
        </p:sp>
      </p:grpSp>
      <p:grpSp>
        <p:nvGrpSpPr>
          <p:cNvPr id="13" name="Group 13"/>
          <p:cNvGrpSpPr/>
          <p:nvPr/>
        </p:nvGrpSpPr>
        <p:grpSpPr>
          <a:xfrm>
            <a:off x="3608832" y="4486170"/>
            <a:ext cx="4035552" cy="990600"/>
            <a:chOff x="0" y="0"/>
            <a:chExt cx="5380736" cy="1320800"/>
          </a:xfrm>
        </p:grpSpPr>
        <p:sp>
          <p:nvSpPr>
            <p:cNvPr id="14" name="Freeform 14"/>
            <p:cNvSpPr/>
            <p:nvPr/>
          </p:nvSpPr>
          <p:spPr>
            <a:xfrm>
              <a:off x="0" y="0"/>
              <a:ext cx="5380736" cy="1320800"/>
            </a:xfrm>
            <a:custGeom>
              <a:avLst/>
              <a:gdLst/>
              <a:ahLst/>
              <a:cxnLst/>
              <a:rect l="l" t="t" r="r" b="b"/>
              <a:pathLst>
                <a:path w="5380736" h="1320800">
                  <a:moveTo>
                    <a:pt x="0" y="0"/>
                  </a:moveTo>
                  <a:lnTo>
                    <a:pt x="5380736" y="0"/>
                  </a:lnTo>
                  <a:lnTo>
                    <a:pt x="5380736" y="1320800"/>
                  </a:lnTo>
                  <a:lnTo>
                    <a:pt x="0" y="1320800"/>
                  </a:lnTo>
                  <a:lnTo>
                    <a:pt x="0" y="0"/>
                  </a:lnTo>
                  <a:close/>
                </a:path>
              </a:pathLst>
            </a:custGeom>
            <a:blipFill>
              <a:blip r:embed="rId9">
                <a:alphaModFix amt="44999"/>
              </a:blip>
              <a:stretch>
                <a:fillRect t="-258" b="-49"/>
              </a:stretch>
            </a:blipFill>
          </p:spPr>
        </p:sp>
      </p:grpSp>
      <p:sp>
        <p:nvSpPr>
          <p:cNvPr id="15" name="Freeform 15"/>
          <p:cNvSpPr/>
          <p:nvPr/>
        </p:nvSpPr>
        <p:spPr>
          <a:xfrm>
            <a:off x="1982695" y="6019648"/>
            <a:ext cx="1197635" cy="885682"/>
          </a:xfrm>
          <a:custGeom>
            <a:avLst/>
            <a:gdLst/>
            <a:ahLst/>
            <a:cxnLst/>
            <a:rect l="l" t="t" r="r" b="b"/>
            <a:pathLst>
              <a:path w="1197635" h="885682">
                <a:moveTo>
                  <a:pt x="0" y="0"/>
                </a:moveTo>
                <a:lnTo>
                  <a:pt x="1197636" y="0"/>
                </a:lnTo>
                <a:lnTo>
                  <a:pt x="1197636" y="885682"/>
                </a:lnTo>
                <a:lnTo>
                  <a:pt x="0" y="8856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16" name="Group 16"/>
          <p:cNvGrpSpPr/>
          <p:nvPr/>
        </p:nvGrpSpPr>
        <p:grpSpPr>
          <a:xfrm>
            <a:off x="2121160" y="8233286"/>
            <a:ext cx="1046959" cy="971550"/>
            <a:chOff x="0" y="0"/>
            <a:chExt cx="1046963" cy="971550"/>
          </a:xfrm>
        </p:grpSpPr>
        <p:sp>
          <p:nvSpPr>
            <p:cNvPr id="17" name="Freeform 17"/>
            <p:cNvSpPr/>
            <p:nvPr/>
          </p:nvSpPr>
          <p:spPr>
            <a:xfrm>
              <a:off x="-31" y="-127"/>
              <a:ext cx="1047025" cy="971677"/>
            </a:xfrm>
            <a:custGeom>
              <a:avLst/>
              <a:gdLst/>
              <a:ahLst/>
              <a:cxnLst/>
              <a:rect l="l" t="t" r="r" b="b"/>
              <a:pathLst>
                <a:path w="1047025" h="971677">
                  <a:moveTo>
                    <a:pt x="585885" y="127"/>
                  </a:moveTo>
                  <a:cubicBezTo>
                    <a:pt x="546134" y="86360"/>
                    <a:pt x="473236" y="54610"/>
                    <a:pt x="410116" y="143510"/>
                  </a:cubicBezTo>
                  <a:cubicBezTo>
                    <a:pt x="432595" y="155829"/>
                    <a:pt x="452916" y="174625"/>
                    <a:pt x="468283" y="194056"/>
                  </a:cubicBezTo>
                  <a:cubicBezTo>
                    <a:pt x="483523" y="152654"/>
                    <a:pt x="518956" y="133096"/>
                    <a:pt x="565438" y="129794"/>
                  </a:cubicBezTo>
                  <a:lnTo>
                    <a:pt x="581059" y="127254"/>
                  </a:lnTo>
                  <a:cubicBezTo>
                    <a:pt x="592743" y="123698"/>
                    <a:pt x="599474" y="121285"/>
                    <a:pt x="611793" y="113919"/>
                  </a:cubicBezTo>
                  <a:cubicBezTo>
                    <a:pt x="612936" y="75184"/>
                    <a:pt x="606459" y="33274"/>
                    <a:pt x="586012" y="0"/>
                  </a:cubicBezTo>
                  <a:close/>
                  <a:moveTo>
                    <a:pt x="687105" y="79502"/>
                  </a:moveTo>
                  <a:cubicBezTo>
                    <a:pt x="674659" y="93345"/>
                    <a:pt x="662467" y="105283"/>
                    <a:pt x="650402" y="115316"/>
                  </a:cubicBezTo>
                  <a:cubicBezTo>
                    <a:pt x="660689" y="150241"/>
                    <a:pt x="657895" y="183896"/>
                    <a:pt x="639099" y="214757"/>
                  </a:cubicBezTo>
                  <a:cubicBezTo>
                    <a:pt x="636940" y="218440"/>
                    <a:pt x="633003" y="220472"/>
                    <a:pt x="628938" y="220472"/>
                  </a:cubicBezTo>
                  <a:cubicBezTo>
                    <a:pt x="626779" y="220472"/>
                    <a:pt x="624747" y="219964"/>
                    <a:pt x="622842" y="218694"/>
                  </a:cubicBezTo>
                  <a:cubicBezTo>
                    <a:pt x="617254" y="215265"/>
                    <a:pt x="615476" y="207899"/>
                    <a:pt x="618905" y="202311"/>
                  </a:cubicBezTo>
                  <a:cubicBezTo>
                    <a:pt x="632495" y="179959"/>
                    <a:pt x="635542" y="155956"/>
                    <a:pt x="629954" y="130429"/>
                  </a:cubicBezTo>
                  <a:cubicBezTo>
                    <a:pt x="618778" y="137795"/>
                    <a:pt x="607729" y="143383"/>
                    <a:pt x="596807" y="147193"/>
                  </a:cubicBezTo>
                  <a:cubicBezTo>
                    <a:pt x="597442" y="183134"/>
                    <a:pt x="586012" y="214630"/>
                    <a:pt x="560104" y="239268"/>
                  </a:cubicBezTo>
                  <a:cubicBezTo>
                    <a:pt x="557564" y="241681"/>
                    <a:pt x="554770" y="242697"/>
                    <a:pt x="552103" y="242697"/>
                  </a:cubicBezTo>
                  <a:cubicBezTo>
                    <a:pt x="542832" y="242697"/>
                    <a:pt x="534958" y="230505"/>
                    <a:pt x="543721" y="222123"/>
                  </a:cubicBezTo>
                  <a:cubicBezTo>
                    <a:pt x="563406" y="203327"/>
                    <a:pt x="572423" y="180086"/>
                    <a:pt x="573058" y="152908"/>
                  </a:cubicBezTo>
                  <a:cubicBezTo>
                    <a:pt x="571153" y="153162"/>
                    <a:pt x="569121" y="153416"/>
                    <a:pt x="567216" y="153543"/>
                  </a:cubicBezTo>
                  <a:cubicBezTo>
                    <a:pt x="520861" y="156845"/>
                    <a:pt x="491270" y="177673"/>
                    <a:pt x="485428" y="223901"/>
                  </a:cubicBezTo>
                  <a:cubicBezTo>
                    <a:pt x="484539" y="230759"/>
                    <a:pt x="479078" y="234569"/>
                    <a:pt x="473490" y="234569"/>
                  </a:cubicBezTo>
                  <a:cubicBezTo>
                    <a:pt x="469426" y="234569"/>
                    <a:pt x="465362" y="232537"/>
                    <a:pt x="463076" y="228346"/>
                  </a:cubicBezTo>
                  <a:cubicBezTo>
                    <a:pt x="448598" y="201422"/>
                    <a:pt x="414053" y="167386"/>
                    <a:pt x="381287" y="156464"/>
                  </a:cubicBezTo>
                  <a:cubicBezTo>
                    <a:pt x="372905" y="153670"/>
                    <a:pt x="364904" y="152273"/>
                    <a:pt x="357030" y="152273"/>
                  </a:cubicBezTo>
                  <a:cubicBezTo>
                    <a:pt x="335948" y="152273"/>
                    <a:pt x="316771" y="162052"/>
                    <a:pt x="299753" y="179832"/>
                  </a:cubicBezTo>
                  <a:cubicBezTo>
                    <a:pt x="296832" y="182880"/>
                    <a:pt x="294038" y="183261"/>
                    <a:pt x="290101" y="183642"/>
                  </a:cubicBezTo>
                  <a:cubicBezTo>
                    <a:pt x="257842" y="187198"/>
                    <a:pt x="239300" y="200787"/>
                    <a:pt x="237268" y="231267"/>
                  </a:cubicBezTo>
                  <a:cubicBezTo>
                    <a:pt x="251492" y="224790"/>
                    <a:pt x="264573" y="221869"/>
                    <a:pt x="276766" y="221869"/>
                  </a:cubicBezTo>
                  <a:cubicBezTo>
                    <a:pt x="325153" y="221869"/>
                    <a:pt x="357157" y="269367"/>
                    <a:pt x="377223" y="327914"/>
                  </a:cubicBezTo>
                  <a:lnTo>
                    <a:pt x="377096" y="327914"/>
                  </a:lnTo>
                  <a:cubicBezTo>
                    <a:pt x="388907" y="356616"/>
                    <a:pt x="405036" y="379222"/>
                    <a:pt x="429801" y="393446"/>
                  </a:cubicBezTo>
                  <a:cubicBezTo>
                    <a:pt x="449741" y="405003"/>
                    <a:pt x="475776" y="411353"/>
                    <a:pt x="510193" y="411353"/>
                  </a:cubicBezTo>
                  <a:cubicBezTo>
                    <a:pt x="519337" y="411353"/>
                    <a:pt x="528989" y="410845"/>
                    <a:pt x="539403" y="409956"/>
                  </a:cubicBezTo>
                  <a:lnTo>
                    <a:pt x="539403" y="410083"/>
                  </a:lnTo>
                  <a:cubicBezTo>
                    <a:pt x="539784" y="410083"/>
                    <a:pt x="540165" y="410083"/>
                    <a:pt x="540546" y="410083"/>
                  </a:cubicBezTo>
                  <a:cubicBezTo>
                    <a:pt x="542832" y="410083"/>
                    <a:pt x="545118" y="410718"/>
                    <a:pt x="547150" y="412115"/>
                  </a:cubicBezTo>
                  <a:lnTo>
                    <a:pt x="664753" y="492633"/>
                  </a:lnTo>
                  <a:lnTo>
                    <a:pt x="685835" y="451231"/>
                  </a:lnTo>
                  <a:cubicBezTo>
                    <a:pt x="675421" y="441198"/>
                    <a:pt x="587028" y="357759"/>
                    <a:pt x="585123" y="354838"/>
                  </a:cubicBezTo>
                  <a:cubicBezTo>
                    <a:pt x="581440" y="349377"/>
                    <a:pt x="583091" y="342011"/>
                    <a:pt x="588552" y="338455"/>
                  </a:cubicBezTo>
                  <a:cubicBezTo>
                    <a:pt x="677580" y="279527"/>
                    <a:pt x="699297" y="184150"/>
                    <a:pt x="687105" y="79502"/>
                  </a:cubicBezTo>
                  <a:close/>
                  <a:moveTo>
                    <a:pt x="929549" y="361696"/>
                  </a:moveTo>
                  <a:cubicBezTo>
                    <a:pt x="923834" y="361696"/>
                    <a:pt x="918246" y="363347"/>
                    <a:pt x="913166" y="367157"/>
                  </a:cubicBezTo>
                  <a:cubicBezTo>
                    <a:pt x="908721" y="370459"/>
                    <a:pt x="905038" y="375285"/>
                    <a:pt x="903006" y="381381"/>
                  </a:cubicBezTo>
                  <a:lnTo>
                    <a:pt x="920532" y="508254"/>
                  </a:lnTo>
                  <a:lnTo>
                    <a:pt x="945551" y="491871"/>
                  </a:lnTo>
                  <a:lnTo>
                    <a:pt x="957870" y="375920"/>
                  </a:lnTo>
                  <a:cubicBezTo>
                    <a:pt x="950123" y="367157"/>
                    <a:pt x="939709" y="361696"/>
                    <a:pt x="929422" y="361696"/>
                  </a:cubicBezTo>
                  <a:close/>
                  <a:moveTo>
                    <a:pt x="117380" y="361696"/>
                  </a:moveTo>
                  <a:cubicBezTo>
                    <a:pt x="107093" y="361696"/>
                    <a:pt x="96679" y="367157"/>
                    <a:pt x="89059" y="375920"/>
                  </a:cubicBezTo>
                  <a:lnTo>
                    <a:pt x="101378" y="491871"/>
                  </a:lnTo>
                  <a:lnTo>
                    <a:pt x="126397" y="508254"/>
                  </a:lnTo>
                  <a:lnTo>
                    <a:pt x="144050" y="381381"/>
                  </a:lnTo>
                  <a:cubicBezTo>
                    <a:pt x="142018" y="375285"/>
                    <a:pt x="138335" y="370459"/>
                    <a:pt x="133890" y="367157"/>
                  </a:cubicBezTo>
                  <a:cubicBezTo>
                    <a:pt x="128810" y="363347"/>
                    <a:pt x="123222" y="361696"/>
                    <a:pt x="117507" y="361696"/>
                  </a:cubicBezTo>
                  <a:close/>
                  <a:moveTo>
                    <a:pt x="875066" y="426593"/>
                  </a:moveTo>
                  <a:cubicBezTo>
                    <a:pt x="859445" y="426593"/>
                    <a:pt x="847380" y="434213"/>
                    <a:pt x="842427" y="451231"/>
                  </a:cubicBezTo>
                  <a:lnTo>
                    <a:pt x="842173" y="452120"/>
                  </a:lnTo>
                  <a:lnTo>
                    <a:pt x="856651" y="550037"/>
                  </a:lnTo>
                  <a:lnTo>
                    <a:pt x="898561" y="522605"/>
                  </a:lnTo>
                  <a:lnTo>
                    <a:pt x="885353" y="427609"/>
                  </a:lnTo>
                  <a:cubicBezTo>
                    <a:pt x="881797" y="426974"/>
                    <a:pt x="878368" y="426593"/>
                    <a:pt x="875066" y="426593"/>
                  </a:cubicBezTo>
                  <a:close/>
                  <a:moveTo>
                    <a:pt x="172117" y="426593"/>
                  </a:moveTo>
                  <a:cubicBezTo>
                    <a:pt x="168815" y="426593"/>
                    <a:pt x="165386" y="426974"/>
                    <a:pt x="161830" y="427609"/>
                  </a:cubicBezTo>
                  <a:lnTo>
                    <a:pt x="148622" y="522605"/>
                  </a:lnTo>
                  <a:lnTo>
                    <a:pt x="190532" y="550037"/>
                  </a:lnTo>
                  <a:lnTo>
                    <a:pt x="205010" y="452120"/>
                  </a:lnTo>
                  <a:lnTo>
                    <a:pt x="204756" y="451231"/>
                  </a:lnTo>
                  <a:cubicBezTo>
                    <a:pt x="199930" y="434213"/>
                    <a:pt x="187738" y="426593"/>
                    <a:pt x="172117" y="426593"/>
                  </a:cubicBezTo>
                  <a:close/>
                  <a:moveTo>
                    <a:pt x="512987" y="650748"/>
                  </a:moveTo>
                  <a:cubicBezTo>
                    <a:pt x="507018" y="650748"/>
                    <a:pt x="501049" y="654685"/>
                    <a:pt x="501049" y="662432"/>
                  </a:cubicBezTo>
                  <a:lnTo>
                    <a:pt x="501049" y="710438"/>
                  </a:lnTo>
                  <a:lnTo>
                    <a:pt x="501049" y="714248"/>
                  </a:lnTo>
                  <a:cubicBezTo>
                    <a:pt x="501049" y="722122"/>
                    <a:pt x="507018" y="726059"/>
                    <a:pt x="512987" y="726059"/>
                  </a:cubicBezTo>
                  <a:cubicBezTo>
                    <a:pt x="518956" y="726059"/>
                    <a:pt x="524925" y="722122"/>
                    <a:pt x="524925" y="714248"/>
                  </a:cubicBezTo>
                  <a:lnTo>
                    <a:pt x="524925" y="710438"/>
                  </a:lnTo>
                  <a:lnTo>
                    <a:pt x="524925" y="662432"/>
                  </a:lnTo>
                  <a:cubicBezTo>
                    <a:pt x="524925" y="654558"/>
                    <a:pt x="518956" y="650748"/>
                    <a:pt x="512987" y="650748"/>
                  </a:cubicBezTo>
                  <a:close/>
                  <a:moveTo>
                    <a:pt x="419387" y="675767"/>
                  </a:moveTo>
                  <a:cubicBezTo>
                    <a:pt x="412529" y="675767"/>
                    <a:pt x="405671" y="681863"/>
                    <a:pt x="407068" y="689483"/>
                  </a:cubicBezTo>
                  <a:cubicBezTo>
                    <a:pt x="406560" y="691896"/>
                    <a:pt x="407068" y="694690"/>
                    <a:pt x="408592" y="697484"/>
                  </a:cubicBezTo>
                  <a:lnTo>
                    <a:pt x="432595" y="739013"/>
                  </a:lnTo>
                  <a:cubicBezTo>
                    <a:pt x="435008" y="743204"/>
                    <a:pt x="438691" y="744982"/>
                    <a:pt x="442374" y="744982"/>
                  </a:cubicBezTo>
                  <a:cubicBezTo>
                    <a:pt x="449233" y="744982"/>
                    <a:pt x="456091" y="738886"/>
                    <a:pt x="454694" y="731266"/>
                  </a:cubicBezTo>
                  <a:cubicBezTo>
                    <a:pt x="455202" y="728853"/>
                    <a:pt x="454694" y="726059"/>
                    <a:pt x="453170" y="723392"/>
                  </a:cubicBezTo>
                  <a:lnTo>
                    <a:pt x="429166" y="681863"/>
                  </a:lnTo>
                  <a:cubicBezTo>
                    <a:pt x="426753" y="677672"/>
                    <a:pt x="423070" y="675894"/>
                    <a:pt x="419387" y="675894"/>
                  </a:cubicBezTo>
                  <a:close/>
                  <a:moveTo>
                    <a:pt x="606586" y="675894"/>
                  </a:moveTo>
                  <a:cubicBezTo>
                    <a:pt x="602903" y="675894"/>
                    <a:pt x="599220" y="677672"/>
                    <a:pt x="596807" y="681863"/>
                  </a:cubicBezTo>
                  <a:lnTo>
                    <a:pt x="572804" y="723265"/>
                  </a:lnTo>
                  <a:cubicBezTo>
                    <a:pt x="571153" y="726059"/>
                    <a:pt x="570772" y="728853"/>
                    <a:pt x="571280" y="731266"/>
                  </a:cubicBezTo>
                  <a:cubicBezTo>
                    <a:pt x="569883" y="738759"/>
                    <a:pt x="576741" y="744982"/>
                    <a:pt x="583599" y="744982"/>
                  </a:cubicBezTo>
                  <a:cubicBezTo>
                    <a:pt x="587282" y="744982"/>
                    <a:pt x="590965" y="743204"/>
                    <a:pt x="593378" y="739013"/>
                  </a:cubicBezTo>
                  <a:lnTo>
                    <a:pt x="617381" y="697484"/>
                  </a:lnTo>
                  <a:cubicBezTo>
                    <a:pt x="619032" y="694690"/>
                    <a:pt x="619413" y="692023"/>
                    <a:pt x="618905" y="689483"/>
                  </a:cubicBezTo>
                  <a:cubicBezTo>
                    <a:pt x="620302" y="681863"/>
                    <a:pt x="613444" y="675767"/>
                    <a:pt x="606459" y="675767"/>
                  </a:cubicBezTo>
                  <a:close/>
                  <a:moveTo>
                    <a:pt x="1007782" y="290449"/>
                  </a:moveTo>
                  <a:cubicBezTo>
                    <a:pt x="998384" y="290449"/>
                    <a:pt x="990256" y="295910"/>
                    <a:pt x="989240" y="305943"/>
                  </a:cubicBezTo>
                  <a:lnTo>
                    <a:pt x="969554" y="493014"/>
                  </a:lnTo>
                  <a:cubicBezTo>
                    <a:pt x="993557" y="511683"/>
                    <a:pt x="1007655" y="546481"/>
                    <a:pt x="987207" y="570611"/>
                  </a:cubicBezTo>
                  <a:lnTo>
                    <a:pt x="852333" y="722122"/>
                  </a:lnTo>
                  <a:cubicBezTo>
                    <a:pt x="849920" y="724789"/>
                    <a:pt x="846745" y="726059"/>
                    <a:pt x="843443" y="726059"/>
                  </a:cubicBezTo>
                  <a:cubicBezTo>
                    <a:pt x="840649" y="726059"/>
                    <a:pt x="837855" y="725043"/>
                    <a:pt x="835569" y="723138"/>
                  </a:cubicBezTo>
                  <a:cubicBezTo>
                    <a:pt x="830743" y="718820"/>
                    <a:pt x="830235" y="711200"/>
                    <a:pt x="834680" y="706374"/>
                  </a:cubicBezTo>
                  <a:lnTo>
                    <a:pt x="970316" y="553466"/>
                  </a:lnTo>
                  <a:cubicBezTo>
                    <a:pt x="978444" y="540512"/>
                    <a:pt x="967776" y="522605"/>
                    <a:pt x="956600" y="513207"/>
                  </a:cubicBezTo>
                  <a:lnTo>
                    <a:pt x="783752" y="625983"/>
                  </a:lnTo>
                  <a:cubicBezTo>
                    <a:pt x="766099" y="637540"/>
                    <a:pt x="761146" y="673735"/>
                    <a:pt x="754796" y="697230"/>
                  </a:cubicBezTo>
                  <a:lnTo>
                    <a:pt x="723173" y="814959"/>
                  </a:lnTo>
                  <a:lnTo>
                    <a:pt x="878368" y="856488"/>
                  </a:lnTo>
                  <a:lnTo>
                    <a:pt x="892719" y="803148"/>
                  </a:lnTo>
                  <a:lnTo>
                    <a:pt x="892846" y="803148"/>
                  </a:lnTo>
                  <a:cubicBezTo>
                    <a:pt x="893354" y="801116"/>
                    <a:pt x="894497" y="799084"/>
                    <a:pt x="896275" y="797560"/>
                  </a:cubicBezTo>
                  <a:lnTo>
                    <a:pt x="1012862" y="689737"/>
                  </a:lnTo>
                  <a:cubicBezTo>
                    <a:pt x="1032674" y="671449"/>
                    <a:pt x="1045501" y="649732"/>
                    <a:pt x="1047025" y="623443"/>
                  </a:cubicBezTo>
                  <a:lnTo>
                    <a:pt x="1047025" y="610743"/>
                  </a:lnTo>
                  <a:lnTo>
                    <a:pt x="1039405" y="328930"/>
                  </a:lnTo>
                  <a:cubicBezTo>
                    <a:pt x="1038770" y="302260"/>
                    <a:pt x="1021879" y="290195"/>
                    <a:pt x="1007909" y="290195"/>
                  </a:cubicBezTo>
                  <a:close/>
                  <a:moveTo>
                    <a:pt x="39274" y="290195"/>
                  </a:moveTo>
                  <a:cubicBezTo>
                    <a:pt x="25304" y="290195"/>
                    <a:pt x="8413" y="302260"/>
                    <a:pt x="7778" y="328803"/>
                  </a:cubicBezTo>
                  <a:lnTo>
                    <a:pt x="31" y="615569"/>
                  </a:lnTo>
                  <a:cubicBezTo>
                    <a:pt x="-731" y="645414"/>
                    <a:pt x="12604" y="669671"/>
                    <a:pt x="34321" y="689864"/>
                  </a:cubicBezTo>
                  <a:lnTo>
                    <a:pt x="150908" y="797687"/>
                  </a:lnTo>
                  <a:cubicBezTo>
                    <a:pt x="152559" y="799211"/>
                    <a:pt x="153702" y="801243"/>
                    <a:pt x="154337" y="803275"/>
                  </a:cubicBezTo>
                  <a:lnTo>
                    <a:pt x="154464" y="803275"/>
                  </a:lnTo>
                  <a:lnTo>
                    <a:pt x="168688" y="856615"/>
                  </a:lnTo>
                  <a:lnTo>
                    <a:pt x="323883" y="814959"/>
                  </a:lnTo>
                  <a:lnTo>
                    <a:pt x="292260" y="697230"/>
                  </a:lnTo>
                  <a:cubicBezTo>
                    <a:pt x="286037" y="673735"/>
                    <a:pt x="280957" y="637540"/>
                    <a:pt x="263303" y="625983"/>
                  </a:cubicBezTo>
                  <a:lnTo>
                    <a:pt x="90583" y="513207"/>
                  </a:lnTo>
                  <a:cubicBezTo>
                    <a:pt x="78517" y="523240"/>
                    <a:pt x="67849" y="542925"/>
                    <a:pt x="77882" y="554990"/>
                  </a:cubicBezTo>
                  <a:lnTo>
                    <a:pt x="212630" y="706374"/>
                  </a:lnTo>
                  <a:cubicBezTo>
                    <a:pt x="216948" y="711200"/>
                    <a:pt x="216567" y="718820"/>
                    <a:pt x="211741" y="723138"/>
                  </a:cubicBezTo>
                  <a:cubicBezTo>
                    <a:pt x="209455" y="725170"/>
                    <a:pt x="206661" y="726059"/>
                    <a:pt x="203867" y="726059"/>
                  </a:cubicBezTo>
                  <a:cubicBezTo>
                    <a:pt x="200565" y="726059"/>
                    <a:pt x="197263" y="724662"/>
                    <a:pt x="194977" y="722122"/>
                  </a:cubicBezTo>
                  <a:lnTo>
                    <a:pt x="60102" y="570738"/>
                  </a:lnTo>
                  <a:cubicBezTo>
                    <a:pt x="39147" y="546100"/>
                    <a:pt x="54641" y="511048"/>
                    <a:pt x="77755" y="493141"/>
                  </a:cubicBezTo>
                  <a:lnTo>
                    <a:pt x="57816" y="306070"/>
                  </a:lnTo>
                  <a:cubicBezTo>
                    <a:pt x="56800" y="296037"/>
                    <a:pt x="48672" y="290576"/>
                    <a:pt x="39147" y="290576"/>
                  </a:cubicBezTo>
                  <a:close/>
                  <a:moveTo>
                    <a:pt x="558707" y="781177"/>
                  </a:moveTo>
                  <a:cubicBezTo>
                    <a:pt x="546134" y="781177"/>
                    <a:pt x="542070" y="800862"/>
                    <a:pt x="556040" y="804672"/>
                  </a:cubicBezTo>
                  <a:lnTo>
                    <a:pt x="586647" y="812800"/>
                  </a:lnTo>
                  <a:lnTo>
                    <a:pt x="572550" y="865759"/>
                  </a:lnTo>
                  <a:lnTo>
                    <a:pt x="541816" y="857631"/>
                  </a:lnTo>
                  <a:cubicBezTo>
                    <a:pt x="540546" y="857250"/>
                    <a:pt x="539403" y="857123"/>
                    <a:pt x="538387" y="857123"/>
                  </a:cubicBezTo>
                  <a:cubicBezTo>
                    <a:pt x="525814" y="857123"/>
                    <a:pt x="521750" y="876935"/>
                    <a:pt x="535720" y="880618"/>
                  </a:cubicBezTo>
                  <a:lnTo>
                    <a:pt x="566327" y="888746"/>
                  </a:lnTo>
                  <a:cubicBezTo>
                    <a:pt x="568359" y="889254"/>
                    <a:pt x="570391" y="889508"/>
                    <a:pt x="572423" y="889508"/>
                  </a:cubicBezTo>
                  <a:cubicBezTo>
                    <a:pt x="582964" y="889508"/>
                    <a:pt x="592743" y="882396"/>
                    <a:pt x="595664" y="871728"/>
                  </a:cubicBezTo>
                  <a:lnTo>
                    <a:pt x="600617" y="853186"/>
                  </a:lnTo>
                  <a:cubicBezTo>
                    <a:pt x="615095" y="856996"/>
                    <a:pt x="631606" y="861441"/>
                    <a:pt x="647227" y="867410"/>
                  </a:cubicBezTo>
                  <a:cubicBezTo>
                    <a:pt x="648624" y="867918"/>
                    <a:pt x="650021" y="868172"/>
                    <a:pt x="651418" y="868172"/>
                  </a:cubicBezTo>
                  <a:cubicBezTo>
                    <a:pt x="656244" y="868172"/>
                    <a:pt x="660689" y="865251"/>
                    <a:pt x="662467" y="860425"/>
                  </a:cubicBezTo>
                  <a:cubicBezTo>
                    <a:pt x="664880" y="854329"/>
                    <a:pt x="661705" y="847471"/>
                    <a:pt x="655609" y="845185"/>
                  </a:cubicBezTo>
                  <a:cubicBezTo>
                    <a:pt x="638972" y="838962"/>
                    <a:pt x="621699" y="834263"/>
                    <a:pt x="606840" y="830326"/>
                  </a:cubicBezTo>
                  <a:lnTo>
                    <a:pt x="609761" y="819658"/>
                  </a:lnTo>
                  <a:cubicBezTo>
                    <a:pt x="613444" y="807212"/>
                    <a:pt x="606586" y="794131"/>
                    <a:pt x="593886" y="789940"/>
                  </a:cubicBezTo>
                  <a:lnTo>
                    <a:pt x="562390" y="781431"/>
                  </a:lnTo>
                  <a:cubicBezTo>
                    <a:pt x="561247" y="781177"/>
                    <a:pt x="560104" y="780923"/>
                    <a:pt x="558961" y="780923"/>
                  </a:cubicBezTo>
                  <a:close/>
                  <a:moveTo>
                    <a:pt x="477046" y="781685"/>
                  </a:moveTo>
                  <a:cubicBezTo>
                    <a:pt x="475903" y="781685"/>
                    <a:pt x="474760" y="781812"/>
                    <a:pt x="473617" y="782193"/>
                  </a:cubicBezTo>
                  <a:lnTo>
                    <a:pt x="446058" y="789559"/>
                  </a:lnTo>
                  <a:cubicBezTo>
                    <a:pt x="439708" y="791210"/>
                    <a:pt x="434627" y="795401"/>
                    <a:pt x="431579" y="800735"/>
                  </a:cubicBezTo>
                  <a:lnTo>
                    <a:pt x="431452" y="800608"/>
                  </a:lnTo>
                  <a:cubicBezTo>
                    <a:pt x="428404" y="805942"/>
                    <a:pt x="427388" y="812419"/>
                    <a:pt x="429039" y="818769"/>
                  </a:cubicBezTo>
                  <a:lnTo>
                    <a:pt x="432976" y="833501"/>
                  </a:lnTo>
                  <a:cubicBezTo>
                    <a:pt x="419895" y="836803"/>
                    <a:pt x="405925" y="840105"/>
                    <a:pt x="392463" y="844296"/>
                  </a:cubicBezTo>
                  <a:cubicBezTo>
                    <a:pt x="379001" y="848487"/>
                    <a:pt x="383446" y="867664"/>
                    <a:pt x="395638" y="867664"/>
                  </a:cubicBezTo>
                  <a:cubicBezTo>
                    <a:pt x="396908" y="867664"/>
                    <a:pt x="398178" y="867410"/>
                    <a:pt x="399575" y="867029"/>
                  </a:cubicBezTo>
                  <a:cubicBezTo>
                    <a:pt x="413418" y="862711"/>
                    <a:pt x="426499" y="859409"/>
                    <a:pt x="439072" y="856488"/>
                  </a:cubicBezTo>
                  <a:lnTo>
                    <a:pt x="443137" y="871601"/>
                  </a:lnTo>
                  <a:cubicBezTo>
                    <a:pt x="446058" y="882269"/>
                    <a:pt x="455710" y="889381"/>
                    <a:pt x="466378" y="889381"/>
                  </a:cubicBezTo>
                  <a:cubicBezTo>
                    <a:pt x="468410" y="889381"/>
                    <a:pt x="470442" y="889127"/>
                    <a:pt x="472474" y="888619"/>
                  </a:cubicBezTo>
                  <a:lnTo>
                    <a:pt x="500033" y="881253"/>
                  </a:lnTo>
                  <a:cubicBezTo>
                    <a:pt x="513876" y="877570"/>
                    <a:pt x="509812" y="857885"/>
                    <a:pt x="497366" y="857885"/>
                  </a:cubicBezTo>
                  <a:cubicBezTo>
                    <a:pt x="496223" y="857885"/>
                    <a:pt x="495080" y="858012"/>
                    <a:pt x="493937" y="858393"/>
                  </a:cubicBezTo>
                  <a:lnTo>
                    <a:pt x="466378" y="865759"/>
                  </a:lnTo>
                  <a:lnTo>
                    <a:pt x="451773" y="812927"/>
                  </a:lnTo>
                  <a:lnTo>
                    <a:pt x="479459" y="805434"/>
                  </a:lnTo>
                  <a:cubicBezTo>
                    <a:pt x="493302" y="801751"/>
                    <a:pt x="489238" y="781939"/>
                    <a:pt x="476792" y="781939"/>
                  </a:cubicBezTo>
                  <a:close/>
                  <a:moveTo>
                    <a:pt x="369603" y="827532"/>
                  </a:moveTo>
                  <a:cubicBezTo>
                    <a:pt x="368968" y="827532"/>
                    <a:pt x="368460" y="827659"/>
                    <a:pt x="367825" y="827786"/>
                  </a:cubicBezTo>
                  <a:lnTo>
                    <a:pt x="130080" y="891540"/>
                  </a:lnTo>
                  <a:cubicBezTo>
                    <a:pt x="128302" y="892048"/>
                    <a:pt x="126905" y="893191"/>
                    <a:pt x="126016" y="894588"/>
                  </a:cubicBezTo>
                  <a:lnTo>
                    <a:pt x="125889" y="894588"/>
                  </a:lnTo>
                  <a:cubicBezTo>
                    <a:pt x="125127" y="896112"/>
                    <a:pt x="124873" y="897890"/>
                    <a:pt x="125254" y="899668"/>
                  </a:cubicBezTo>
                  <a:lnTo>
                    <a:pt x="144050" y="969899"/>
                  </a:lnTo>
                  <a:cubicBezTo>
                    <a:pt x="144177" y="970534"/>
                    <a:pt x="144431" y="971042"/>
                    <a:pt x="144812" y="971677"/>
                  </a:cubicBezTo>
                  <a:lnTo>
                    <a:pt x="163227" y="971677"/>
                  </a:lnTo>
                  <a:lnTo>
                    <a:pt x="390177" y="910844"/>
                  </a:lnTo>
                  <a:cubicBezTo>
                    <a:pt x="393733" y="909955"/>
                    <a:pt x="395765" y="906272"/>
                    <a:pt x="394876" y="902716"/>
                  </a:cubicBezTo>
                  <a:lnTo>
                    <a:pt x="376080" y="832612"/>
                  </a:lnTo>
                  <a:cubicBezTo>
                    <a:pt x="375191" y="829564"/>
                    <a:pt x="372524" y="827659"/>
                    <a:pt x="369603" y="827659"/>
                  </a:cubicBezTo>
                  <a:close/>
                  <a:moveTo>
                    <a:pt x="677326" y="827659"/>
                  </a:moveTo>
                  <a:cubicBezTo>
                    <a:pt x="674405" y="827659"/>
                    <a:pt x="671611" y="829564"/>
                    <a:pt x="670849" y="832612"/>
                  </a:cubicBezTo>
                  <a:lnTo>
                    <a:pt x="652053" y="902716"/>
                  </a:lnTo>
                  <a:cubicBezTo>
                    <a:pt x="651164" y="906272"/>
                    <a:pt x="653196" y="909955"/>
                    <a:pt x="656752" y="910844"/>
                  </a:cubicBezTo>
                  <a:lnTo>
                    <a:pt x="883956" y="971677"/>
                  </a:lnTo>
                  <a:lnTo>
                    <a:pt x="902244" y="971677"/>
                  </a:lnTo>
                  <a:cubicBezTo>
                    <a:pt x="902625" y="971169"/>
                    <a:pt x="902879" y="970534"/>
                    <a:pt x="903006" y="969899"/>
                  </a:cubicBezTo>
                  <a:lnTo>
                    <a:pt x="921802" y="899668"/>
                  </a:lnTo>
                  <a:cubicBezTo>
                    <a:pt x="922691" y="896112"/>
                    <a:pt x="920532" y="892429"/>
                    <a:pt x="917103" y="891540"/>
                  </a:cubicBezTo>
                  <a:lnTo>
                    <a:pt x="679231" y="827786"/>
                  </a:lnTo>
                  <a:cubicBezTo>
                    <a:pt x="678596" y="827659"/>
                    <a:pt x="678088" y="827532"/>
                    <a:pt x="677453" y="827532"/>
                  </a:cubicBezTo>
                  <a:close/>
                </a:path>
              </a:pathLst>
            </a:custGeom>
            <a:solidFill>
              <a:srgbClr val="FFFFFF"/>
            </a:solidFill>
          </p:spPr>
        </p:sp>
      </p:grpSp>
      <p:grpSp>
        <p:nvGrpSpPr>
          <p:cNvPr id="18" name="Group 18"/>
          <p:cNvGrpSpPr/>
          <p:nvPr/>
        </p:nvGrpSpPr>
        <p:grpSpPr>
          <a:xfrm>
            <a:off x="2096424" y="3787950"/>
            <a:ext cx="1101776" cy="1102176"/>
            <a:chOff x="0" y="0"/>
            <a:chExt cx="1101776" cy="1102170"/>
          </a:xfrm>
        </p:grpSpPr>
        <p:sp>
          <p:nvSpPr>
            <p:cNvPr id="19" name="Freeform 19"/>
            <p:cNvSpPr/>
            <p:nvPr/>
          </p:nvSpPr>
          <p:spPr>
            <a:xfrm>
              <a:off x="63416" y="63500"/>
              <a:ext cx="427176" cy="975104"/>
            </a:xfrm>
            <a:custGeom>
              <a:avLst/>
              <a:gdLst/>
              <a:ahLst/>
              <a:cxnLst/>
              <a:rect l="l" t="t" r="r" b="b"/>
              <a:pathLst>
                <a:path w="427176" h="975104">
                  <a:moveTo>
                    <a:pt x="213697" y="0"/>
                  </a:moveTo>
                  <a:cubicBezTo>
                    <a:pt x="213697" y="0"/>
                    <a:pt x="213697" y="0"/>
                    <a:pt x="213570" y="0"/>
                  </a:cubicBezTo>
                  <a:cubicBezTo>
                    <a:pt x="183852" y="0"/>
                    <a:pt x="153500" y="20574"/>
                    <a:pt x="152738" y="60071"/>
                  </a:cubicBezTo>
                  <a:lnTo>
                    <a:pt x="152738" y="787398"/>
                  </a:lnTo>
                  <a:lnTo>
                    <a:pt x="99144" y="744472"/>
                  </a:lnTo>
                  <a:cubicBezTo>
                    <a:pt x="67902" y="720342"/>
                    <a:pt x="32723" y="731264"/>
                    <a:pt x="14054" y="754632"/>
                  </a:cubicBezTo>
                  <a:cubicBezTo>
                    <a:pt x="-4615" y="778000"/>
                    <a:pt x="-7536" y="814576"/>
                    <a:pt x="22944" y="839722"/>
                  </a:cubicBezTo>
                  <a:lnTo>
                    <a:pt x="25611" y="841627"/>
                  </a:lnTo>
                  <a:cubicBezTo>
                    <a:pt x="29929" y="844929"/>
                    <a:pt x="42502" y="855089"/>
                    <a:pt x="58631" y="868170"/>
                  </a:cubicBezTo>
                  <a:cubicBezTo>
                    <a:pt x="170644" y="958975"/>
                    <a:pt x="190710" y="974723"/>
                    <a:pt x="201378" y="973834"/>
                  </a:cubicBezTo>
                  <a:cubicBezTo>
                    <a:pt x="205188" y="974723"/>
                    <a:pt x="209252" y="975104"/>
                    <a:pt x="213189" y="975104"/>
                  </a:cubicBezTo>
                  <a:cubicBezTo>
                    <a:pt x="226270" y="975104"/>
                    <a:pt x="239732" y="970659"/>
                    <a:pt x="251797" y="961896"/>
                  </a:cubicBezTo>
                  <a:lnTo>
                    <a:pt x="404324" y="839849"/>
                  </a:lnTo>
                  <a:cubicBezTo>
                    <a:pt x="430613" y="818894"/>
                    <a:pt x="434804" y="780413"/>
                    <a:pt x="413849" y="754124"/>
                  </a:cubicBezTo>
                  <a:cubicBezTo>
                    <a:pt x="392894" y="727835"/>
                    <a:pt x="354413" y="723517"/>
                    <a:pt x="328124" y="744599"/>
                  </a:cubicBezTo>
                  <a:lnTo>
                    <a:pt x="274784" y="787398"/>
                  </a:lnTo>
                  <a:lnTo>
                    <a:pt x="274784" y="60071"/>
                  </a:lnTo>
                  <a:cubicBezTo>
                    <a:pt x="274149" y="20701"/>
                    <a:pt x="243542" y="0"/>
                    <a:pt x="213697" y="0"/>
                  </a:cubicBezTo>
                  <a:close/>
                </a:path>
              </a:pathLst>
            </a:custGeom>
            <a:solidFill>
              <a:srgbClr val="FFFFFF"/>
            </a:solidFill>
          </p:spPr>
        </p:sp>
        <p:sp>
          <p:nvSpPr>
            <p:cNvPr id="20" name="Freeform 20"/>
            <p:cNvSpPr/>
            <p:nvPr/>
          </p:nvSpPr>
          <p:spPr>
            <a:xfrm>
              <a:off x="433450" y="184785"/>
              <a:ext cx="604900" cy="121920"/>
            </a:xfrm>
            <a:custGeom>
              <a:avLst/>
              <a:gdLst/>
              <a:ahLst/>
              <a:cxnLst/>
              <a:rect l="l" t="t" r="r" b="b"/>
              <a:pathLst>
                <a:path w="604900" h="121920">
                  <a:moveTo>
                    <a:pt x="60960" y="0"/>
                  </a:moveTo>
                  <a:cubicBezTo>
                    <a:pt x="27305" y="0"/>
                    <a:pt x="0" y="27305"/>
                    <a:pt x="0" y="60959"/>
                  </a:cubicBezTo>
                  <a:cubicBezTo>
                    <a:pt x="0" y="94614"/>
                    <a:pt x="27305" y="121919"/>
                    <a:pt x="60960" y="121919"/>
                  </a:cubicBezTo>
                  <a:lnTo>
                    <a:pt x="545210" y="121919"/>
                  </a:lnTo>
                  <a:cubicBezTo>
                    <a:pt x="574420" y="121919"/>
                    <a:pt x="598931" y="101218"/>
                    <a:pt x="604900" y="73659"/>
                  </a:cubicBezTo>
                  <a:lnTo>
                    <a:pt x="604900" y="48259"/>
                  </a:lnTo>
                  <a:cubicBezTo>
                    <a:pt x="599058" y="20701"/>
                    <a:pt x="574547" y="0"/>
                    <a:pt x="545210" y="0"/>
                  </a:cubicBezTo>
                  <a:close/>
                </a:path>
              </a:pathLst>
            </a:custGeom>
            <a:solidFill>
              <a:srgbClr val="FFFFFF"/>
            </a:solidFill>
          </p:spPr>
        </p:sp>
        <p:sp>
          <p:nvSpPr>
            <p:cNvPr id="21" name="Freeform 21"/>
            <p:cNvSpPr/>
            <p:nvPr/>
          </p:nvSpPr>
          <p:spPr>
            <a:xfrm>
              <a:off x="514222" y="388111"/>
              <a:ext cx="524128" cy="121920"/>
            </a:xfrm>
            <a:custGeom>
              <a:avLst/>
              <a:gdLst/>
              <a:ahLst/>
              <a:cxnLst/>
              <a:rect l="l" t="t" r="r" b="b"/>
              <a:pathLst>
                <a:path w="524128" h="121920">
                  <a:moveTo>
                    <a:pt x="60960" y="0"/>
                  </a:moveTo>
                  <a:cubicBezTo>
                    <a:pt x="27305" y="0"/>
                    <a:pt x="0" y="27305"/>
                    <a:pt x="0" y="60960"/>
                  </a:cubicBezTo>
                  <a:cubicBezTo>
                    <a:pt x="0" y="94615"/>
                    <a:pt x="27305" y="121920"/>
                    <a:pt x="60960" y="121920"/>
                  </a:cubicBezTo>
                  <a:lnTo>
                    <a:pt x="464438" y="121920"/>
                  </a:lnTo>
                  <a:cubicBezTo>
                    <a:pt x="493648" y="121920"/>
                    <a:pt x="518159" y="101219"/>
                    <a:pt x="524128" y="73660"/>
                  </a:cubicBezTo>
                  <a:lnTo>
                    <a:pt x="524128" y="48260"/>
                  </a:lnTo>
                  <a:cubicBezTo>
                    <a:pt x="518286" y="20701"/>
                    <a:pt x="493775" y="0"/>
                    <a:pt x="464438" y="0"/>
                  </a:cubicBezTo>
                  <a:close/>
                </a:path>
              </a:pathLst>
            </a:custGeom>
            <a:solidFill>
              <a:srgbClr val="FFFFFF"/>
            </a:solidFill>
          </p:spPr>
        </p:sp>
        <p:sp>
          <p:nvSpPr>
            <p:cNvPr id="22" name="Freeform 22"/>
            <p:cNvSpPr/>
            <p:nvPr/>
          </p:nvSpPr>
          <p:spPr>
            <a:xfrm>
              <a:off x="594867" y="591438"/>
              <a:ext cx="443483" cy="121920"/>
            </a:xfrm>
            <a:custGeom>
              <a:avLst/>
              <a:gdLst/>
              <a:ahLst/>
              <a:cxnLst/>
              <a:rect l="l" t="t" r="r" b="b"/>
              <a:pathLst>
                <a:path w="443483" h="121920">
                  <a:moveTo>
                    <a:pt x="60960" y="0"/>
                  </a:moveTo>
                  <a:cubicBezTo>
                    <a:pt x="27305" y="0"/>
                    <a:pt x="0" y="27305"/>
                    <a:pt x="0" y="60960"/>
                  </a:cubicBezTo>
                  <a:cubicBezTo>
                    <a:pt x="0" y="94615"/>
                    <a:pt x="27305" y="121919"/>
                    <a:pt x="60960" y="121919"/>
                  </a:cubicBezTo>
                  <a:lnTo>
                    <a:pt x="383793" y="121919"/>
                  </a:lnTo>
                  <a:cubicBezTo>
                    <a:pt x="413003" y="121919"/>
                    <a:pt x="437514" y="101219"/>
                    <a:pt x="443483" y="73660"/>
                  </a:cubicBezTo>
                  <a:lnTo>
                    <a:pt x="443483" y="48260"/>
                  </a:lnTo>
                  <a:cubicBezTo>
                    <a:pt x="437641" y="20701"/>
                    <a:pt x="413130" y="0"/>
                    <a:pt x="383793" y="0"/>
                  </a:cubicBezTo>
                  <a:close/>
                </a:path>
              </a:pathLst>
            </a:custGeom>
            <a:solidFill>
              <a:srgbClr val="FFFFFF"/>
            </a:solidFill>
          </p:spPr>
        </p:sp>
        <p:sp>
          <p:nvSpPr>
            <p:cNvPr id="23" name="Freeform 23"/>
            <p:cNvSpPr/>
            <p:nvPr/>
          </p:nvSpPr>
          <p:spPr>
            <a:xfrm>
              <a:off x="675639" y="794764"/>
              <a:ext cx="362711" cy="121920"/>
            </a:xfrm>
            <a:custGeom>
              <a:avLst/>
              <a:gdLst/>
              <a:ahLst/>
              <a:cxnLst/>
              <a:rect l="l" t="t" r="r" b="b"/>
              <a:pathLst>
                <a:path w="362711" h="121920">
                  <a:moveTo>
                    <a:pt x="60959" y="0"/>
                  </a:moveTo>
                  <a:cubicBezTo>
                    <a:pt x="27304" y="0"/>
                    <a:pt x="0" y="27305"/>
                    <a:pt x="0" y="60960"/>
                  </a:cubicBezTo>
                  <a:cubicBezTo>
                    <a:pt x="0" y="94615"/>
                    <a:pt x="27304" y="121920"/>
                    <a:pt x="60959" y="121920"/>
                  </a:cubicBezTo>
                  <a:lnTo>
                    <a:pt x="303021" y="121920"/>
                  </a:lnTo>
                  <a:cubicBezTo>
                    <a:pt x="332231" y="121920"/>
                    <a:pt x="356742" y="101219"/>
                    <a:pt x="362711" y="73660"/>
                  </a:cubicBezTo>
                  <a:lnTo>
                    <a:pt x="362711" y="48260"/>
                  </a:lnTo>
                  <a:cubicBezTo>
                    <a:pt x="356869" y="20701"/>
                    <a:pt x="332358" y="0"/>
                    <a:pt x="303021" y="0"/>
                  </a:cubicBezTo>
                  <a:close/>
                </a:path>
              </a:pathLst>
            </a:custGeom>
            <a:solidFill>
              <a:srgbClr val="FFFFFF"/>
            </a:solidFill>
          </p:spPr>
        </p:sp>
      </p:grpSp>
      <p:sp>
        <p:nvSpPr>
          <p:cNvPr id="24" name="Freeform 24"/>
          <p:cNvSpPr/>
          <p:nvPr/>
        </p:nvSpPr>
        <p:spPr>
          <a:xfrm>
            <a:off x="3421837" y="5917444"/>
            <a:ext cx="4361536" cy="1231040"/>
          </a:xfrm>
          <a:custGeom>
            <a:avLst/>
            <a:gdLst/>
            <a:ahLst/>
            <a:cxnLst/>
            <a:rect l="l" t="t" r="r" b="b"/>
            <a:pathLst>
              <a:path w="4361536" h="1231040">
                <a:moveTo>
                  <a:pt x="0" y="0"/>
                </a:moveTo>
                <a:lnTo>
                  <a:pt x="4361536" y="0"/>
                </a:lnTo>
                <a:lnTo>
                  <a:pt x="4361536" y="1231040"/>
                </a:lnTo>
                <a:lnTo>
                  <a:pt x="0" y="123104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5" name="Freeform 25"/>
          <p:cNvSpPr/>
          <p:nvPr/>
        </p:nvSpPr>
        <p:spPr>
          <a:xfrm>
            <a:off x="3421837" y="8114481"/>
            <a:ext cx="4361536" cy="1231040"/>
          </a:xfrm>
          <a:custGeom>
            <a:avLst/>
            <a:gdLst/>
            <a:ahLst/>
            <a:cxnLst/>
            <a:rect l="l" t="t" r="r" b="b"/>
            <a:pathLst>
              <a:path w="4361536" h="1231040">
                <a:moveTo>
                  <a:pt x="0" y="0"/>
                </a:moveTo>
                <a:lnTo>
                  <a:pt x="4361536" y="0"/>
                </a:lnTo>
                <a:lnTo>
                  <a:pt x="4361536" y="1231039"/>
                </a:lnTo>
                <a:lnTo>
                  <a:pt x="0" y="123103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6" name="Freeform 26"/>
          <p:cNvSpPr/>
          <p:nvPr/>
        </p:nvSpPr>
        <p:spPr>
          <a:xfrm>
            <a:off x="3358334" y="3656905"/>
            <a:ext cx="4488542" cy="1358036"/>
          </a:xfrm>
          <a:custGeom>
            <a:avLst/>
            <a:gdLst/>
            <a:ahLst/>
            <a:cxnLst/>
            <a:rect l="l" t="t" r="r" b="b"/>
            <a:pathLst>
              <a:path w="4488542" h="1358036">
                <a:moveTo>
                  <a:pt x="0" y="0"/>
                </a:moveTo>
                <a:lnTo>
                  <a:pt x="4488542" y="0"/>
                </a:lnTo>
                <a:lnTo>
                  <a:pt x="4488542" y="1358036"/>
                </a:lnTo>
                <a:lnTo>
                  <a:pt x="0" y="135803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27" name="Group 27"/>
          <p:cNvGrpSpPr/>
          <p:nvPr/>
        </p:nvGrpSpPr>
        <p:grpSpPr>
          <a:xfrm>
            <a:off x="2120360" y="8233286"/>
            <a:ext cx="1048988" cy="975560"/>
            <a:chOff x="0" y="0"/>
            <a:chExt cx="1048982" cy="975550"/>
          </a:xfrm>
        </p:grpSpPr>
        <p:sp>
          <p:nvSpPr>
            <p:cNvPr id="28" name="Freeform 28"/>
            <p:cNvSpPr/>
            <p:nvPr/>
          </p:nvSpPr>
          <p:spPr>
            <a:xfrm>
              <a:off x="0" y="0"/>
              <a:ext cx="1049017" cy="975609"/>
            </a:xfrm>
            <a:custGeom>
              <a:avLst/>
              <a:gdLst/>
              <a:ahLst/>
              <a:cxnLst/>
              <a:rect l="l" t="t" r="r" b="b"/>
              <a:pathLst>
                <a:path w="1049017" h="975609">
                  <a:moveTo>
                    <a:pt x="0" y="975609"/>
                  </a:moveTo>
                  <a:lnTo>
                    <a:pt x="1049017" y="975609"/>
                  </a:lnTo>
                  <a:lnTo>
                    <a:pt x="1049017" y="0"/>
                  </a:lnTo>
                  <a:lnTo>
                    <a:pt x="0" y="0"/>
                  </a:lnTo>
                  <a:close/>
                </a:path>
              </a:pathLst>
            </a:custGeom>
            <a:solidFill>
              <a:srgbClr val="000000">
                <a:alpha val="0"/>
              </a:srgbClr>
            </a:solidFill>
          </p:spPr>
        </p:sp>
      </p:grpSp>
      <p:grpSp>
        <p:nvGrpSpPr>
          <p:cNvPr id="29" name="Group 29"/>
          <p:cNvGrpSpPr/>
          <p:nvPr/>
        </p:nvGrpSpPr>
        <p:grpSpPr>
          <a:xfrm>
            <a:off x="2153631" y="3847833"/>
            <a:ext cx="982456" cy="982456"/>
            <a:chOff x="0" y="0"/>
            <a:chExt cx="982447" cy="982447"/>
          </a:xfrm>
        </p:grpSpPr>
        <p:sp>
          <p:nvSpPr>
            <p:cNvPr id="30" name="Freeform 30"/>
            <p:cNvSpPr/>
            <p:nvPr/>
          </p:nvSpPr>
          <p:spPr>
            <a:xfrm>
              <a:off x="0" y="0"/>
              <a:ext cx="982467" cy="982467"/>
            </a:xfrm>
            <a:custGeom>
              <a:avLst/>
              <a:gdLst/>
              <a:ahLst/>
              <a:cxnLst/>
              <a:rect l="l" t="t" r="r" b="b"/>
              <a:pathLst>
                <a:path w="982467" h="982467">
                  <a:moveTo>
                    <a:pt x="0" y="982467"/>
                  </a:moveTo>
                  <a:lnTo>
                    <a:pt x="982467" y="982467"/>
                  </a:lnTo>
                  <a:lnTo>
                    <a:pt x="982467" y="0"/>
                  </a:lnTo>
                  <a:lnTo>
                    <a:pt x="0" y="0"/>
                  </a:lnTo>
                  <a:close/>
                </a:path>
              </a:pathLst>
            </a:custGeom>
            <a:solidFill>
              <a:srgbClr val="000000">
                <a:alpha val="0"/>
              </a:srgbClr>
            </a:solidFill>
          </p:spPr>
        </p:sp>
      </p:grpSp>
      <p:grpSp>
        <p:nvGrpSpPr>
          <p:cNvPr id="31" name="Group 31"/>
          <p:cNvGrpSpPr/>
          <p:nvPr/>
        </p:nvGrpSpPr>
        <p:grpSpPr>
          <a:xfrm>
            <a:off x="1919202" y="5956002"/>
            <a:ext cx="5927207" cy="1858604"/>
            <a:chOff x="0" y="0"/>
            <a:chExt cx="5927204" cy="1858607"/>
          </a:xfrm>
        </p:grpSpPr>
        <p:sp>
          <p:nvSpPr>
            <p:cNvPr id="32" name="Freeform 32"/>
            <p:cNvSpPr/>
            <p:nvPr/>
          </p:nvSpPr>
          <p:spPr>
            <a:xfrm>
              <a:off x="63500" y="63500"/>
              <a:ext cx="1324356" cy="886081"/>
            </a:xfrm>
            <a:custGeom>
              <a:avLst/>
              <a:gdLst/>
              <a:ahLst/>
              <a:cxnLst/>
              <a:rect l="l" t="t" r="r" b="b"/>
              <a:pathLst>
                <a:path w="1324356" h="886081">
                  <a:moveTo>
                    <a:pt x="0" y="886081"/>
                  </a:moveTo>
                  <a:lnTo>
                    <a:pt x="1324356" y="886081"/>
                  </a:lnTo>
                  <a:lnTo>
                    <a:pt x="1324356" y="0"/>
                  </a:lnTo>
                  <a:lnTo>
                    <a:pt x="0" y="0"/>
                  </a:lnTo>
                  <a:close/>
                </a:path>
              </a:pathLst>
            </a:custGeom>
            <a:solidFill>
              <a:srgbClr val="000000">
                <a:alpha val="0"/>
              </a:srgbClr>
            </a:solidFill>
          </p:spPr>
        </p:sp>
        <p:sp>
          <p:nvSpPr>
            <p:cNvPr id="33" name="Freeform 33"/>
            <p:cNvSpPr/>
            <p:nvPr/>
          </p:nvSpPr>
          <p:spPr>
            <a:xfrm>
              <a:off x="1502664" y="784608"/>
              <a:ext cx="4361053" cy="1010541"/>
            </a:xfrm>
            <a:custGeom>
              <a:avLst/>
              <a:gdLst/>
              <a:ahLst/>
              <a:cxnLst/>
              <a:rect l="l" t="t" r="r" b="b"/>
              <a:pathLst>
                <a:path w="4361053" h="1010541">
                  <a:moveTo>
                    <a:pt x="0" y="1010541"/>
                  </a:moveTo>
                  <a:lnTo>
                    <a:pt x="4361053" y="1010541"/>
                  </a:lnTo>
                  <a:lnTo>
                    <a:pt x="4361053" y="0"/>
                  </a:lnTo>
                  <a:lnTo>
                    <a:pt x="0" y="0"/>
                  </a:lnTo>
                  <a:close/>
                </a:path>
              </a:pathLst>
            </a:custGeom>
            <a:solidFill>
              <a:srgbClr val="000000">
                <a:alpha val="0"/>
              </a:srgbClr>
            </a:solidFill>
          </p:spPr>
        </p:sp>
      </p:grpSp>
      <p:grpSp>
        <p:nvGrpSpPr>
          <p:cNvPr id="34" name="Group 34"/>
          <p:cNvGrpSpPr/>
          <p:nvPr/>
        </p:nvGrpSpPr>
        <p:grpSpPr>
          <a:xfrm>
            <a:off x="3470177" y="4486170"/>
            <a:ext cx="4313120" cy="992534"/>
            <a:chOff x="0" y="0"/>
            <a:chExt cx="4313123" cy="992543"/>
          </a:xfrm>
        </p:grpSpPr>
        <p:sp>
          <p:nvSpPr>
            <p:cNvPr id="35" name="Freeform 35"/>
            <p:cNvSpPr/>
            <p:nvPr/>
          </p:nvSpPr>
          <p:spPr>
            <a:xfrm>
              <a:off x="0" y="0"/>
              <a:ext cx="4313176" cy="992510"/>
            </a:xfrm>
            <a:custGeom>
              <a:avLst/>
              <a:gdLst/>
              <a:ahLst/>
              <a:cxnLst/>
              <a:rect l="l" t="t" r="r" b="b"/>
              <a:pathLst>
                <a:path w="4313176" h="992510">
                  <a:moveTo>
                    <a:pt x="0" y="992510"/>
                  </a:moveTo>
                  <a:lnTo>
                    <a:pt x="4313176" y="992510"/>
                  </a:lnTo>
                  <a:lnTo>
                    <a:pt x="4313176" y="0"/>
                  </a:lnTo>
                  <a:lnTo>
                    <a:pt x="0" y="0"/>
                  </a:lnTo>
                  <a:close/>
                </a:path>
              </a:pathLst>
            </a:custGeom>
            <a:solidFill>
              <a:srgbClr val="000000">
                <a:alpha val="0"/>
              </a:srgbClr>
            </a:solidFill>
          </p:spPr>
        </p:sp>
      </p:grpSp>
      <p:sp>
        <p:nvSpPr>
          <p:cNvPr id="36" name="TextBox 36"/>
          <p:cNvSpPr txBox="1"/>
          <p:nvPr/>
        </p:nvSpPr>
        <p:spPr>
          <a:xfrm>
            <a:off x="2915582" y="640204"/>
            <a:ext cx="12897536" cy="1071915"/>
          </a:xfrm>
          <a:prstGeom prst="rect">
            <a:avLst/>
          </a:prstGeom>
        </p:spPr>
        <p:txBody>
          <a:bodyPr lIns="0" tIns="0" rIns="0" bIns="0" rtlCol="0" anchor="t">
            <a:spAutoFit/>
          </a:bodyPr>
          <a:lstStyle/>
          <a:p>
            <a:pPr algn="l">
              <a:lnSpc>
                <a:spcPts val="7941"/>
              </a:lnSpc>
            </a:pPr>
            <a:r>
              <a:rPr lang="en-US" sz="5672" b="1">
                <a:solidFill>
                  <a:srgbClr val="FFFFFF"/>
                </a:solidFill>
                <a:latin typeface="Poppins Bold"/>
                <a:ea typeface="Poppins Bold"/>
                <a:cs typeface="Poppins Bold"/>
                <a:sym typeface="Poppins Bold"/>
              </a:rPr>
              <a:t>EL PROCESO DE TRANSFORMACIÓN:</a:t>
            </a:r>
          </a:p>
        </p:txBody>
      </p:sp>
      <p:sp>
        <p:nvSpPr>
          <p:cNvPr id="37" name="TextBox 37"/>
          <p:cNvSpPr txBox="1"/>
          <p:nvPr/>
        </p:nvSpPr>
        <p:spPr>
          <a:xfrm>
            <a:off x="4768920" y="4052907"/>
            <a:ext cx="1700527" cy="500605"/>
          </a:xfrm>
          <a:prstGeom prst="rect">
            <a:avLst/>
          </a:prstGeom>
        </p:spPr>
        <p:txBody>
          <a:bodyPr lIns="0" tIns="0" rIns="0" bIns="0" rtlCol="0" anchor="t">
            <a:spAutoFit/>
          </a:bodyPr>
          <a:lstStyle/>
          <a:p>
            <a:pPr algn="l">
              <a:lnSpc>
                <a:spcPts val="3921"/>
              </a:lnSpc>
            </a:pPr>
            <a:r>
              <a:rPr lang="en-US" sz="2801" b="1">
                <a:solidFill>
                  <a:srgbClr val="FFFFFF"/>
                </a:solidFill>
                <a:latin typeface="Roboto Bold"/>
                <a:ea typeface="Roboto Bold"/>
                <a:cs typeface="Roboto Bold"/>
                <a:sym typeface="Roboto Bold"/>
              </a:rPr>
              <a:t>LA CAIDA:</a:t>
            </a:r>
          </a:p>
        </p:txBody>
      </p:sp>
      <p:sp>
        <p:nvSpPr>
          <p:cNvPr id="38" name="TextBox 38"/>
          <p:cNvSpPr txBox="1"/>
          <p:nvPr/>
        </p:nvSpPr>
        <p:spPr>
          <a:xfrm>
            <a:off x="4503410" y="6249953"/>
            <a:ext cx="2242090" cy="500605"/>
          </a:xfrm>
          <a:prstGeom prst="rect">
            <a:avLst/>
          </a:prstGeom>
        </p:spPr>
        <p:txBody>
          <a:bodyPr lIns="0" tIns="0" rIns="0" bIns="0" rtlCol="0" anchor="t">
            <a:spAutoFit/>
          </a:bodyPr>
          <a:lstStyle/>
          <a:p>
            <a:pPr algn="l">
              <a:lnSpc>
                <a:spcPts val="3921"/>
              </a:lnSpc>
            </a:pPr>
            <a:r>
              <a:rPr lang="en-US" sz="2801" b="1">
                <a:solidFill>
                  <a:srgbClr val="FFFFFF"/>
                </a:solidFill>
                <a:latin typeface="Roboto Bold"/>
                <a:ea typeface="Roboto Bold"/>
                <a:cs typeface="Roboto Bold"/>
                <a:sym typeface="Roboto Bold"/>
              </a:rPr>
              <a:t>EL RETORNO:</a:t>
            </a:r>
          </a:p>
        </p:txBody>
      </p:sp>
      <p:sp>
        <p:nvSpPr>
          <p:cNvPr id="39" name="TextBox 39"/>
          <p:cNvSpPr txBox="1"/>
          <p:nvPr/>
        </p:nvSpPr>
        <p:spPr>
          <a:xfrm>
            <a:off x="4357859" y="8443855"/>
            <a:ext cx="2614822" cy="500605"/>
          </a:xfrm>
          <a:prstGeom prst="rect">
            <a:avLst/>
          </a:prstGeom>
        </p:spPr>
        <p:txBody>
          <a:bodyPr lIns="0" tIns="0" rIns="0" bIns="0" rtlCol="0" anchor="t">
            <a:spAutoFit/>
          </a:bodyPr>
          <a:lstStyle/>
          <a:p>
            <a:pPr algn="l">
              <a:lnSpc>
                <a:spcPts val="3921"/>
              </a:lnSpc>
            </a:pPr>
            <a:r>
              <a:rPr lang="en-US" sz="2801" b="1">
                <a:solidFill>
                  <a:srgbClr val="FFFFFF"/>
                </a:solidFill>
                <a:latin typeface="Roboto Bold"/>
                <a:ea typeface="Roboto Bold"/>
                <a:cs typeface="Roboto Bold"/>
                <a:sym typeface="Roboto Bold"/>
              </a:rPr>
              <a:t>LA REDENCIÓN:</a:t>
            </a:r>
          </a:p>
        </p:txBody>
      </p:sp>
      <p:sp>
        <p:nvSpPr>
          <p:cNvPr id="40" name="TextBox 40"/>
          <p:cNvSpPr txBox="1"/>
          <p:nvPr/>
        </p:nvSpPr>
        <p:spPr>
          <a:xfrm>
            <a:off x="8069047" y="3680822"/>
            <a:ext cx="9253004" cy="821474"/>
          </a:xfrm>
          <a:prstGeom prst="rect">
            <a:avLst/>
          </a:prstGeom>
        </p:spPr>
        <p:txBody>
          <a:bodyPr lIns="0" tIns="0" rIns="0" bIns="0" rtlCol="0" anchor="t">
            <a:spAutoFit/>
          </a:bodyPr>
          <a:lstStyle/>
          <a:p>
            <a:pPr algn="l">
              <a:lnSpc>
                <a:spcPts val="3271"/>
              </a:lnSpc>
            </a:pPr>
            <a:r>
              <a:rPr lang="en-US" sz="2240">
                <a:solidFill>
                  <a:srgbClr val="000000"/>
                </a:solidFill>
                <a:latin typeface="Roboto"/>
                <a:ea typeface="Roboto"/>
                <a:cs typeface="Roboto"/>
                <a:sym typeface="Roboto"/>
              </a:rPr>
              <a:t>El viaje del hijo pródigo representa un proceso de fragmentación y caída que lo lleva a una "noche oscura del alma". </a:t>
            </a:r>
          </a:p>
        </p:txBody>
      </p:sp>
      <p:sp>
        <p:nvSpPr>
          <p:cNvPr id="41" name="TextBox 41"/>
          <p:cNvSpPr txBox="1"/>
          <p:nvPr/>
        </p:nvSpPr>
        <p:spPr>
          <a:xfrm>
            <a:off x="8112862" y="8073152"/>
            <a:ext cx="9691697" cy="1253928"/>
          </a:xfrm>
          <a:prstGeom prst="rect">
            <a:avLst/>
          </a:prstGeom>
        </p:spPr>
        <p:txBody>
          <a:bodyPr lIns="0" tIns="0" rIns="0" bIns="0" rtlCol="0" anchor="t">
            <a:spAutoFit/>
          </a:bodyPr>
          <a:lstStyle/>
          <a:p>
            <a:pPr algn="l">
              <a:lnSpc>
                <a:spcPts val="3300"/>
              </a:lnSpc>
            </a:pPr>
            <a:r>
              <a:rPr lang="en-US" sz="2240">
                <a:solidFill>
                  <a:srgbClr val="000000"/>
                </a:solidFill>
                <a:latin typeface="Roboto"/>
                <a:ea typeface="Roboto"/>
                <a:cs typeface="Roboto"/>
                <a:sym typeface="Roboto"/>
                <a:hlinkClick r:id="rId18" tooltip="https://www.google.com/search?q=reconocer+la+propia+sombra&amp;rlz=1C1CHBF_esEC1181EC1181&amp;oq=LA+PARABOLA+DEL+HIJO+PRODIGO+DESDE+UN+ENFOQUE+SICOLOGICO+&amp;gs_lcrp=EgZjaHJvbWUyBggAEEUYOTIGCAEQIRgK0gEJMjE0NjJqMGo0qAIAsAIB&amp;sourceid=chrome&amp;ie=UTF-8&amp;mstk=AUtExfBJstUpvEdnq2DezxKxu5KsaJApKbhWRt_4zBBf8ymrvNdpI3BFqBXuGEnj5LqM-1IdIqC6gSa3R0LIoQctSHfAzZRAg4ndTAPimgnciqdadz0SaqI6lAhVE7obQNTmObM&amp;csui=3&amp;ved=2ahUKEwjK34Dkg_KQAxWwaDABHZjXCcsQgK4QegQIBRAE"/>
              </a:rPr>
              <a:t>Se produ</a:t>
            </a:r>
            <a:r>
              <a:rPr lang="en-US" sz="2240">
                <a:solidFill>
                  <a:srgbClr val="000000"/>
                </a:solidFill>
                <a:latin typeface="Roboto"/>
                <a:ea typeface="Roboto"/>
                <a:cs typeface="Roboto"/>
                <a:sym typeface="Roboto"/>
              </a:rPr>
              <a:t>ce un renacimiento que permite al individuo</a:t>
            </a:r>
            <a:r>
              <a:rPr lang="en-US" sz="2240">
                <a:solidFill>
                  <a:srgbClr val="000000"/>
                </a:solidFill>
                <a:latin typeface="Roboto"/>
                <a:ea typeface="Roboto"/>
                <a:cs typeface="Roboto"/>
                <a:sym typeface="Roboto"/>
                <a:hlinkClick r:id="rId18" tooltip="https://www.google.com/search?q=reconocer+la+propia+sombra&amp;rlz=1C1CHBF_esEC1181EC1181&amp;oq=LA+PARABOLA+DEL+HIJO+PRODIGO+DESDE+UN+ENFOQUE+SICOLOGICO+&amp;gs_lcrp=EgZjaHJvbWUyBggAEEUYOTIGCAEQIRgK0gEJMjE0NjJqMGo0qAIAsAIB&amp;sourceid=chrome&amp;ie=UTF-8&amp;mstk=AUtExfBJstUpvEdnq2DezxKxu5KsaJApKbhWRt_4zBBf8ymrvNdpI3BFqBXuGEnj5LqM-1IdIqC6gSa3R0LIoQctSHfAzZRAg4ndTAPimgnciqdadz0SaqI6lAhVE7obQNTmObM&amp;csui=3&amp;ved=2ahUKEwjK34Dkg_KQAxWwaDABHZjXCcsQgK4QegQIBRAE"/>
              </a:rPr>
              <a:t> reconocer la propia sombra,</a:t>
            </a:r>
            <a:r>
              <a:rPr lang="en-US" sz="2240">
                <a:solidFill>
                  <a:srgbClr val="000000"/>
                </a:solidFill>
                <a:latin typeface="Roboto"/>
                <a:ea typeface="Roboto"/>
                <a:cs typeface="Roboto"/>
                <a:sym typeface="Roboto"/>
              </a:rPr>
              <a:t> ser perdonado y reincorporarse al centro de la vida (su familia o su comunidad). </a:t>
            </a:r>
          </a:p>
        </p:txBody>
      </p:sp>
      <p:sp>
        <p:nvSpPr>
          <p:cNvPr id="42" name="TextBox 42"/>
          <p:cNvSpPr txBox="1"/>
          <p:nvPr/>
        </p:nvSpPr>
        <p:spPr>
          <a:xfrm>
            <a:off x="8112862" y="6088266"/>
            <a:ext cx="9704670" cy="821474"/>
          </a:xfrm>
          <a:prstGeom prst="rect">
            <a:avLst/>
          </a:prstGeom>
        </p:spPr>
        <p:txBody>
          <a:bodyPr lIns="0" tIns="0" rIns="0" bIns="0" rtlCol="0" anchor="t">
            <a:spAutoFit/>
          </a:bodyPr>
          <a:lstStyle/>
          <a:p>
            <a:pPr algn="l">
              <a:lnSpc>
                <a:spcPts val="3271"/>
              </a:lnSpc>
            </a:pPr>
            <a:r>
              <a:rPr lang="en-US" sz="2240">
                <a:solidFill>
                  <a:srgbClr val="000000"/>
                </a:solidFill>
                <a:latin typeface="Roboto"/>
                <a:ea typeface="Roboto"/>
                <a:cs typeface="Roboto"/>
                <a:sym typeface="Roboto"/>
              </a:rPr>
              <a:t>El regreso no es solo un acto de arrepentimiento, sino un</a:t>
            </a:r>
            <a:r>
              <a:rPr lang="en-US" sz="2240">
                <a:solidFill>
                  <a:srgbClr val="000000"/>
                </a:solidFill>
                <a:latin typeface="Roboto"/>
                <a:ea typeface="Roboto"/>
                <a:cs typeface="Roboto"/>
                <a:sym typeface="Roboto"/>
                <a:hlinkClick r:id="rId19" tooltip="https://www.google.com/search?q=pasaje+del+alma&amp;rlz=1C1CHBF_esEC1181EC1181&amp;oq=LA+PARABOLA+DEL+HIJO+PRODIGO+DESDE+UN+ENFOQUE+SICOLOGICO+&amp;gs_lcrp=EgZjaHJvbWUyBggAEEUYOTIGCAEQIRgK0gEJMjE0NjJqMGo0qAIAsAIB&amp;sourceid=chrome&amp;ie=UTF-8&amp;mstk=AUtExfBJstUpvEdnq2DezxKxu5KsaJApKbhWRt_4zBBf8ymrvNdpI3BFqBXuGEnj5LqM-1IdIqC6gSa3R0LIoQctSHfAzZRAg4ndTAPimgnciqdadz0SaqI6lAhVE7obQNTmObM&amp;csui=3&amp;ved=2ahUKEwjK34Dkg_KQAxWwaDABHZjXCcsQgK4QegQIBRAC"/>
              </a:rPr>
              <a:t> pasaje del alma </a:t>
            </a:r>
            <a:r>
              <a:rPr lang="en-US" sz="2240">
                <a:solidFill>
                  <a:srgbClr val="000000"/>
                </a:solidFill>
                <a:latin typeface="Roboto"/>
                <a:ea typeface="Roboto"/>
                <a:cs typeface="Roboto"/>
                <a:sym typeface="Roboto"/>
              </a:rPr>
              <a:t>de la caída a la conciencia y, finalmente, a la unificación con el centro del ser.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190090"/>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8288000"/>
            <a:chOff x="0" y="0"/>
            <a:chExt cx="24384000" cy="24384000"/>
          </a:xfrm>
        </p:grpSpPr>
        <p:sp>
          <p:nvSpPr>
            <p:cNvPr id="3" name="Freeform 3"/>
            <p:cNvSpPr/>
            <p:nvPr/>
          </p:nvSpPr>
          <p:spPr>
            <a:xfrm>
              <a:off x="0" y="0"/>
              <a:ext cx="24384000" cy="24384000"/>
            </a:xfrm>
            <a:custGeom>
              <a:avLst/>
              <a:gdLst/>
              <a:ahLst/>
              <a:cxnLst/>
              <a:rect l="l" t="t" r="r" b="b"/>
              <a:pathLst>
                <a:path w="24384000" h="24384000">
                  <a:moveTo>
                    <a:pt x="0" y="0"/>
                  </a:moveTo>
                  <a:lnTo>
                    <a:pt x="24384000" y="0"/>
                  </a:lnTo>
                  <a:lnTo>
                    <a:pt x="24384000" y="24384000"/>
                  </a:lnTo>
                  <a:lnTo>
                    <a:pt x="0" y="24384000"/>
                  </a:lnTo>
                  <a:lnTo>
                    <a:pt x="0" y="0"/>
                  </a:lnTo>
                  <a:close/>
                </a:path>
              </a:pathLst>
            </a:custGeom>
            <a:blipFill>
              <a:blip r:embed="rId2">
                <a:alphaModFix amt="75999"/>
              </a:blip>
              <a:stretch>
                <a:fillRect/>
              </a:stretch>
            </a:blipFill>
          </p:spPr>
        </p:sp>
      </p:grpSp>
      <p:sp>
        <p:nvSpPr>
          <p:cNvPr id="4" name="Freeform 4"/>
          <p:cNvSpPr/>
          <p:nvPr/>
        </p:nvSpPr>
        <p:spPr>
          <a:xfrm>
            <a:off x="3266008" y="3621367"/>
            <a:ext cx="3902278" cy="5180752"/>
          </a:xfrm>
          <a:custGeom>
            <a:avLst/>
            <a:gdLst/>
            <a:ahLst/>
            <a:cxnLst/>
            <a:rect l="l" t="t" r="r" b="b"/>
            <a:pathLst>
              <a:path w="3902278" h="5180752">
                <a:moveTo>
                  <a:pt x="0" y="0"/>
                </a:moveTo>
                <a:lnTo>
                  <a:pt x="3902278" y="0"/>
                </a:lnTo>
                <a:lnTo>
                  <a:pt x="3902278" y="5180752"/>
                </a:lnTo>
                <a:lnTo>
                  <a:pt x="0" y="5180752"/>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sp>
      <p:sp>
        <p:nvSpPr>
          <p:cNvPr id="5" name="Freeform 5"/>
          <p:cNvSpPr/>
          <p:nvPr/>
        </p:nvSpPr>
        <p:spPr>
          <a:xfrm>
            <a:off x="7193528" y="3621367"/>
            <a:ext cx="3902278" cy="5180752"/>
          </a:xfrm>
          <a:custGeom>
            <a:avLst/>
            <a:gdLst/>
            <a:ahLst/>
            <a:cxnLst/>
            <a:rect l="l" t="t" r="r" b="b"/>
            <a:pathLst>
              <a:path w="3902278" h="5180752">
                <a:moveTo>
                  <a:pt x="0" y="0"/>
                </a:moveTo>
                <a:lnTo>
                  <a:pt x="3902278" y="0"/>
                </a:lnTo>
                <a:lnTo>
                  <a:pt x="3902278" y="5180752"/>
                </a:lnTo>
                <a:lnTo>
                  <a:pt x="0" y="5180752"/>
                </a:lnTo>
                <a:lnTo>
                  <a:pt x="0" y="0"/>
                </a:lnTo>
                <a:close/>
              </a:path>
            </a:pathLst>
          </a:custGeom>
          <a:blipFill>
            <a:blip r:embed="rId5">
              <a:alphaModFix amt="50000"/>
              <a:extLst>
                <a:ext uri="{96DAC541-7B7A-43D3-8B79-37D633B846F1}">
                  <asvg:svgBlip xmlns:asvg="http://schemas.microsoft.com/office/drawing/2016/SVG/main" r:embed="rId6"/>
                </a:ext>
              </a:extLst>
            </a:blip>
            <a:stretch>
              <a:fillRect/>
            </a:stretch>
          </a:blipFill>
        </p:spPr>
      </p:sp>
      <p:grpSp>
        <p:nvGrpSpPr>
          <p:cNvPr id="6" name="Group 6"/>
          <p:cNvGrpSpPr/>
          <p:nvPr/>
        </p:nvGrpSpPr>
        <p:grpSpPr>
          <a:xfrm>
            <a:off x="12603861" y="8275520"/>
            <a:ext cx="1149229" cy="1149229"/>
            <a:chOff x="0" y="0"/>
            <a:chExt cx="1149223" cy="1149223"/>
          </a:xfrm>
        </p:grpSpPr>
        <p:sp>
          <p:nvSpPr>
            <p:cNvPr id="7" name="Freeform 7"/>
            <p:cNvSpPr/>
            <p:nvPr/>
          </p:nvSpPr>
          <p:spPr>
            <a:xfrm>
              <a:off x="63500" y="63500"/>
              <a:ext cx="1022220" cy="1022093"/>
            </a:xfrm>
            <a:custGeom>
              <a:avLst/>
              <a:gdLst/>
              <a:ahLst/>
              <a:cxnLst/>
              <a:rect l="l" t="t" r="r" b="b"/>
              <a:pathLst>
                <a:path w="1022220" h="1022093">
                  <a:moveTo>
                    <a:pt x="511173" y="0"/>
                  </a:moveTo>
                  <a:cubicBezTo>
                    <a:pt x="527937" y="0"/>
                    <a:pt x="544574" y="762"/>
                    <a:pt x="561211" y="2413"/>
                  </a:cubicBezTo>
                  <a:cubicBezTo>
                    <a:pt x="577848" y="4064"/>
                    <a:pt x="594358" y="6477"/>
                    <a:pt x="610868" y="9779"/>
                  </a:cubicBezTo>
                  <a:cubicBezTo>
                    <a:pt x="627378" y="13081"/>
                    <a:pt x="643507" y="17145"/>
                    <a:pt x="659509" y="21971"/>
                  </a:cubicBezTo>
                  <a:cubicBezTo>
                    <a:pt x="675511" y="26797"/>
                    <a:pt x="691259" y="32512"/>
                    <a:pt x="706753" y="38862"/>
                  </a:cubicBezTo>
                  <a:cubicBezTo>
                    <a:pt x="722247" y="45212"/>
                    <a:pt x="737360" y="52451"/>
                    <a:pt x="752092" y="60325"/>
                  </a:cubicBezTo>
                  <a:cubicBezTo>
                    <a:pt x="766824" y="68199"/>
                    <a:pt x="781175" y="76835"/>
                    <a:pt x="795145" y="86106"/>
                  </a:cubicBezTo>
                  <a:cubicBezTo>
                    <a:pt x="809115" y="95377"/>
                    <a:pt x="822450" y="105410"/>
                    <a:pt x="835404" y="115951"/>
                  </a:cubicBezTo>
                  <a:cubicBezTo>
                    <a:pt x="848358" y="126492"/>
                    <a:pt x="860677" y="137794"/>
                    <a:pt x="872615" y="149605"/>
                  </a:cubicBezTo>
                  <a:cubicBezTo>
                    <a:pt x="884553" y="161416"/>
                    <a:pt x="895728" y="173862"/>
                    <a:pt x="906269" y="186816"/>
                  </a:cubicBezTo>
                  <a:cubicBezTo>
                    <a:pt x="916811" y="199770"/>
                    <a:pt x="926844" y="213232"/>
                    <a:pt x="936114" y="227075"/>
                  </a:cubicBezTo>
                  <a:cubicBezTo>
                    <a:pt x="945385" y="240918"/>
                    <a:pt x="954021" y="255396"/>
                    <a:pt x="961895" y="270128"/>
                  </a:cubicBezTo>
                  <a:cubicBezTo>
                    <a:pt x="969769" y="284860"/>
                    <a:pt x="976881" y="299973"/>
                    <a:pt x="983358" y="315467"/>
                  </a:cubicBezTo>
                  <a:cubicBezTo>
                    <a:pt x="989835" y="330961"/>
                    <a:pt x="995423" y="346709"/>
                    <a:pt x="1000249" y="362711"/>
                  </a:cubicBezTo>
                  <a:cubicBezTo>
                    <a:pt x="1005075" y="378713"/>
                    <a:pt x="1009139" y="394969"/>
                    <a:pt x="1012441" y="411352"/>
                  </a:cubicBezTo>
                  <a:cubicBezTo>
                    <a:pt x="1015743" y="427735"/>
                    <a:pt x="1018156" y="444372"/>
                    <a:pt x="1019807" y="461009"/>
                  </a:cubicBezTo>
                  <a:cubicBezTo>
                    <a:pt x="1021458" y="477646"/>
                    <a:pt x="1022220" y="494410"/>
                    <a:pt x="1022220" y="511047"/>
                  </a:cubicBezTo>
                  <a:cubicBezTo>
                    <a:pt x="1022220" y="527683"/>
                    <a:pt x="1021458" y="544447"/>
                    <a:pt x="1019807" y="561084"/>
                  </a:cubicBezTo>
                  <a:cubicBezTo>
                    <a:pt x="1018156" y="577721"/>
                    <a:pt x="1015743" y="594231"/>
                    <a:pt x="1012441" y="610741"/>
                  </a:cubicBezTo>
                  <a:cubicBezTo>
                    <a:pt x="1009139" y="627251"/>
                    <a:pt x="1005075" y="643380"/>
                    <a:pt x="1000249" y="659382"/>
                  </a:cubicBezTo>
                  <a:cubicBezTo>
                    <a:pt x="995423" y="675384"/>
                    <a:pt x="989708" y="691132"/>
                    <a:pt x="983358" y="706626"/>
                  </a:cubicBezTo>
                  <a:cubicBezTo>
                    <a:pt x="977008" y="722120"/>
                    <a:pt x="969769" y="737233"/>
                    <a:pt x="961895" y="751965"/>
                  </a:cubicBezTo>
                  <a:cubicBezTo>
                    <a:pt x="954021" y="766697"/>
                    <a:pt x="945385" y="781048"/>
                    <a:pt x="936114" y="795018"/>
                  </a:cubicBezTo>
                  <a:cubicBezTo>
                    <a:pt x="926844" y="808988"/>
                    <a:pt x="916811" y="822323"/>
                    <a:pt x="906269" y="835277"/>
                  </a:cubicBezTo>
                  <a:cubicBezTo>
                    <a:pt x="895728" y="848231"/>
                    <a:pt x="884426" y="860550"/>
                    <a:pt x="872615" y="872488"/>
                  </a:cubicBezTo>
                  <a:cubicBezTo>
                    <a:pt x="860804" y="884426"/>
                    <a:pt x="848358" y="895602"/>
                    <a:pt x="835404" y="906143"/>
                  </a:cubicBezTo>
                  <a:cubicBezTo>
                    <a:pt x="822450" y="916684"/>
                    <a:pt x="808988" y="926716"/>
                    <a:pt x="795145" y="935987"/>
                  </a:cubicBezTo>
                  <a:cubicBezTo>
                    <a:pt x="781302" y="945258"/>
                    <a:pt x="766824" y="953894"/>
                    <a:pt x="752092" y="961768"/>
                  </a:cubicBezTo>
                  <a:cubicBezTo>
                    <a:pt x="737360" y="969642"/>
                    <a:pt x="722247" y="976754"/>
                    <a:pt x="706753" y="983231"/>
                  </a:cubicBezTo>
                  <a:cubicBezTo>
                    <a:pt x="691259" y="989708"/>
                    <a:pt x="675511" y="995296"/>
                    <a:pt x="659509" y="1000122"/>
                  </a:cubicBezTo>
                  <a:cubicBezTo>
                    <a:pt x="643507" y="1004948"/>
                    <a:pt x="627251" y="1009012"/>
                    <a:pt x="610868" y="1012314"/>
                  </a:cubicBezTo>
                  <a:cubicBezTo>
                    <a:pt x="594485" y="1015616"/>
                    <a:pt x="577975" y="1018029"/>
                    <a:pt x="561211" y="1019680"/>
                  </a:cubicBezTo>
                  <a:cubicBezTo>
                    <a:pt x="544447" y="1021331"/>
                    <a:pt x="527810" y="1022093"/>
                    <a:pt x="511173" y="1022093"/>
                  </a:cubicBezTo>
                  <a:cubicBezTo>
                    <a:pt x="494537" y="1022093"/>
                    <a:pt x="477773" y="1021331"/>
                    <a:pt x="461136" y="1019680"/>
                  </a:cubicBezTo>
                  <a:cubicBezTo>
                    <a:pt x="444499" y="1018029"/>
                    <a:pt x="427989" y="1015616"/>
                    <a:pt x="411479" y="1012314"/>
                  </a:cubicBezTo>
                  <a:cubicBezTo>
                    <a:pt x="394969" y="1009012"/>
                    <a:pt x="378840" y="1004948"/>
                    <a:pt x="362838" y="1000122"/>
                  </a:cubicBezTo>
                  <a:cubicBezTo>
                    <a:pt x="346836" y="995296"/>
                    <a:pt x="331088" y="989581"/>
                    <a:pt x="315594" y="983231"/>
                  </a:cubicBezTo>
                  <a:cubicBezTo>
                    <a:pt x="300100" y="976881"/>
                    <a:pt x="284987" y="969642"/>
                    <a:pt x="270255" y="961768"/>
                  </a:cubicBezTo>
                  <a:cubicBezTo>
                    <a:pt x="255523" y="953894"/>
                    <a:pt x="241172" y="945258"/>
                    <a:pt x="227202" y="935987"/>
                  </a:cubicBezTo>
                  <a:cubicBezTo>
                    <a:pt x="213232" y="926716"/>
                    <a:pt x="199897" y="916684"/>
                    <a:pt x="186943" y="906143"/>
                  </a:cubicBezTo>
                  <a:cubicBezTo>
                    <a:pt x="173989" y="895602"/>
                    <a:pt x="161670" y="884299"/>
                    <a:pt x="149732" y="872488"/>
                  </a:cubicBezTo>
                  <a:cubicBezTo>
                    <a:pt x="137794" y="860677"/>
                    <a:pt x="126618" y="848231"/>
                    <a:pt x="116078" y="835277"/>
                  </a:cubicBezTo>
                  <a:cubicBezTo>
                    <a:pt x="105537" y="822323"/>
                    <a:pt x="95504" y="808861"/>
                    <a:pt x="86233" y="795018"/>
                  </a:cubicBezTo>
                  <a:cubicBezTo>
                    <a:pt x="76962" y="781175"/>
                    <a:pt x="68326" y="766697"/>
                    <a:pt x="60452" y="751965"/>
                  </a:cubicBezTo>
                  <a:cubicBezTo>
                    <a:pt x="52578" y="737233"/>
                    <a:pt x="45466" y="722120"/>
                    <a:pt x="38989" y="706626"/>
                  </a:cubicBezTo>
                  <a:cubicBezTo>
                    <a:pt x="32512" y="691132"/>
                    <a:pt x="26924" y="675384"/>
                    <a:pt x="22098" y="659382"/>
                  </a:cubicBezTo>
                  <a:cubicBezTo>
                    <a:pt x="17272" y="643380"/>
                    <a:pt x="13208" y="627124"/>
                    <a:pt x="9906" y="610741"/>
                  </a:cubicBezTo>
                  <a:cubicBezTo>
                    <a:pt x="6604" y="594358"/>
                    <a:pt x="4191" y="577848"/>
                    <a:pt x="2540" y="561084"/>
                  </a:cubicBezTo>
                  <a:cubicBezTo>
                    <a:pt x="889" y="544321"/>
                    <a:pt x="0" y="527811"/>
                    <a:pt x="0" y="511174"/>
                  </a:cubicBezTo>
                  <a:cubicBezTo>
                    <a:pt x="0" y="494537"/>
                    <a:pt x="762" y="477773"/>
                    <a:pt x="2413" y="461136"/>
                  </a:cubicBezTo>
                  <a:cubicBezTo>
                    <a:pt x="4064" y="444499"/>
                    <a:pt x="6477" y="427989"/>
                    <a:pt x="9779" y="411479"/>
                  </a:cubicBezTo>
                  <a:cubicBezTo>
                    <a:pt x="13081" y="394969"/>
                    <a:pt x="17145" y="378840"/>
                    <a:pt x="21971" y="362838"/>
                  </a:cubicBezTo>
                  <a:cubicBezTo>
                    <a:pt x="26797" y="346836"/>
                    <a:pt x="32512" y="331088"/>
                    <a:pt x="38862" y="315594"/>
                  </a:cubicBezTo>
                  <a:cubicBezTo>
                    <a:pt x="45212" y="300100"/>
                    <a:pt x="52451" y="284987"/>
                    <a:pt x="60325" y="270255"/>
                  </a:cubicBezTo>
                  <a:cubicBezTo>
                    <a:pt x="68199" y="255523"/>
                    <a:pt x="76835" y="241172"/>
                    <a:pt x="86106" y="227202"/>
                  </a:cubicBezTo>
                  <a:cubicBezTo>
                    <a:pt x="95377" y="213232"/>
                    <a:pt x="105410" y="199897"/>
                    <a:pt x="115951" y="186943"/>
                  </a:cubicBezTo>
                  <a:cubicBezTo>
                    <a:pt x="126492" y="173989"/>
                    <a:pt x="137794" y="161670"/>
                    <a:pt x="149605" y="149732"/>
                  </a:cubicBezTo>
                  <a:cubicBezTo>
                    <a:pt x="161416" y="137794"/>
                    <a:pt x="173862" y="126619"/>
                    <a:pt x="186816" y="116078"/>
                  </a:cubicBezTo>
                  <a:cubicBezTo>
                    <a:pt x="199770" y="105537"/>
                    <a:pt x="213232" y="95504"/>
                    <a:pt x="227075" y="86233"/>
                  </a:cubicBezTo>
                  <a:cubicBezTo>
                    <a:pt x="240918" y="76962"/>
                    <a:pt x="255396" y="68326"/>
                    <a:pt x="270128" y="60452"/>
                  </a:cubicBezTo>
                  <a:cubicBezTo>
                    <a:pt x="284860" y="52578"/>
                    <a:pt x="299973" y="45466"/>
                    <a:pt x="315467" y="38989"/>
                  </a:cubicBezTo>
                  <a:cubicBezTo>
                    <a:pt x="330961" y="32512"/>
                    <a:pt x="346709" y="26924"/>
                    <a:pt x="362711" y="22098"/>
                  </a:cubicBezTo>
                  <a:cubicBezTo>
                    <a:pt x="378713" y="17272"/>
                    <a:pt x="394969" y="13208"/>
                    <a:pt x="411352" y="9906"/>
                  </a:cubicBezTo>
                  <a:cubicBezTo>
                    <a:pt x="427735" y="6604"/>
                    <a:pt x="444245" y="4191"/>
                    <a:pt x="461009" y="2540"/>
                  </a:cubicBezTo>
                  <a:cubicBezTo>
                    <a:pt x="477773" y="889"/>
                    <a:pt x="494410" y="0"/>
                    <a:pt x="511173" y="0"/>
                  </a:cubicBezTo>
                  <a:close/>
                </a:path>
              </a:pathLst>
            </a:custGeom>
            <a:solidFill>
              <a:srgbClr val="000000">
                <a:alpha val="49804"/>
              </a:srgbClr>
            </a:solidFill>
          </p:spPr>
        </p:sp>
        <p:sp>
          <p:nvSpPr>
            <p:cNvPr id="8" name="Freeform 8"/>
            <p:cNvSpPr/>
            <p:nvPr/>
          </p:nvSpPr>
          <p:spPr>
            <a:xfrm>
              <a:off x="370204" y="329310"/>
              <a:ext cx="408812" cy="490600"/>
            </a:xfrm>
            <a:custGeom>
              <a:avLst/>
              <a:gdLst/>
              <a:ahLst/>
              <a:cxnLst/>
              <a:rect l="l" t="t" r="r" b="b"/>
              <a:pathLst>
                <a:path w="408812" h="490600">
                  <a:moveTo>
                    <a:pt x="40894" y="490600"/>
                  </a:moveTo>
                  <a:lnTo>
                    <a:pt x="367918" y="490600"/>
                  </a:lnTo>
                  <a:cubicBezTo>
                    <a:pt x="390524" y="490600"/>
                    <a:pt x="408812" y="472312"/>
                    <a:pt x="408812" y="449706"/>
                  </a:cubicBezTo>
                  <a:lnTo>
                    <a:pt x="408812" y="231648"/>
                  </a:lnTo>
                  <a:cubicBezTo>
                    <a:pt x="408812" y="209042"/>
                    <a:pt x="390524" y="190754"/>
                    <a:pt x="367918" y="190754"/>
                  </a:cubicBezTo>
                  <a:lnTo>
                    <a:pt x="108966" y="190754"/>
                  </a:lnTo>
                  <a:lnTo>
                    <a:pt x="108966" y="122682"/>
                  </a:lnTo>
                  <a:cubicBezTo>
                    <a:pt x="108966" y="70104"/>
                    <a:pt x="151765" y="27305"/>
                    <a:pt x="204343" y="27305"/>
                  </a:cubicBezTo>
                  <a:cubicBezTo>
                    <a:pt x="256920" y="27305"/>
                    <a:pt x="299719" y="70104"/>
                    <a:pt x="299719" y="122682"/>
                  </a:cubicBezTo>
                  <a:lnTo>
                    <a:pt x="327024" y="122682"/>
                  </a:lnTo>
                  <a:cubicBezTo>
                    <a:pt x="327024" y="54991"/>
                    <a:pt x="272033" y="0"/>
                    <a:pt x="204343" y="0"/>
                  </a:cubicBezTo>
                  <a:cubicBezTo>
                    <a:pt x="136652" y="0"/>
                    <a:pt x="81661" y="54991"/>
                    <a:pt x="81661" y="122682"/>
                  </a:cubicBezTo>
                  <a:lnTo>
                    <a:pt x="81661" y="190881"/>
                  </a:lnTo>
                  <a:lnTo>
                    <a:pt x="40894" y="190881"/>
                  </a:lnTo>
                  <a:cubicBezTo>
                    <a:pt x="18288" y="190881"/>
                    <a:pt x="0" y="209169"/>
                    <a:pt x="0" y="231775"/>
                  </a:cubicBezTo>
                  <a:lnTo>
                    <a:pt x="0" y="449706"/>
                  </a:lnTo>
                  <a:cubicBezTo>
                    <a:pt x="0" y="472312"/>
                    <a:pt x="18288" y="490600"/>
                    <a:pt x="40894" y="490600"/>
                  </a:cubicBezTo>
                  <a:close/>
                  <a:moveTo>
                    <a:pt x="27178" y="231648"/>
                  </a:moveTo>
                  <a:cubicBezTo>
                    <a:pt x="27178" y="224028"/>
                    <a:pt x="33147" y="218059"/>
                    <a:pt x="40767" y="218059"/>
                  </a:cubicBezTo>
                  <a:lnTo>
                    <a:pt x="367918" y="218059"/>
                  </a:lnTo>
                  <a:cubicBezTo>
                    <a:pt x="375538" y="218059"/>
                    <a:pt x="381507" y="224028"/>
                    <a:pt x="381507" y="231648"/>
                  </a:cubicBezTo>
                  <a:lnTo>
                    <a:pt x="381507" y="449706"/>
                  </a:lnTo>
                  <a:cubicBezTo>
                    <a:pt x="381507" y="457326"/>
                    <a:pt x="375538" y="463295"/>
                    <a:pt x="367918" y="463295"/>
                  </a:cubicBezTo>
                  <a:lnTo>
                    <a:pt x="40894" y="463295"/>
                  </a:lnTo>
                  <a:cubicBezTo>
                    <a:pt x="33274" y="463295"/>
                    <a:pt x="27305" y="457326"/>
                    <a:pt x="27305" y="449706"/>
                  </a:cubicBezTo>
                  <a:lnTo>
                    <a:pt x="27305" y="231648"/>
                  </a:lnTo>
                  <a:close/>
                </a:path>
              </a:pathLst>
            </a:custGeom>
            <a:solidFill>
              <a:srgbClr val="000000">
                <a:alpha val="49804"/>
              </a:srgbClr>
            </a:solidFill>
          </p:spPr>
        </p:sp>
        <p:sp>
          <p:nvSpPr>
            <p:cNvPr id="9" name="Freeform 9"/>
            <p:cNvSpPr/>
            <p:nvPr/>
          </p:nvSpPr>
          <p:spPr>
            <a:xfrm>
              <a:off x="560958" y="629156"/>
              <a:ext cx="27305" cy="81788"/>
            </a:xfrm>
            <a:custGeom>
              <a:avLst/>
              <a:gdLst/>
              <a:ahLst/>
              <a:cxnLst/>
              <a:rect l="l" t="t" r="r" b="b"/>
              <a:pathLst>
                <a:path w="27305" h="81788">
                  <a:moveTo>
                    <a:pt x="27304" y="0"/>
                  </a:moveTo>
                  <a:lnTo>
                    <a:pt x="0" y="0"/>
                  </a:lnTo>
                  <a:lnTo>
                    <a:pt x="0" y="81788"/>
                  </a:lnTo>
                  <a:lnTo>
                    <a:pt x="27304" y="81788"/>
                  </a:lnTo>
                  <a:lnTo>
                    <a:pt x="27304" y="0"/>
                  </a:lnTo>
                  <a:close/>
                </a:path>
              </a:pathLst>
            </a:custGeom>
            <a:solidFill>
              <a:srgbClr val="000000">
                <a:alpha val="49804"/>
              </a:srgbClr>
            </a:solidFill>
          </p:spPr>
        </p:sp>
      </p:grpSp>
      <p:grpSp>
        <p:nvGrpSpPr>
          <p:cNvPr id="10" name="Group 10"/>
          <p:cNvGrpSpPr/>
          <p:nvPr/>
        </p:nvGrpSpPr>
        <p:grpSpPr>
          <a:xfrm>
            <a:off x="8719985" y="8275520"/>
            <a:ext cx="1149229" cy="1149229"/>
            <a:chOff x="0" y="0"/>
            <a:chExt cx="1149223" cy="1149223"/>
          </a:xfrm>
        </p:grpSpPr>
        <p:sp>
          <p:nvSpPr>
            <p:cNvPr id="11" name="Freeform 11"/>
            <p:cNvSpPr/>
            <p:nvPr/>
          </p:nvSpPr>
          <p:spPr>
            <a:xfrm>
              <a:off x="63500" y="63500"/>
              <a:ext cx="1022220" cy="1022093"/>
            </a:xfrm>
            <a:custGeom>
              <a:avLst/>
              <a:gdLst/>
              <a:ahLst/>
              <a:cxnLst/>
              <a:rect l="l" t="t" r="r" b="b"/>
              <a:pathLst>
                <a:path w="1022220" h="1022093">
                  <a:moveTo>
                    <a:pt x="511173" y="0"/>
                  </a:moveTo>
                  <a:cubicBezTo>
                    <a:pt x="527937" y="0"/>
                    <a:pt x="544574" y="762"/>
                    <a:pt x="561211" y="2413"/>
                  </a:cubicBezTo>
                  <a:cubicBezTo>
                    <a:pt x="577848" y="4064"/>
                    <a:pt x="594358" y="6477"/>
                    <a:pt x="610868" y="9779"/>
                  </a:cubicBezTo>
                  <a:cubicBezTo>
                    <a:pt x="627378" y="13081"/>
                    <a:pt x="643507" y="17145"/>
                    <a:pt x="659509" y="21971"/>
                  </a:cubicBezTo>
                  <a:cubicBezTo>
                    <a:pt x="675511" y="26797"/>
                    <a:pt x="691259" y="32512"/>
                    <a:pt x="706753" y="38862"/>
                  </a:cubicBezTo>
                  <a:cubicBezTo>
                    <a:pt x="722247" y="45212"/>
                    <a:pt x="737360" y="52451"/>
                    <a:pt x="752092" y="60325"/>
                  </a:cubicBezTo>
                  <a:cubicBezTo>
                    <a:pt x="766824" y="68199"/>
                    <a:pt x="781175" y="76835"/>
                    <a:pt x="795145" y="86106"/>
                  </a:cubicBezTo>
                  <a:cubicBezTo>
                    <a:pt x="809115" y="95377"/>
                    <a:pt x="822450" y="105410"/>
                    <a:pt x="835404" y="115951"/>
                  </a:cubicBezTo>
                  <a:cubicBezTo>
                    <a:pt x="848358" y="126492"/>
                    <a:pt x="860677" y="137794"/>
                    <a:pt x="872615" y="149605"/>
                  </a:cubicBezTo>
                  <a:cubicBezTo>
                    <a:pt x="884553" y="161416"/>
                    <a:pt x="895728" y="173862"/>
                    <a:pt x="906269" y="186816"/>
                  </a:cubicBezTo>
                  <a:cubicBezTo>
                    <a:pt x="916811" y="199770"/>
                    <a:pt x="926844" y="213232"/>
                    <a:pt x="936114" y="227075"/>
                  </a:cubicBezTo>
                  <a:cubicBezTo>
                    <a:pt x="945385" y="240918"/>
                    <a:pt x="954021" y="255396"/>
                    <a:pt x="961895" y="270128"/>
                  </a:cubicBezTo>
                  <a:cubicBezTo>
                    <a:pt x="969769" y="284860"/>
                    <a:pt x="976881" y="299973"/>
                    <a:pt x="983358" y="315467"/>
                  </a:cubicBezTo>
                  <a:cubicBezTo>
                    <a:pt x="989835" y="330961"/>
                    <a:pt x="995423" y="346709"/>
                    <a:pt x="1000249" y="362711"/>
                  </a:cubicBezTo>
                  <a:cubicBezTo>
                    <a:pt x="1005075" y="378713"/>
                    <a:pt x="1009139" y="394969"/>
                    <a:pt x="1012441" y="411352"/>
                  </a:cubicBezTo>
                  <a:cubicBezTo>
                    <a:pt x="1015743" y="427735"/>
                    <a:pt x="1018156" y="444372"/>
                    <a:pt x="1019807" y="461009"/>
                  </a:cubicBezTo>
                  <a:cubicBezTo>
                    <a:pt x="1021458" y="477646"/>
                    <a:pt x="1022220" y="494410"/>
                    <a:pt x="1022220" y="511047"/>
                  </a:cubicBezTo>
                  <a:cubicBezTo>
                    <a:pt x="1022220" y="527683"/>
                    <a:pt x="1021458" y="544447"/>
                    <a:pt x="1019807" y="561084"/>
                  </a:cubicBezTo>
                  <a:cubicBezTo>
                    <a:pt x="1018156" y="577721"/>
                    <a:pt x="1015743" y="594231"/>
                    <a:pt x="1012441" y="610741"/>
                  </a:cubicBezTo>
                  <a:cubicBezTo>
                    <a:pt x="1009139" y="627251"/>
                    <a:pt x="1005075" y="643380"/>
                    <a:pt x="1000249" y="659382"/>
                  </a:cubicBezTo>
                  <a:cubicBezTo>
                    <a:pt x="995423" y="675384"/>
                    <a:pt x="989708" y="691132"/>
                    <a:pt x="983358" y="706626"/>
                  </a:cubicBezTo>
                  <a:cubicBezTo>
                    <a:pt x="977008" y="722120"/>
                    <a:pt x="969769" y="737233"/>
                    <a:pt x="961895" y="751965"/>
                  </a:cubicBezTo>
                  <a:cubicBezTo>
                    <a:pt x="954021" y="766697"/>
                    <a:pt x="945385" y="781048"/>
                    <a:pt x="936114" y="795018"/>
                  </a:cubicBezTo>
                  <a:cubicBezTo>
                    <a:pt x="926844" y="808988"/>
                    <a:pt x="916811" y="822323"/>
                    <a:pt x="906269" y="835277"/>
                  </a:cubicBezTo>
                  <a:cubicBezTo>
                    <a:pt x="895728" y="848231"/>
                    <a:pt x="884426" y="860550"/>
                    <a:pt x="872615" y="872488"/>
                  </a:cubicBezTo>
                  <a:cubicBezTo>
                    <a:pt x="860804" y="884426"/>
                    <a:pt x="848358" y="895602"/>
                    <a:pt x="835404" y="906143"/>
                  </a:cubicBezTo>
                  <a:cubicBezTo>
                    <a:pt x="822450" y="916684"/>
                    <a:pt x="808988" y="926716"/>
                    <a:pt x="795145" y="935987"/>
                  </a:cubicBezTo>
                  <a:cubicBezTo>
                    <a:pt x="781302" y="945258"/>
                    <a:pt x="766824" y="953894"/>
                    <a:pt x="752092" y="961768"/>
                  </a:cubicBezTo>
                  <a:cubicBezTo>
                    <a:pt x="737360" y="969642"/>
                    <a:pt x="722247" y="976754"/>
                    <a:pt x="706753" y="983231"/>
                  </a:cubicBezTo>
                  <a:cubicBezTo>
                    <a:pt x="691259" y="989708"/>
                    <a:pt x="675511" y="995296"/>
                    <a:pt x="659509" y="1000122"/>
                  </a:cubicBezTo>
                  <a:cubicBezTo>
                    <a:pt x="643507" y="1004948"/>
                    <a:pt x="627251" y="1009012"/>
                    <a:pt x="610868" y="1012314"/>
                  </a:cubicBezTo>
                  <a:cubicBezTo>
                    <a:pt x="594485" y="1015616"/>
                    <a:pt x="577975" y="1018029"/>
                    <a:pt x="561211" y="1019680"/>
                  </a:cubicBezTo>
                  <a:cubicBezTo>
                    <a:pt x="544447" y="1021331"/>
                    <a:pt x="527810" y="1022093"/>
                    <a:pt x="511173" y="1022093"/>
                  </a:cubicBezTo>
                  <a:cubicBezTo>
                    <a:pt x="494537" y="1022093"/>
                    <a:pt x="477773" y="1021331"/>
                    <a:pt x="461136" y="1019680"/>
                  </a:cubicBezTo>
                  <a:cubicBezTo>
                    <a:pt x="444499" y="1018029"/>
                    <a:pt x="427989" y="1015616"/>
                    <a:pt x="411479" y="1012314"/>
                  </a:cubicBezTo>
                  <a:cubicBezTo>
                    <a:pt x="394969" y="1009012"/>
                    <a:pt x="378840" y="1004948"/>
                    <a:pt x="362838" y="1000122"/>
                  </a:cubicBezTo>
                  <a:cubicBezTo>
                    <a:pt x="346836" y="995296"/>
                    <a:pt x="331088" y="989581"/>
                    <a:pt x="315594" y="983231"/>
                  </a:cubicBezTo>
                  <a:cubicBezTo>
                    <a:pt x="300100" y="976881"/>
                    <a:pt x="284987" y="969642"/>
                    <a:pt x="270255" y="961768"/>
                  </a:cubicBezTo>
                  <a:cubicBezTo>
                    <a:pt x="255523" y="953894"/>
                    <a:pt x="241172" y="945258"/>
                    <a:pt x="227202" y="935987"/>
                  </a:cubicBezTo>
                  <a:cubicBezTo>
                    <a:pt x="213232" y="926716"/>
                    <a:pt x="199897" y="916684"/>
                    <a:pt x="186943" y="906143"/>
                  </a:cubicBezTo>
                  <a:cubicBezTo>
                    <a:pt x="173989" y="895602"/>
                    <a:pt x="161670" y="884299"/>
                    <a:pt x="149732" y="872488"/>
                  </a:cubicBezTo>
                  <a:cubicBezTo>
                    <a:pt x="137794" y="860677"/>
                    <a:pt x="126618" y="848231"/>
                    <a:pt x="116078" y="835277"/>
                  </a:cubicBezTo>
                  <a:cubicBezTo>
                    <a:pt x="105537" y="822323"/>
                    <a:pt x="95504" y="808861"/>
                    <a:pt x="86233" y="795018"/>
                  </a:cubicBezTo>
                  <a:cubicBezTo>
                    <a:pt x="76962" y="781175"/>
                    <a:pt x="68326" y="766697"/>
                    <a:pt x="60452" y="751965"/>
                  </a:cubicBezTo>
                  <a:cubicBezTo>
                    <a:pt x="52578" y="737233"/>
                    <a:pt x="45466" y="722120"/>
                    <a:pt x="38989" y="706626"/>
                  </a:cubicBezTo>
                  <a:cubicBezTo>
                    <a:pt x="32512" y="691132"/>
                    <a:pt x="26924" y="675384"/>
                    <a:pt x="22098" y="659382"/>
                  </a:cubicBezTo>
                  <a:cubicBezTo>
                    <a:pt x="17272" y="643380"/>
                    <a:pt x="13208" y="627124"/>
                    <a:pt x="9906" y="610741"/>
                  </a:cubicBezTo>
                  <a:cubicBezTo>
                    <a:pt x="6604" y="594358"/>
                    <a:pt x="4191" y="577848"/>
                    <a:pt x="2540" y="561084"/>
                  </a:cubicBezTo>
                  <a:cubicBezTo>
                    <a:pt x="889" y="544321"/>
                    <a:pt x="0" y="527811"/>
                    <a:pt x="0" y="511174"/>
                  </a:cubicBezTo>
                  <a:cubicBezTo>
                    <a:pt x="0" y="494537"/>
                    <a:pt x="762" y="477773"/>
                    <a:pt x="2413" y="461136"/>
                  </a:cubicBezTo>
                  <a:cubicBezTo>
                    <a:pt x="4064" y="444499"/>
                    <a:pt x="6477" y="427989"/>
                    <a:pt x="9779" y="411479"/>
                  </a:cubicBezTo>
                  <a:cubicBezTo>
                    <a:pt x="13081" y="394969"/>
                    <a:pt x="17145" y="378840"/>
                    <a:pt x="21971" y="362838"/>
                  </a:cubicBezTo>
                  <a:cubicBezTo>
                    <a:pt x="26797" y="346836"/>
                    <a:pt x="32512" y="331088"/>
                    <a:pt x="38862" y="315594"/>
                  </a:cubicBezTo>
                  <a:cubicBezTo>
                    <a:pt x="45212" y="300100"/>
                    <a:pt x="52451" y="284987"/>
                    <a:pt x="60325" y="270255"/>
                  </a:cubicBezTo>
                  <a:cubicBezTo>
                    <a:pt x="68199" y="255523"/>
                    <a:pt x="76835" y="241172"/>
                    <a:pt x="86106" y="227202"/>
                  </a:cubicBezTo>
                  <a:cubicBezTo>
                    <a:pt x="95377" y="213232"/>
                    <a:pt x="105410" y="199897"/>
                    <a:pt x="115951" y="186943"/>
                  </a:cubicBezTo>
                  <a:cubicBezTo>
                    <a:pt x="126492" y="173989"/>
                    <a:pt x="137794" y="161670"/>
                    <a:pt x="149605" y="149732"/>
                  </a:cubicBezTo>
                  <a:cubicBezTo>
                    <a:pt x="161416" y="137794"/>
                    <a:pt x="173862" y="126619"/>
                    <a:pt x="186816" y="116078"/>
                  </a:cubicBezTo>
                  <a:cubicBezTo>
                    <a:pt x="199770" y="105537"/>
                    <a:pt x="213232" y="95504"/>
                    <a:pt x="227075" y="86233"/>
                  </a:cubicBezTo>
                  <a:cubicBezTo>
                    <a:pt x="240918" y="76962"/>
                    <a:pt x="255396" y="68326"/>
                    <a:pt x="270128" y="60452"/>
                  </a:cubicBezTo>
                  <a:cubicBezTo>
                    <a:pt x="284860" y="52578"/>
                    <a:pt x="299973" y="45466"/>
                    <a:pt x="315467" y="38989"/>
                  </a:cubicBezTo>
                  <a:cubicBezTo>
                    <a:pt x="330961" y="32512"/>
                    <a:pt x="346709" y="26924"/>
                    <a:pt x="362711" y="22098"/>
                  </a:cubicBezTo>
                  <a:cubicBezTo>
                    <a:pt x="378713" y="17272"/>
                    <a:pt x="394969" y="13208"/>
                    <a:pt x="411352" y="9906"/>
                  </a:cubicBezTo>
                  <a:cubicBezTo>
                    <a:pt x="427735" y="6604"/>
                    <a:pt x="444372" y="4191"/>
                    <a:pt x="461009" y="2540"/>
                  </a:cubicBezTo>
                  <a:cubicBezTo>
                    <a:pt x="477646" y="889"/>
                    <a:pt x="494410" y="0"/>
                    <a:pt x="511173" y="0"/>
                  </a:cubicBezTo>
                  <a:close/>
                </a:path>
              </a:pathLst>
            </a:custGeom>
            <a:solidFill>
              <a:srgbClr val="000000">
                <a:alpha val="49804"/>
              </a:srgbClr>
            </a:solidFill>
          </p:spPr>
        </p:sp>
        <p:sp>
          <p:nvSpPr>
            <p:cNvPr id="12" name="Freeform 12"/>
            <p:cNvSpPr/>
            <p:nvPr/>
          </p:nvSpPr>
          <p:spPr>
            <a:xfrm>
              <a:off x="329310" y="568959"/>
              <a:ext cx="490600" cy="245363"/>
            </a:xfrm>
            <a:custGeom>
              <a:avLst/>
              <a:gdLst/>
              <a:ahLst/>
              <a:cxnLst/>
              <a:rect l="l" t="t" r="r" b="b"/>
              <a:pathLst>
                <a:path w="490600" h="245363">
                  <a:moveTo>
                    <a:pt x="457961" y="196341"/>
                  </a:moveTo>
                  <a:cubicBezTo>
                    <a:pt x="457961" y="205358"/>
                    <a:pt x="450595" y="212724"/>
                    <a:pt x="441578" y="212724"/>
                  </a:cubicBezTo>
                  <a:lnTo>
                    <a:pt x="49022" y="212724"/>
                  </a:lnTo>
                  <a:cubicBezTo>
                    <a:pt x="40005" y="212724"/>
                    <a:pt x="32639" y="205358"/>
                    <a:pt x="32639" y="196341"/>
                  </a:cubicBezTo>
                  <a:lnTo>
                    <a:pt x="32639" y="0"/>
                  </a:lnTo>
                  <a:lnTo>
                    <a:pt x="0" y="0"/>
                  </a:lnTo>
                  <a:lnTo>
                    <a:pt x="0" y="196341"/>
                  </a:lnTo>
                  <a:cubicBezTo>
                    <a:pt x="0" y="223392"/>
                    <a:pt x="21971" y="245363"/>
                    <a:pt x="49022" y="245363"/>
                  </a:cubicBezTo>
                  <a:lnTo>
                    <a:pt x="441578" y="245363"/>
                  </a:lnTo>
                  <a:cubicBezTo>
                    <a:pt x="468629" y="245363"/>
                    <a:pt x="490600" y="223392"/>
                    <a:pt x="490600" y="196341"/>
                  </a:cubicBezTo>
                  <a:lnTo>
                    <a:pt x="490600" y="0"/>
                  </a:lnTo>
                  <a:lnTo>
                    <a:pt x="457961" y="0"/>
                  </a:lnTo>
                  <a:lnTo>
                    <a:pt x="457961" y="196341"/>
                  </a:lnTo>
                  <a:close/>
                </a:path>
              </a:pathLst>
            </a:custGeom>
            <a:solidFill>
              <a:srgbClr val="000000">
                <a:alpha val="49804"/>
              </a:srgbClr>
            </a:solidFill>
          </p:spPr>
        </p:sp>
        <p:sp>
          <p:nvSpPr>
            <p:cNvPr id="13" name="Freeform 13"/>
            <p:cNvSpPr/>
            <p:nvPr/>
          </p:nvSpPr>
          <p:spPr>
            <a:xfrm>
              <a:off x="470407" y="329374"/>
              <a:ext cx="208279" cy="354139"/>
            </a:xfrm>
            <a:custGeom>
              <a:avLst/>
              <a:gdLst/>
              <a:ahLst/>
              <a:cxnLst/>
              <a:rect l="l" t="t" r="r" b="b"/>
              <a:pathLst>
                <a:path w="208279" h="354139">
                  <a:moveTo>
                    <a:pt x="120522" y="354138"/>
                  </a:moveTo>
                  <a:lnTo>
                    <a:pt x="120522" y="55689"/>
                  </a:lnTo>
                  <a:lnTo>
                    <a:pt x="185165" y="120332"/>
                  </a:lnTo>
                  <a:lnTo>
                    <a:pt x="208279" y="97218"/>
                  </a:lnTo>
                  <a:lnTo>
                    <a:pt x="115696" y="4762"/>
                  </a:lnTo>
                  <a:cubicBezTo>
                    <a:pt x="109346" y="-1588"/>
                    <a:pt x="98933" y="-1588"/>
                    <a:pt x="92583" y="4762"/>
                  </a:cubicBezTo>
                  <a:lnTo>
                    <a:pt x="0" y="97218"/>
                  </a:lnTo>
                  <a:lnTo>
                    <a:pt x="23114" y="120332"/>
                  </a:lnTo>
                  <a:lnTo>
                    <a:pt x="87757" y="55689"/>
                  </a:lnTo>
                  <a:lnTo>
                    <a:pt x="87757" y="354138"/>
                  </a:lnTo>
                  <a:lnTo>
                    <a:pt x="120522" y="354138"/>
                  </a:lnTo>
                  <a:close/>
                </a:path>
              </a:pathLst>
            </a:custGeom>
            <a:solidFill>
              <a:srgbClr val="000000">
                <a:alpha val="49804"/>
              </a:srgbClr>
            </a:solidFill>
          </p:spPr>
        </p:sp>
      </p:grpSp>
      <p:grpSp>
        <p:nvGrpSpPr>
          <p:cNvPr id="14" name="Group 14"/>
          <p:cNvGrpSpPr/>
          <p:nvPr/>
        </p:nvGrpSpPr>
        <p:grpSpPr>
          <a:xfrm>
            <a:off x="12156253" y="7827912"/>
            <a:ext cx="2047427" cy="2044560"/>
            <a:chOff x="0" y="0"/>
            <a:chExt cx="2729903" cy="2726080"/>
          </a:xfrm>
        </p:grpSpPr>
        <p:sp>
          <p:nvSpPr>
            <p:cNvPr id="15" name="Freeform 15"/>
            <p:cNvSpPr/>
            <p:nvPr/>
          </p:nvSpPr>
          <p:spPr>
            <a:xfrm>
              <a:off x="0" y="0"/>
              <a:ext cx="2729865" cy="2726055"/>
            </a:xfrm>
            <a:custGeom>
              <a:avLst/>
              <a:gdLst/>
              <a:ahLst/>
              <a:cxnLst/>
              <a:rect l="l" t="t" r="r" b="b"/>
              <a:pathLst>
                <a:path w="2729865" h="2726055">
                  <a:moveTo>
                    <a:pt x="0" y="0"/>
                  </a:moveTo>
                  <a:lnTo>
                    <a:pt x="2729865" y="0"/>
                  </a:lnTo>
                  <a:lnTo>
                    <a:pt x="2729865" y="2726055"/>
                  </a:lnTo>
                  <a:lnTo>
                    <a:pt x="0" y="2726055"/>
                  </a:lnTo>
                  <a:lnTo>
                    <a:pt x="0" y="0"/>
                  </a:lnTo>
                  <a:close/>
                </a:path>
              </a:pathLst>
            </a:custGeom>
            <a:blipFill>
              <a:blip r:embed="rId7">
                <a:alphaModFix amt="50000"/>
              </a:blip>
              <a:stretch>
                <a:fillRect l="-40" t="-31" r="-1"/>
              </a:stretch>
            </a:blipFill>
          </p:spPr>
        </p:sp>
      </p:grpSp>
      <p:grpSp>
        <p:nvGrpSpPr>
          <p:cNvPr id="16" name="Group 16"/>
          <p:cNvGrpSpPr/>
          <p:nvPr/>
        </p:nvGrpSpPr>
        <p:grpSpPr>
          <a:xfrm>
            <a:off x="8272377" y="7827912"/>
            <a:ext cx="2045103" cy="2044560"/>
            <a:chOff x="0" y="0"/>
            <a:chExt cx="2726804" cy="2726080"/>
          </a:xfrm>
        </p:grpSpPr>
        <p:sp>
          <p:nvSpPr>
            <p:cNvPr id="17" name="Freeform 17"/>
            <p:cNvSpPr/>
            <p:nvPr/>
          </p:nvSpPr>
          <p:spPr>
            <a:xfrm>
              <a:off x="0" y="0"/>
              <a:ext cx="2726817" cy="2726055"/>
            </a:xfrm>
            <a:custGeom>
              <a:avLst/>
              <a:gdLst/>
              <a:ahLst/>
              <a:cxnLst/>
              <a:rect l="l" t="t" r="r" b="b"/>
              <a:pathLst>
                <a:path w="2726817" h="2726055">
                  <a:moveTo>
                    <a:pt x="0" y="0"/>
                  </a:moveTo>
                  <a:lnTo>
                    <a:pt x="2726817" y="0"/>
                  </a:lnTo>
                  <a:lnTo>
                    <a:pt x="2726817" y="2726055"/>
                  </a:lnTo>
                  <a:lnTo>
                    <a:pt x="0" y="2726055"/>
                  </a:lnTo>
                  <a:lnTo>
                    <a:pt x="0" y="0"/>
                  </a:lnTo>
                  <a:close/>
                </a:path>
              </a:pathLst>
            </a:custGeom>
            <a:blipFill>
              <a:blip r:embed="rId8">
                <a:alphaModFix amt="50000"/>
              </a:blip>
              <a:stretch>
                <a:fillRect l="-5" t="-31"/>
              </a:stretch>
            </a:blipFill>
          </p:spPr>
        </p:sp>
      </p:grpSp>
      <p:grpSp>
        <p:nvGrpSpPr>
          <p:cNvPr id="18" name="Group 18"/>
          <p:cNvGrpSpPr/>
          <p:nvPr/>
        </p:nvGrpSpPr>
        <p:grpSpPr>
          <a:xfrm>
            <a:off x="4288669" y="7827912"/>
            <a:ext cx="2045075" cy="2044560"/>
            <a:chOff x="0" y="0"/>
            <a:chExt cx="2726766" cy="2726080"/>
          </a:xfrm>
        </p:grpSpPr>
        <p:sp>
          <p:nvSpPr>
            <p:cNvPr id="19" name="Freeform 19"/>
            <p:cNvSpPr/>
            <p:nvPr/>
          </p:nvSpPr>
          <p:spPr>
            <a:xfrm>
              <a:off x="0" y="0"/>
              <a:ext cx="2726817" cy="2726055"/>
            </a:xfrm>
            <a:custGeom>
              <a:avLst/>
              <a:gdLst/>
              <a:ahLst/>
              <a:cxnLst/>
              <a:rect l="l" t="t" r="r" b="b"/>
              <a:pathLst>
                <a:path w="2726817" h="2726055">
                  <a:moveTo>
                    <a:pt x="0" y="0"/>
                  </a:moveTo>
                  <a:lnTo>
                    <a:pt x="2726817" y="0"/>
                  </a:lnTo>
                  <a:lnTo>
                    <a:pt x="2726817" y="2726055"/>
                  </a:lnTo>
                  <a:lnTo>
                    <a:pt x="0" y="2726055"/>
                  </a:lnTo>
                  <a:lnTo>
                    <a:pt x="0" y="0"/>
                  </a:lnTo>
                  <a:close/>
                </a:path>
              </a:pathLst>
            </a:custGeom>
            <a:blipFill>
              <a:blip r:embed="rId9">
                <a:alphaModFix amt="50000"/>
              </a:blip>
              <a:stretch>
                <a:fillRect l="-6" t="-31" r="1"/>
              </a:stretch>
            </a:blipFill>
          </p:spPr>
        </p:sp>
      </p:grpSp>
      <p:sp>
        <p:nvSpPr>
          <p:cNvPr id="20" name="Freeform 20"/>
          <p:cNvSpPr/>
          <p:nvPr/>
        </p:nvSpPr>
        <p:spPr>
          <a:xfrm>
            <a:off x="4814059" y="3101454"/>
            <a:ext cx="807453" cy="804805"/>
          </a:xfrm>
          <a:custGeom>
            <a:avLst/>
            <a:gdLst/>
            <a:ahLst/>
            <a:cxnLst/>
            <a:rect l="l" t="t" r="r" b="b"/>
            <a:pathLst>
              <a:path w="807453" h="804805">
                <a:moveTo>
                  <a:pt x="0" y="0"/>
                </a:moveTo>
                <a:lnTo>
                  <a:pt x="807453" y="0"/>
                </a:lnTo>
                <a:lnTo>
                  <a:pt x="807453" y="804806"/>
                </a:lnTo>
                <a:lnTo>
                  <a:pt x="0" y="8048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1" name="Freeform 21"/>
          <p:cNvSpPr/>
          <p:nvPr/>
        </p:nvSpPr>
        <p:spPr>
          <a:xfrm>
            <a:off x="4244216" y="7764409"/>
            <a:ext cx="1945853" cy="1945853"/>
          </a:xfrm>
          <a:custGeom>
            <a:avLst/>
            <a:gdLst/>
            <a:ahLst/>
            <a:cxnLst/>
            <a:rect l="l" t="t" r="r" b="b"/>
            <a:pathLst>
              <a:path w="1945853" h="1945853">
                <a:moveTo>
                  <a:pt x="0" y="0"/>
                </a:moveTo>
                <a:lnTo>
                  <a:pt x="1945853" y="0"/>
                </a:lnTo>
                <a:lnTo>
                  <a:pt x="1945853" y="1945852"/>
                </a:lnTo>
                <a:lnTo>
                  <a:pt x="0" y="194585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2" name="Freeform 22"/>
          <p:cNvSpPr/>
          <p:nvPr/>
        </p:nvSpPr>
        <p:spPr>
          <a:xfrm>
            <a:off x="8741578" y="3101454"/>
            <a:ext cx="807301" cy="804805"/>
          </a:xfrm>
          <a:custGeom>
            <a:avLst/>
            <a:gdLst/>
            <a:ahLst/>
            <a:cxnLst/>
            <a:rect l="l" t="t" r="r" b="b"/>
            <a:pathLst>
              <a:path w="807301" h="804805">
                <a:moveTo>
                  <a:pt x="0" y="0"/>
                </a:moveTo>
                <a:lnTo>
                  <a:pt x="807301" y="0"/>
                </a:lnTo>
                <a:lnTo>
                  <a:pt x="807301" y="804806"/>
                </a:lnTo>
                <a:lnTo>
                  <a:pt x="0" y="80480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3" name="Freeform 23"/>
          <p:cNvSpPr/>
          <p:nvPr/>
        </p:nvSpPr>
        <p:spPr>
          <a:xfrm>
            <a:off x="8171736" y="7764409"/>
            <a:ext cx="1945853" cy="1945853"/>
          </a:xfrm>
          <a:custGeom>
            <a:avLst/>
            <a:gdLst/>
            <a:ahLst/>
            <a:cxnLst/>
            <a:rect l="l" t="t" r="r" b="b"/>
            <a:pathLst>
              <a:path w="1945853" h="1945853">
                <a:moveTo>
                  <a:pt x="0" y="0"/>
                </a:moveTo>
                <a:lnTo>
                  <a:pt x="1945852" y="0"/>
                </a:lnTo>
                <a:lnTo>
                  <a:pt x="1945852" y="1945852"/>
                </a:lnTo>
                <a:lnTo>
                  <a:pt x="0" y="194585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4" name="Freeform 24"/>
          <p:cNvSpPr/>
          <p:nvPr/>
        </p:nvSpPr>
        <p:spPr>
          <a:xfrm>
            <a:off x="11119714" y="3101454"/>
            <a:ext cx="3902278" cy="6608816"/>
          </a:xfrm>
          <a:custGeom>
            <a:avLst/>
            <a:gdLst/>
            <a:ahLst/>
            <a:cxnLst/>
            <a:rect l="l" t="t" r="r" b="b"/>
            <a:pathLst>
              <a:path w="3902278" h="6608816">
                <a:moveTo>
                  <a:pt x="0" y="0"/>
                </a:moveTo>
                <a:lnTo>
                  <a:pt x="3902278" y="0"/>
                </a:lnTo>
                <a:lnTo>
                  <a:pt x="3902278" y="6608817"/>
                </a:lnTo>
                <a:lnTo>
                  <a:pt x="0" y="660881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grpSp>
        <p:nvGrpSpPr>
          <p:cNvPr id="25" name="Group 25"/>
          <p:cNvGrpSpPr/>
          <p:nvPr/>
        </p:nvGrpSpPr>
        <p:grpSpPr>
          <a:xfrm>
            <a:off x="3925824" y="1164336"/>
            <a:ext cx="10600944" cy="1173480"/>
            <a:chOff x="0" y="0"/>
            <a:chExt cx="14134592" cy="1564640"/>
          </a:xfrm>
        </p:grpSpPr>
        <p:sp>
          <p:nvSpPr>
            <p:cNvPr id="26" name="Freeform 26"/>
            <p:cNvSpPr/>
            <p:nvPr/>
          </p:nvSpPr>
          <p:spPr>
            <a:xfrm>
              <a:off x="0" y="0"/>
              <a:ext cx="14134592" cy="1564640"/>
            </a:xfrm>
            <a:custGeom>
              <a:avLst/>
              <a:gdLst/>
              <a:ahLst/>
              <a:cxnLst/>
              <a:rect l="l" t="t" r="r" b="b"/>
              <a:pathLst>
                <a:path w="14134592" h="1564640">
                  <a:moveTo>
                    <a:pt x="0" y="0"/>
                  </a:moveTo>
                  <a:lnTo>
                    <a:pt x="14134592" y="0"/>
                  </a:lnTo>
                  <a:lnTo>
                    <a:pt x="14134592" y="1564640"/>
                  </a:lnTo>
                  <a:lnTo>
                    <a:pt x="0" y="1564640"/>
                  </a:lnTo>
                  <a:lnTo>
                    <a:pt x="0" y="0"/>
                  </a:lnTo>
                  <a:close/>
                </a:path>
              </a:pathLst>
            </a:custGeom>
            <a:blipFill>
              <a:blip r:embed="rId20"/>
              <a:stretch>
                <a:fillRect/>
              </a:stretch>
            </a:blipFill>
          </p:spPr>
        </p:sp>
      </p:grpSp>
      <p:grpSp>
        <p:nvGrpSpPr>
          <p:cNvPr id="27" name="Group 27"/>
          <p:cNvGrpSpPr/>
          <p:nvPr/>
        </p:nvGrpSpPr>
        <p:grpSpPr>
          <a:xfrm>
            <a:off x="4225166" y="7764409"/>
            <a:ext cx="2171548" cy="2171548"/>
            <a:chOff x="0" y="0"/>
            <a:chExt cx="2171548" cy="2171548"/>
          </a:xfrm>
        </p:grpSpPr>
        <p:sp>
          <p:nvSpPr>
            <p:cNvPr id="28" name="Freeform 28"/>
            <p:cNvSpPr/>
            <p:nvPr/>
          </p:nvSpPr>
          <p:spPr>
            <a:xfrm>
              <a:off x="63500" y="63500"/>
              <a:ext cx="2044575" cy="2044575"/>
            </a:xfrm>
            <a:custGeom>
              <a:avLst/>
              <a:gdLst/>
              <a:ahLst/>
              <a:cxnLst/>
              <a:rect l="l" t="t" r="r" b="b"/>
              <a:pathLst>
                <a:path w="2044575" h="2044575">
                  <a:moveTo>
                    <a:pt x="0" y="2044575"/>
                  </a:moveTo>
                  <a:lnTo>
                    <a:pt x="2044575" y="2044575"/>
                  </a:lnTo>
                  <a:lnTo>
                    <a:pt x="2044575" y="0"/>
                  </a:lnTo>
                  <a:lnTo>
                    <a:pt x="0" y="0"/>
                  </a:lnTo>
                  <a:close/>
                </a:path>
              </a:pathLst>
            </a:custGeom>
            <a:solidFill>
              <a:srgbClr val="000000">
                <a:alpha val="0"/>
              </a:srgbClr>
            </a:solidFill>
          </p:spPr>
        </p:sp>
        <p:sp>
          <p:nvSpPr>
            <p:cNvPr id="29" name="Freeform 29"/>
            <p:cNvSpPr/>
            <p:nvPr/>
          </p:nvSpPr>
          <p:spPr>
            <a:xfrm>
              <a:off x="254889" y="223647"/>
              <a:ext cx="1474090" cy="1498475"/>
            </a:xfrm>
            <a:custGeom>
              <a:avLst/>
              <a:gdLst/>
              <a:ahLst/>
              <a:cxnLst/>
              <a:rect l="l" t="t" r="r" b="b"/>
              <a:pathLst>
                <a:path w="1474090" h="1498475">
                  <a:moveTo>
                    <a:pt x="0" y="1498475"/>
                  </a:moveTo>
                  <a:lnTo>
                    <a:pt x="1474091" y="1498475"/>
                  </a:lnTo>
                  <a:lnTo>
                    <a:pt x="1474091" y="0"/>
                  </a:lnTo>
                  <a:lnTo>
                    <a:pt x="0" y="0"/>
                  </a:lnTo>
                  <a:close/>
                </a:path>
              </a:pathLst>
            </a:custGeom>
            <a:solidFill>
              <a:srgbClr val="000000">
                <a:alpha val="0"/>
              </a:srgbClr>
            </a:solidFill>
          </p:spPr>
        </p:sp>
        <p:sp>
          <p:nvSpPr>
            <p:cNvPr id="30" name="Freeform 30"/>
            <p:cNvSpPr/>
            <p:nvPr/>
          </p:nvSpPr>
          <p:spPr>
            <a:xfrm>
              <a:off x="707137" y="536576"/>
              <a:ext cx="569723" cy="872618"/>
            </a:xfrm>
            <a:custGeom>
              <a:avLst/>
              <a:gdLst/>
              <a:ahLst/>
              <a:cxnLst/>
              <a:rect l="l" t="t" r="r" b="b"/>
              <a:pathLst>
                <a:path w="569723" h="872618">
                  <a:moveTo>
                    <a:pt x="0" y="872618"/>
                  </a:moveTo>
                  <a:lnTo>
                    <a:pt x="569722" y="872618"/>
                  </a:lnTo>
                  <a:lnTo>
                    <a:pt x="569722" y="0"/>
                  </a:lnTo>
                  <a:lnTo>
                    <a:pt x="0" y="0"/>
                  </a:lnTo>
                  <a:close/>
                </a:path>
              </a:pathLst>
            </a:custGeom>
            <a:solidFill>
              <a:srgbClr val="000000">
                <a:alpha val="0"/>
              </a:srgbClr>
            </a:solidFill>
          </p:spPr>
        </p:sp>
      </p:grpSp>
      <p:grpSp>
        <p:nvGrpSpPr>
          <p:cNvPr id="31" name="Group 31"/>
          <p:cNvGrpSpPr/>
          <p:nvPr/>
        </p:nvGrpSpPr>
        <p:grpSpPr>
          <a:xfrm>
            <a:off x="8208874" y="7764409"/>
            <a:ext cx="2171548" cy="2171548"/>
            <a:chOff x="0" y="0"/>
            <a:chExt cx="2171548" cy="2171548"/>
          </a:xfrm>
        </p:grpSpPr>
        <p:sp>
          <p:nvSpPr>
            <p:cNvPr id="32" name="Freeform 32"/>
            <p:cNvSpPr/>
            <p:nvPr/>
          </p:nvSpPr>
          <p:spPr>
            <a:xfrm>
              <a:off x="198755" y="223647"/>
              <a:ext cx="1474091" cy="1498475"/>
            </a:xfrm>
            <a:custGeom>
              <a:avLst/>
              <a:gdLst/>
              <a:ahLst/>
              <a:cxnLst/>
              <a:rect l="l" t="t" r="r" b="b"/>
              <a:pathLst>
                <a:path w="1474091" h="1498475">
                  <a:moveTo>
                    <a:pt x="0" y="1498475"/>
                  </a:moveTo>
                  <a:lnTo>
                    <a:pt x="1474091" y="1498475"/>
                  </a:lnTo>
                  <a:lnTo>
                    <a:pt x="1474091" y="0"/>
                  </a:lnTo>
                  <a:lnTo>
                    <a:pt x="0" y="0"/>
                  </a:lnTo>
                  <a:close/>
                </a:path>
              </a:pathLst>
            </a:custGeom>
            <a:solidFill>
              <a:srgbClr val="000000">
                <a:alpha val="0"/>
              </a:srgbClr>
            </a:solidFill>
          </p:spPr>
        </p:sp>
        <p:sp>
          <p:nvSpPr>
            <p:cNvPr id="33" name="Freeform 33"/>
            <p:cNvSpPr/>
            <p:nvPr/>
          </p:nvSpPr>
          <p:spPr>
            <a:xfrm>
              <a:off x="646558" y="536576"/>
              <a:ext cx="569850" cy="872618"/>
            </a:xfrm>
            <a:custGeom>
              <a:avLst/>
              <a:gdLst/>
              <a:ahLst/>
              <a:cxnLst/>
              <a:rect l="l" t="t" r="r" b="b"/>
              <a:pathLst>
                <a:path w="569850" h="872618">
                  <a:moveTo>
                    <a:pt x="0" y="872618"/>
                  </a:moveTo>
                  <a:lnTo>
                    <a:pt x="569849" y="872618"/>
                  </a:lnTo>
                  <a:lnTo>
                    <a:pt x="569849" y="0"/>
                  </a:lnTo>
                  <a:lnTo>
                    <a:pt x="0" y="0"/>
                  </a:lnTo>
                  <a:close/>
                </a:path>
              </a:pathLst>
            </a:custGeom>
            <a:solidFill>
              <a:srgbClr val="000000">
                <a:alpha val="0"/>
              </a:srgbClr>
            </a:solidFill>
          </p:spPr>
        </p:sp>
        <p:sp>
          <p:nvSpPr>
            <p:cNvPr id="34" name="Freeform 34"/>
            <p:cNvSpPr/>
            <p:nvPr/>
          </p:nvSpPr>
          <p:spPr>
            <a:xfrm>
              <a:off x="63500" y="63500"/>
              <a:ext cx="2044576" cy="2044575"/>
            </a:xfrm>
            <a:custGeom>
              <a:avLst/>
              <a:gdLst/>
              <a:ahLst/>
              <a:cxnLst/>
              <a:rect l="l" t="t" r="r" b="b"/>
              <a:pathLst>
                <a:path w="2044576" h="2044575">
                  <a:moveTo>
                    <a:pt x="0" y="2044575"/>
                  </a:moveTo>
                  <a:lnTo>
                    <a:pt x="2044576" y="2044575"/>
                  </a:lnTo>
                  <a:lnTo>
                    <a:pt x="2044576" y="0"/>
                  </a:lnTo>
                  <a:lnTo>
                    <a:pt x="0" y="0"/>
                  </a:lnTo>
                  <a:close/>
                </a:path>
              </a:pathLst>
            </a:custGeom>
            <a:solidFill>
              <a:srgbClr val="000000">
                <a:alpha val="0"/>
              </a:srgbClr>
            </a:solidFill>
          </p:spPr>
        </p:sp>
      </p:grpSp>
      <p:grpSp>
        <p:nvGrpSpPr>
          <p:cNvPr id="35" name="Group 35"/>
          <p:cNvGrpSpPr/>
          <p:nvPr/>
        </p:nvGrpSpPr>
        <p:grpSpPr>
          <a:xfrm>
            <a:off x="12092750" y="7764409"/>
            <a:ext cx="2171548" cy="2171548"/>
            <a:chOff x="0" y="0"/>
            <a:chExt cx="2171548" cy="2171548"/>
          </a:xfrm>
        </p:grpSpPr>
        <p:sp>
          <p:nvSpPr>
            <p:cNvPr id="36" name="Freeform 36"/>
            <p:cNvSpPr/>
            <p:nvPr/>
          </p:nvSpPr>
          <p:spPr>
            <a:xfrm>
              <a:off x="63500" y="63500"/>
              <a:ext cx="2044575" cy="2044575"/>
            </a:xfrm>
            <a:custGeom>
              <a:avLst/>
              <a:gdLst/>
              <a:ahLst/>
              <a:cxnLst/>
              <a:rect l="l" t="t" r="r" b="b"/>
              <a:pathLst>
                <a:path w="2044575" h="2044575">
                  <a:moveTo>
                    <a:pt x="0" y="2044575"/>
                  </a:moveTo>
                  <a:lnTo>
                    <a:pt x="2044575" y="2044575"/>
                  </a:lnTo>
                  <a:lnTo>
                    <a:pt x="2044575" y="0"/>
                  </a:lnTo>
                  <a:lnTo>
                    <a:pt x="0" y="0"/>
                  </a:lnTo>
                  <a:close/>
                </a:path>
              </a:pathLst>
            </a:custGeom>
            <a:solidFill>
              <a:srgbClr val="000000">
                <a:alpha val="0"/>
              </a:srgbClr>
            </a:solidFill>
          </p:spPr>
        </p:sp>
        <p:sp>
          <p:nvSpPr>
            <p:cNvPr id="37" name="Freeform 37"/>
            <p:cNvSpPr/>
            <p:nvPr/>
          </p:nvSpPr>
          <p:spPr>
            <a:xfrm>
              <a:off x="241046" y="223647"/>
              <a:ext cx="1474090" cy="1498475"/>
            </a:xfrm>
            <a:custGeom>
              <a:avLst/>
              <a:gdLst/>
              <a:ahLst/>
              <a:cxnLst/>
              <a:rect l="l" t="t" r="r" b="b"/>
              <a:pathLst>
                <a:path w="1474090" h="1498475">
                  <a:moveTo>
                    <a:pt x="0" y="1498475"/>
                  </a:moveTo>
                  <a:lnTo>
                    <a:pt x="1474091" y="1498475"/>
                  </a:lnTo>
                  <a:lnTo>
                    <a:pt x="1474091" y="0"/>
                  </a:lnTo>
                  <a:lnTo>
                    <a:pt x="0" y="0"/>
                  </a:lnTo>
                  <a:close/>
                </a:path>
              </a:pathLst>
            </a:custGeom>
            <a:solidFill>
              <a:srgbClr val="000000">
                <a:alpha val="0"/>
              </a:srgbClr>
            </a:solidFill>
          </p:spPr>
        </p:sp>
        <p:sp>
          <p:nvSpPr>
            <p:cNvPr id="38" name="Freeform 38"/>
            <p:cNvSpPr/>
            <p:nvPr/>
          </p:nvSpPr>
          <p:spPr>
            <a:xfrm>
              <a:off x="747904" y="536576"/>
              <a:ext cx="569723" cy="872618"/>
            </a:xfrm>
            <a:custGeom>
              <a:avLst/>
              <a:gdLst/>
              <a:ahLst/>
              <a:cxnLst/>
              <a:rect l="l" t="t" r="r" b="b"/>
              <a:pathLst>
                <a:path w="569723" h="872618">
                  <a:moveTo>
                    <a:pt x="0" y="872618"/>
                  </a:moveTo>
                  <a:lnTo>
                    <a:pt x="569722" y="872618"/>
                  </a:lnTo>
                  <a:lnTo>
                    <a:pt x="569722" y="0"/>
                  </a:lnTo>
                  <a:lnTo>
                    <a:pt x="0" y="0"/>
                  </a:lnTo>
                  <a:close/>
                </a:path>
              </a:pathLst>
            </a:custGeom>
            <a:solidFill>
              <a:srgbClr val="000000">
                <a:alpha val="0"/>
              </a:srgbClr>
            </a:solidFill>
          </p:spPr>
        </p:sp>
      </p:grpSp>
      <p:sp>
        <p:nvSpPr>
          <p:cNvPr id="39" name="TextBox 39"/>
          <p:cNvSpPr txBox="1"/>
          <p:nvPr/>
        </p:nvSpPr>
        <p:spPr>
          <a:xfrm>
            <a:off x="5090427" y="3331369"/>
            <a:ext cx="258166" cy="301266"/>
          </a:xfrm>
          <a:prstGeom prst="rect">
            <a:avLst/>
          </a:prstGeom>
        </p:spPr>
        <p:txBody>
          <a:bodyPr lIns="0" tIns="0" rIns="0" bIns="0" rtlCol="0" anchor="t">
            <a:spAutoFit/>
          </a:bodyPr>
          <a:lstStyle/>
          <a:p>
            <a:pPr algn="l">
              <a:lnSpc>
                <a:spcPts val="2431"/>
              </a:lnSpc>
            </a:pPr>
            <a:r>
              <a:rPr lang="en-US" sz="1736" b="1">
                <a:solidFill>
                  <a:srgbClr val="FFFFFF"/>
                </a:solidFill>
                <a:latin typeface="Roboto Bold"/>
                <a:ea typeface="Roboto Bold"/>
                <a:cs typeface="Roboto Bold"/>
                <a:sym typeface="Roboto Bold"/>
              </a:rPr>
              <a:t>01</a:t>
            </a:r>
          </a:p>
        </p:txBody>
      </p:sp>
      <p:sp>
        <p:nvSpPr>
          <p:cNvPr id="40" name="TextBox 40"/>
          <p:cNvSpPr txBox="1"/>
          <p:nvPr/>
        </p:nvSpPr>
        <p:spPr>
          <a:xfrm>
            <a:off x="9017946" y="3331369"/>
            <a:ext cx="258175" cy="301266"/>
          </a:xfrm>
          <a:prstGeom prst="rect">
            <a:avLst/>
          </a:prstGeom>
        </p:spPr>
        <p:txBody>
          <a:bodyPr lIns="0" tIns="0" rIns="0" bIns="0" rtlCol="0" anchor="t">
            <a:spAutoFit/>
          </a:bodyPr>
          <a:lstStyle/>
          <a:p>
            <a:pPr algn="l">
              <a:lnSpc>
                <a:spcPts val="2431"/>
              </a:lnSpc>
            </a:pPr>
            <a:r>
              <a:rPr lang="en-US" sz="1736" b="1">
                <a:solidFill>
                  <a:srgbClr val="FFFFFF"/>
                </a:solidFill>
                <a:latin typeface="Roboto Bold"/>
                <a:ea typeface="Roboto Bold"/>
                <a:cs typeface="Roboto Bold"/>
                <a:sym typeface="Roboto Bold"/>
              </a:rPr>
              <a:t>02</a:t>
            </a:r>
          </a:p>
        </p:txBody>
      </p:sp>
      <p:sp>
        <p:nvSpPr>
          <p:cNvPr id="41" name="TextBox 41"/>
          <p:cNvSpPr txBox="1"/>
          <p:nvPr/>
        </p:nvSpPr>
        <p:spPr>
          <a:xfrm>
            <a:off x="12944132" y="3331369"/>
            <a:ext cx="258175" cy="301266"/>
          </a:xfrm>
          <a:prstGeom prst="rect">
            <a:avLst/>
          </a:prstGeom>
        </p:spPr>
        <p:txBody>
          <a:bodyPr lIns="0" tIns="0" rIns="0" bIns="0" rtlCol="0" anchor="t">
            <a:spAutoFit/>
          </a:bodyPr>
          <a:lstStyle/>
          <a:p>
            <a:pPr algn="l">
              <a:lnSpc>
                <a:spcPts val="2431"/>
              </a:lnSpc>
            </a:pPr>
            <a:r>
              <a:rPr lang="en-US" sz="1736" b="1">
                <a:solidFill>
                  <a:srgbClr val="FFFFFF"/>
                </a:solidFill>
                <a:latin typeface="Roboto Bold"/>
                <a:ea typeface="Roboto Bold"/>
                <a:cs typeface="Roboto Bold"/>
                <a:sym typeface="Roboto Bold"/>
              </a:rPr>
              <a:t>03</a:t>
            </a:r>
          </a:p>
        </p:txBody>
      </p:sp>
      <p:sp>
        <p:nvSpPr>
          <p:cNvPr id="42" name="TextBox 42"/>
          <p:cNvSpPr txBox="1"/>
          <p:nvPr/>
        </p:nvSpPr>
        <p:spPr>
          <a:xfrm>
            <a:off x="3689509" y="5280831"/>
            <a:ext cx="3116151" cy="2329882"/>
          </a:xfrm>
          <a:prstGeom prst="rect">
            <a:avLst/>
          </a:prstGeom>
        </p:spPr>
        <p:txBody>
          <a:bodyPr lIns="0" tIns="0" rIns="0" bIns="0" rtlCol="0" anchor="t">
            <a:spAutoFit/>
          </a:bodyPr>
          <a:lstStyle/>
          <a:p>
            <a:pPr algn="ctr">
              <a:lnSpc>
                <a:spcPts val="2625"/>
              </a:lnSpc>
            </a:pPr>
            <a:r>
              <a:rPr lang="en-US" sz="1798">
                <a:solidFill>
                  <a:srgbClr val="FFFFFF"/>
                </a:solidFill>
                <a:latin typeface="Roboto"/>
                <a:ea typeface="Roboto"/>
                <a:cs typeface="Roboto"/>
                <a:sym typeface="Roboto"/>
              </a:rPr>
              <a:t>Se invita a los padres a cultivar un ambiente de amor incondicional, similar al del padre en la parábola, para que sus hijos se sientan seguros y apoyados, incluso si cometen errores. </a:t>
            </a:r>
          </a:p>
        </p:txBody>
      </p:sp>
      <p:sp>
        <p:nvSpPr>
          <p:cNvPr id="43" name="TextBox 43"/>
          <p:cNvSpPr txBox="1"/>
          <p:nvPr/>
        </p:nvSpPr>
        <p:spPr>
          <a:xfrm>
            <a:off x="7646622" y="5328456"/>
            <a:ext cx="3046867" cy="2329882"/>
          </a:xfrm>
          <a:prstGeom prst="rect">
            <a:avLst/>
          </a:prstGeom>
        </p:spPr>
        <p:txBody>
          <a:bodyPr lIns="0" tIns="0" rIns="0" bIns="0" rtlCol="0" anchor="t">
            <a:spAutoFit/>
          </a:bodyPr>
          <a:lstStyle/>
          <a:p>
            <a:pPr algn="ctr">
              <a:lnSpc>
                <a:spcPts val="2625"/>
              </a:lnSpc>
            </a:pPr>
            <a:r>
              <a:rPr lang="en-US" sz="1798">
                <a:solidFill>
                  <a:srgbClr val="FFFFFF"/>
                </a:solidFill>
                <a:latin typeface="Roboto"/>
                <a:ea typeface="Roboto"/>
                <a:cs typeface="Roboto"/>
                <a:sym typeface="Roboto"/>
              </a:rPr>
              <a:t>Se anima a los individuos a reflexionar sobre su propia rigidez, resentimiento y juicio, ya que a menudo se quedan fuera de la celebración de la reconciliación y la restauración. </a:t>
            </a:r>
          </a:p>
        </p:txBody>
      </p:sp>
      <p:sp>
        <p:nvSpPr>
          <p:cNvPr id="44" name="TextBox 44"/>
          <p:cNvSpPr txBox="1"/>
          <p:nvPr/>
        </p:nvSpPr>
        <p:spPr>
          <a:xfrm>
            <a:off x="11545910" y="5495144"/>
            <a:ext cx="3119447" cy="1996507"/>
          </a:xfrm>
          <a:prstGeom prst="rect">
            <a:avLst/>
          </a:prstGeom>
        </p:spPr>
        <p:txBody>
          <a:bodyPr lIns="0" tIns="0" rIns="0" bIns="0" rtlCol="0" anchor="t">
            <a:spAutoFit/>
          </a:bodyPr>
          <a:lstStyle/>
          <a:p>
            <a:pPr algn="ctr">
              <a:lnSpc>
                <a:spcPts val="2625"/>
              </a:lnSpc>
            </a:pPr>
            <a:r>
              <a:rPr lang="en-US" sz="1798">
                <a:solidFill>
                  <a:srgbClr val="FFFFFF"/>
                </a:solidFill>
                <a:latin typeface="Roboto"/>
                <a:ea typeface="Roboto"/>
                <a:cs typeface="Roboto"/>
                <a:sym typeface="Roboto"/>
              </a:rPr>
              <a:t>La parábola enfatiza el poder sanador del perdón y la reconciliación, mostrando que estos son cruciales para el bienestar individual y relacional. </a:t>
            </a:r>
          </a:p>
        </p:txBody>
      </p:sp>
      <p:sp>
        <p:nvSpPr>
          <p:cNvPr id="45" name="TextBox 45"/>
          <p:cNvSpPr txBox="1"/>
          <p:nvPr/>
        </p:nvSpPr>
        <p:spPr>
          <a:xfrm>
            <a:off x="4208174" y="4685709"/>
            <a:ext cx="2094167" cy="397812"/>
          </a:xfrm>
          <a:prstGeom prst="rect">
            <a:avLst/>
          </a:prstGeom>
        </p:spPr>
        <p:txBody>
          <a:bodyPr lIns="0" tIns="0" rIns="0" bIns="0" rtlCol="0" anchor="t">
            <a:spAutoFit/>
          </a:bodyPr>
          <a:lstStyle/>
          <a:p>
            <a:pPr algn="ctr">
              <a:lnSpc>
                <a:spcPts val="3147"/>
              </a:lnSpc>
            </a:pPr>
            <a:r>
              <a:rPr lang="en-US" sz="2248" b="1">
                <a:solidFill>
                  <a:srgbClr val="FFFFFF"/>
                </a:solidFill>
                <a:latin typeface="Roboto Bold"/>
                <a:ea typeface="Roboto Bold"/>
                <a:cs typeface="Roboto Bold"/>
                <a:sym typeface="Roboto Bold"/>
              </a:rPr>
              <a:t>PARA PADRES: </a:t>
            </a:r>
          </a:p>
        </p:txBody>
      </p:sp>
      <p:sp>
        <p:nvSpPr>
          <p:cNvPr id="46" name="TextBox 46"/>
          <p:cNvSpPr txBox="1"/>
          <p:nvPr/>
        </p:nvSpPr>
        <p:spPr>
          <a:xfrm>
            <a:off x="7654376" y="4480922"/>
            <a:ext cx="3040056" cy="778812"/>
          </a:xfrm>
          <a:prstGeom prst="rect">
            <a:avLst/>
          </a:prstGeom>
        </p:spPr>
        <p:txBody>
          <a:bodyPr lIns="0" tIns="0" rIns="0" bIns="0" rtlCol="0" anchor="t">
            <a:spAutoFit/>
          </a:bodyPr>
          <a:lstStyle/>
          <a:p>
            <a:pPr algn="ctr">
              <a:lnSpc>
                <a:spcPts val="3075"/>
              </a:lnSpc>
            </a:pPr>
            <a:r>
              <a:rPr lang="en-US" sz="2248" b="1">
                <a:solidFill>
                  <a:srgbClr val="FFFFFF"/>
                </a:solidFill>
                <a:latin typeface="Roboto Bold"/>
                <a:ea typeface="Roboto Bold"/>
                <a:cs typeface="Roboto Bold"/>
                <a:sym typeface="Roboto Bold"/>
              </a:rPr>
              <a:t>PARA LOS HERMANOS MAYORES: </a:t>
            </a:r>
          </a:p>
        </p:txBody>
      </p:sp>
      <p:sp>
        <p:nvSpPr>
          <p:cNvPr id="47" name="TextBox 47"/>
          <p:cNvSpPr txBox="1"/>
          <p:nvPr/>
        </p:nvSpPr>
        <p:spPr>
          <a:xfrm>
            <a:off x="11611527" y="4567685"/>
            <a:ext cx="2976791" cy="778812"/>
          </a:xfrm>
          <a:prstGeom prst="rect">
            <a:avLst/>
          </a:prstGeom>
        </p:spPr>
        <p:txBody>
          <a:bodyPr lIns="0" tIns="0" rIns="0" bIns="0" rtlCol="0" anchor="t">
            <a:spAutoFit/>
          </a:bodyPr>
          <a:lstStyle/>
          <a:p>
            <a:pPr algn="ctr">
              <a:lnSpc>
                <a:spcPts val="3075"/>
              </a:lnSpc>
            </a:pPr>
            <a:r>
              <a:rPr lang="en-US" sz="2248" b="1">
                <a:solidFill>
                  <a:srgbClr val="FFFFFF"/>
                </a:solidFill>
                <a:latin typeface="Roboto Bold"/>
                <a:ea typeface="Roboto Bold"/>
                <a:cs typeface="Roboto Bold"/>
                <a:sym typeface="Roboto Bold"/>
              </a:rPr>
              <a:t>LA IMPORTANCIA DEL PERDÓN</a:t>
            </a:r>
          </a:p>
        </p:txBody>
      </p:sp>
      <p:sp>
        <p:nvSpPr>
          <p:cNvPr id="48" name="TextBox 48"/>
          <p:cNvSpPr txBox="1"/>
          <p:nvPr/>
        </p:nvSpPr>
        <p:spPr>
          <a:xfrm>
            <a:off x="4139060" y="1385545"/>
            <a:ext cx="10517048" cy="1071915"/>
          </a:xfrm>
          <a:prstGeom prst="rect">
            <a:avLst/>
          </a:prstGeom>
        </p:spPr>
        <p:txBody>
          <a:bodyPr lIns="0" tIns="0" rIns="0" bIns="0" rtlCol="0" anchor="t">
            <a:spAutoFit/>
          </a:bodyPr>
          <a:lstStyle/>
          <a:p>
            <a:pPr algn="l">
              <a:lnSpc>
                <a:spcPts val="7941"/>
              </a:lnSpc>
            </a:pPr>
            <a:r>
              <a:rPr lang="en-US" sz="5672" b="1">
                <a:solidFill>
                  <a:srgbClr val="FFFFFF"/>
                </a:solidFill>
                <a:latin typeface="Poppins Bold"/>
                <a:ea typeface="Poppins Bold"/>
                <a:cs typeface="Poppins Bold"/>
                <a:sym typeface="Poppins Bold"/>
              </a:rPr>
              <a:t>APLICACIÓN Y APRENDIZAJE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0933176" cy="10287000"/>
            <a:chOff x="0" y="0"/>
            <a:chExt cx="10933176" cy="10287000"/>
          </a:xfrm>
        </p:grpSpPr>
        <p:sp>
          <p:nvSpPr>
            <p:cNvPr id="3" name="Freeform 3"/>
            <p:cNvSpPr/>
            <p:nvPr/>
          </p:nvSpPr>
          <p:spPr>
            <a:xfrm>
              <a:off x="0" y="0"/>
              <a:ext cx="10931652" cy="10287000"/>
            </a:xfrm>
            <a:custGeom>
              <a:avLst/>
              <a:gdLst/>
              <a:ahLst/>
              <a:cxnLst/>
              <a:rect l="l" t="t" r="r" b="b"/>
              <a:pathLst>
                <a:path w="10931652" h="10287000">
                  <a:moveTo>
                    <a:pt x="0" y="0"/>
                  </a:moveTo>
                  <a:lnTo>
                    <a:pt x="0" y="10287000"/>
                  </a:lnTo>
                  <a:lnTo>
                    <a:pt x="10931652" y="10287000"/>
                  </a:lnTo>
                  <a:lnTo>
                    <a:pt x="10931652" y="0"/>
                  </a:lnTo>
                  <a:close/>
                </a:path>
              </a:pathLst>
            </a:custGeom>
            <a:solidFill>
              <a:srgbClr val="190090">
                <a:alpha val="60000"/>
              </a:srgbClr>
            </a:solidFill>
          </p:spPr>
        </p:sp>
      </p:grpSp>
      <p:grpSp>
        <p:nvGrpSpPr>
          <p:cNvPr id="4" name="Group 4"/>
          <p:cNvGrpSpPr/>
          <p:nvPr/>
        </p:nvGrpSpPr>
        <p:grpSpPr>
          <a:xfrm>
            <a:off x="10931623" y="0"/>
            <a:ext cx="7356377" cy="10287000"/>
            <a:chOff x="0" y="0"/>
            <a:chExt cx="9808502" cy="13716000"/>
          </a:xfrm>
        </p:grpSpPr>
        <p:sp>
          <p:nvSpPr>
            <p:cNvPr id="5" name="Freeform 5"/>
            <p:cNvSpPr/>
            <p:nvPr/>
          </p:nvSpPr>
          <p:spPr>
            <a:xfrm>
              <a:off x="0" y="0"/>
              <a:ext cx="9808464" cy="13716000"/>
            </a:xfrm>
            <a:custGeom>
              <a:avLst/>
              <a:gdLst/>
              <a:ahLst/>
              <a:cxnLst/>
              <a:rect l="l" t="t" r="r" b="b"/>
              <a:pathLst>
                <a:path w="9808464" h="13716000">
                  <a:moveTo>
                    <a:pt x="0" y="0"/>
                  </a:moveTo>
                  <a:lnTo>
                    <a:pt x="9808464" y="0"/>
                  </a:lnTo>
                  <a:lnTo>
                    <a:pt x="9808464" y="13716000"/>
                  </a:lnTo>
                  <a:lnTo>
                    <a:pt x="0" y="13716000"/>
                  </a:lnTo>
                  <a:lnTo>
                    <a:pt x="0" y="0"/>
                  </a:lnTo>
                  <a:close/>
                </a:path>
              </a:pathLst>
            </a:custGeom>
            <a:blipFill>
              <a:blip r:embed="rId2">
                <a:alphaModFix amt="60000"/>
              </a:blip>
              <a:stretch>
                <a:fillRect l="-71539" r="-15429" b="-33703"/>
              </a:stretch>
            </a:blipFill>
          </p:spPr>
        </p:sp>
      </p:grpSp>
      <p:grpSp>
        <p:nvGrpSpPr>
          <p:cNvPr id="6" name="Group 6"/>
          <p:cNvGrpSpPr/>
          <p:nvPr/>
        </p:nvGrpSpPr>
        <p:grpSpPr>
          <a:xfrm>
            <a:off x="10178301" y="1295400"/>
            <a:ext cx="8109699" cy="8991600"/>
            <a:chOff x="0" y="0"/>
            <a:chExt cx="10812932" cy="11988800"/>
          </a:xfrm>
        </p:grpSpPr>
        <p:sp>
          <p:nvSpPr>
            <p:cNvPr id="7" name="Freeform 7"/>
            <p:cNvSpPr/>
            <p:nvPr/>
          </p:nvSpPr>
          <p:spPr>
            <a:xfrm>
              <a:off x="0" y="0"/>
              <a:ext cx="10812907" cy="11988800"/>
            </a:xfrm>
            <a:custGeom>
              <a:avLst/>
              <a:gdLst/>
              <a:ahLst/>
              <a:cxnLst/>
              <a:rect l="l" t="t" r="r" b="b"/>
              <a:pathLst>
                <a:path w="10812907" h="11988800">
                  <a:moveTo>
                    <a:pt x="0" y="0"/>
                  </a:moveTo>
                  <a:lnTo>
                    <a:pt x="10812907" y="0"/>
                  </a:lnTo>
                  <a:lnTo>
                    <a:pt x="10812907" y="11988800"/>
                  </a:lnTo>
                  <a:lnTo>
                    <a:pt x="0" y="11988800"/>
                  </a:lnTo>
                  <a:lnTo>
                    <a:pt x="0" y="0"/>
                  </a:lnTo>
                  <a:close/>
                </a:path>
              </a:pathLst>
            </a:custGeom>
            <a:blipFill>
              <a:blip r:embed="rId3"/>
              <a:stretch>
                <a:fillRect l="-7040" r="-59154"/>
              </a:stretch>
            </a:blipFill>
          </p:spPr>
        </p:sp>
      </p:grpSp>
      <p:grpSp>
        <p:nvGrpSpPr>
          <p:cNvPr id="8" name="Group 8"/>
          <p:cNvGrpSpPr/>
          <p:nvPr/>
        </p:nvGrpSpPr>
        <p:grpSpPr>
          <a:xfrm>
            <a:off x="1114949" y="1181452"/>
            <a:ext cx="133350" cy="133350"/>
            <a:chOff x="0" y="0"/>
            <a:chExt cx="133350" cy="133350"/>
          </a:xfrm>
        </p:grpSpPr>
        <p:sp>
          <p:nvSpPr>
            <p:cNvPr id="9" name="Freeform 9"/>
            <p:cNvSpPr/>
            <p:nvPr/>
          </p:nvSpPr>
          <p:spPr>
            <a:xfrm>
              <a:off x="0" y="0"/>
              <a:ext cx="133350" cy="133350"/>
            </a:xfrm>
            <a:custGeom>
              <a:avLst/>
              <a:gdLst/>
              <a:ahLst/>
              <a:cxnLst/>
              <a:rect l="l" t="t" r="r" b="b"/>
              <a:pathLst>
                <a:path w="133350" h="133350">
                  <a:moveTo>
                    <a:pt x="133350" y="66675"/>
                  </a:moveTo>
                  <a:cubicBezTo>
                    <a:pt x="133350" y="70993"/>
                    <a:pt x="132969" y="75438"/>
                    <a:pt x="132080" y="79629"/>
                  </a:cubicBezTo>
                  <a:cubicBezTo>
                    <a:pt x="131191" y="83820"/>
                    <a:pt x="129921" y="88138"/>
                    <a:pt x="128270" y="92075"/>
                  </a:cubicBezTo>
                  <a:cubicBezTo>
                    <a:pt x="126619" y="96012"/>
                    <a:pt x="124587" y="99949"/>
                    <a:pt x="122047" y="103632"/>
                  </a:cubicBezTo>
                  <a:cubicBezTo>
                    <a:pt x="119507" y="107315"/>
                    <a:pt x="116840" y="110617"/>
                    <a:pt x="113792" y="113792"/>
                  </a:cubicBezTo>
                  <a:cubicBezTo>
                    <a:pt x="110744" y="116967"/>
                    <a:pt x="107315" y="119634"/>
                    <a:pt x="103632" y="122047"/>
                  </a:cubicBezTo>
                  <a:cubicBezTo>
                    <a:pt x="99949" y="124460"/>
                    <a:pt x="96139" y="126492"/>
                    <a:pt x="92075" y="128270"/>
                  </a:cubicBezTo>
                  <a:cubicBezTo>
                    <a:pt x="88011" y="130048"/>
                    <a:pt x="83820" y="131191"/>
                    <a:pt x="79629" y="132080"/>
                  </a:cubicBezTo>
                  <a:cubicBezTo>
                    <a:pt x="75438" y="132969"/>
                    <a:pt x="70993" y="133350"/>
                    <a:pt x="66675" y="133350"/>
                  </a:cubicBezTo>
                  <a:cubicBezTo>
                    <a:pt x="62357" y="133350"/>
                    <a:pt x="57912" y="132969"/>
                    <a:pt x="53721" y="132080"/>
                  </a:cubicBezTo>
                  <a:cubicBezTo>
                    <a:pt x="49530" y="131191"/>
                    <a:pt x="45212" y="129921"/>
                    <a:pt x="41275" y="128270"/>
                  </a:cubicBezTo>
                  <a:cubicBezTo>
                    <a:pt x="37338" y="126619"/>
                    <a:pt x="33401" y="124587"/>
                    <a:pt x="29718" y="122047"/>
                  </a:cubicBezTo>
                  <a:cubicBezTo>
                    <a:pt x="26035" y="119507"/>
                    <a:pt x="22733" y="116840"/>
                    <a:pt x="19558" y="113792"/>
                  </a:cubicBezTo>
                  <a:cubicBezTo>
                    <a:pt x="16383" y="110744"/>
                    <a:pt x="13716" y="107315"/>
                    <a:pt x="11303" y="103632"/>
                  </a:cubicBezTo>
                  <a:cubicBezTo>
                    <a:pt x="8890" y="99949"/>
                    <a:pt x="6731" y="96266"/>
                    <a:pt x="5080" y="92202"/>
                  </a:cubicBezTo>
                  <a:cubicBezTo>
                    <a:pt x="3429" y="88138"/>
                    <a:pt x="2159" y="83947"/>
                    <a:pt x="1270" y="79629"/>
                  </a:cubicBezTo>
                  <a:cubicBezTo>
                    <a:pt x="381" y="75311"/>
                    <a:pt x="0" y="70993"/>
                    <a:pt x="0" y="66675"/>
                  </a:cubicBezTo>
                  <a:cubicBezTo>
                    <a:pt x="0" y="62357"/>
                    <a:pt x="381" y="57912"/>
                    <a:pt x="1270" y="53721"/>
                  </a:cubicBezTo>
                  <a:cubicBezTo>
                    <a:pt x="2159" y="49530"/>
                    <a:pt x="3429" y="45212"/>
                    <a:pt x="5080" y="41275"/>
                  </a:cubicBezTo>
                  <a:cubicBezTo>
                    <a:pt x="6731" y="37338"/>
                    <a:pt x="8763" y="33401"/>
                    <a:pt x="11303" y="29718"/>
                  </a:cubicBezTo>
                  <a:cubicBezTo>
                    <a:pt x="13843" y="26035"/>
                    <a:pt x="16510" y="22733"/>
                    <a:pt x="19558" y="19558"/>
                  </a:cubicBezTo>
                  <a:cubicBezTo>
                    <a:pt x="22606" y="16383"/>
                    <a:pt x="26035" y="13716"/>
                    <a:pt x="29718" y="11303"/>
                  </a:cubicBezTo>
                  <a:cubicBezTo>
                    <a:pt x="33401" y="8890"/>
                    <a:pt x="37211" y="6858"/>
                    <a:pt x="41275" y="5080"/>
                  </a:cubicBezTo>
                  <a:cubicBezTo>
                    <a:pt x="45339" y="3302"/>
                    <a:pt x="49530" y="2159"/>
                    <a:pt x="53721" y="1270"/>
                  </a:cubicBezTo>
                  <a:cubicBezTo>
                    <a:pt x="57912" y="381"/>
                    <a:pt x="62357" y="0"/>
                    <a:pt x="66675" y="0"/>
                  </a:cubicBezTo>
                  <a:cubicBezTo>
                    <a:pt x="70993" y="0"/>
                    <a:pt x="75438" y="381"/>
                    <a:pt x="79629" y="1270"/>
                  </a:cubicBezTo>
                  <a:cubicBezTo>
                    <a:pt x="83820" y="2159"/>
                    <a:pt x="88138" y="3429"/>
                    <a:pt x="92075" y="5080"/>
                  </a:cubicBezTo>
                  <a:cubicBezTo>
                    <a:pt x="96012" y="6731"/>
                    <a:pt x="99949" y="8763"/>
                    <a:pt x="103632" y="11303"/>
                  </a:cubicBezTo>
                  <a:cubicBezTo>
                    <a:pt x="107315" y="13843"/>
                    <a:pt x="110617" y="16510"/>
                    <a:pt x="113792" y="19558"/>
                  </a:cubicBezTo>
                  <a:cubicBezTo>
                    <a:pt x="116967" y="22606"/>
                    <a:pt x="119634" y="26035"/>
                    <a:pt x="122047" y="29718"/>
                  </a:cubicBezTo>
                  <a:cubicBezTo>
                    <a:pt x="124460" y="33401"/>
                    <a:pt x="126492" y="37211"/>
                    <a:pt x="128270" y="41275"/>
                  </a:cubicBezTo>
                  <a:cubicBezTo>
                    <a:pt x="130048" y="45339"/>
                    <a:pt x="131191" y="49530"/>
                    <a:pt x="132080" y="53721"/>
                  </a:cubicBezTo>
                  <a:cubicBezTo>
                    <a:pt x="132969" y="57912"/>
                    <a:pt x="133350" y="62357"/>
                    <a:pt x="133350" y="66675"/>
                  </a:cubicBezTo>
                  <a:close/>
                </a:path>
              </a:pathLst>
            </a:custGeom>
            <a:solidFill>
              <a:srgbClr val="FFFFFF"/>
            </a:solidFill>
          </p:spPr>
        </p:sp>
      </p:grpSp>
      <p:grpSp>
        <p:nvGrpSpPr>
          <p:cNvPr id="10" name="Group 10"/>
          <p:cNvGrpSpPr/>
          <p:nvPr/>
        </p:nvGrpSpPr>
        <p:grpSpPr>
          <a:xfrm>
            <a:off x="1114949" y="3800827"/>
            <a:ext cx="133350" cy="133350"/>
            <a:chOff x="0" y="0"/>
            <a:chExt cx="133350" cy="133350"/>
          </a:xfrm>
        </p:grpSpPr>
        <p:sp>
          <p:nvSpPr>
            <p:cNvPr id="11" name="Freeform 11"/>
            <p:cNvSpPr/>
            <p:nvPr/>
          </p:nvSpPr>
          <p:spPr>
            <a:xfrm>
              <a:off x="0" y="0"/>
              <a:ext cx="133350" cy="133350"/>
            </a:xfrm>
            <a:custGeom>
              <a:avLst/>
              <a:gdLst/>
              <a:ahLst/>
              <a:cxnLst/>
              <a:rect l="l" t="t" r="r" b="b"/>
              <a:pathLst>
                <a:path w="133350" h="133350">
                  <a:moveTo>
                    <a:pt x="133350" y="66675"/>
                  </a:moveTo>
                  <a:cubicBezTo>
                    <a:pt x="133350" y="70993"/>
                    <a:pt x="132969" y="75438"/>
                    <a:pt x="132080" y="79629"/>
                  </a:cubicBezTo>
                  <a:cubicBezTo>
                    <a:pt x="131191" y="83820"/>
                    <a:pt x="129921" y="88138"/>
                    <a:pt x="128270" y="92075"/>
                  </a:cubicBezTo>
                  <a:cubicBezTo>
                    <a:pt x="126619" y="96012"/>
                    <a:pt x="124587" y="99949"/>
                    <a:pt x="122047" y="103632"/>
                  </a:cubicBezTo>
                  <a:cubicBezTo>
                    <a:pt x="119507" y="107315"/>
                    <a:pt x="116840" y="110617"/>
                    <a:pt x="113792" y="113792"/>
                  </a:cubicBezTo>
                  <a:cubicBezTo>
                    <a:pt x="110744" y="116967"/>
                    <a:pt x="107315" y="119634"/>
                    <a:pt x="103632" y="122047"/>
                  </a:cubicBezTo>
                  <a:cubicBezTo>
                    <a:pt x="99949" y="124460"/>
                    <a:pt x="96139" y="126492"/>
                    <a:pt x="92075" y="128270"/>
                  </a:cubicBezTo>
                  <a:cubicBezTo>
                    <a:pt x="88011" y="130048"/>
                    <a:pt x="83820" y="131191"/>
                    <a:pt x="79629" y="132080"/>
                  </a:cubicBezTo>
                  <a:cubicBezTo>
                    <a:pt x="75438" y="132969"/>
                    <a:pt x="70993" y="133350"/>
                    <a:pt x="66675" y="133350"/>
                  </a:cubicBezTo>
                  <a:cubicBezTo>
                    <a:pt x="62357" y="133350"/>
                    <a:pt x="57912" y="132969"/>
                    <a:pt x="53721" y="132080"/>
                  </a:cubicBezTo>
                  <a:cubicBezTo>
                    <a:pt x="49530" y="131191"/>
                    <a:pt x="45212" y="129921"/>
                    <a:pt x="41275" y="128270"/>
                  </a:cubicBezTo>
                  <a:cubicBezTo>
                    <a:pt x="37338" y="126619"/>
                    <a:pt x="33401" y="124587"/>
                    <a:pt x="29718" y="122047"/>
                  </a:cubicBezTo>
                  <a:cubicBezTo>
                    <a:pt x="26035" y="119507"/>
                    <a:pt x="22733" y="116840"/>
                    <a:pt x="19558" y="113792"/>
                  </a:cubicBezTo>
                  <a:cubicBezTo>
                    <a:pt x="16383" y="110744"/>
                    <a:pt x="13716" y="107315"/>
                    <a:pt x="11303" y="103632"/>
                  </a:cubicBezTo>
                  <a:cubicBezTo>
                    <a:pt x="8890" y="99949"/>
                    <a:pt x="6731" y="96266"/>
                    <a:pt x="5080" y="92202"/>
                  </a:cubicBezTo>
                  <a:cubicBezTo>
                    <a:pt x="3429" y="88138"/>
                    <a:pt x="2159" y="83947"/>
                    <a:pt x="1270" y="79629"/>
                  </a:cubicBezTo>
                  <a:cubicBezTo>
                    <a:pt x="381" y="75311"/>
                    <a:pt x="0" y="70993"/>
                    <a:pt x="0" y="66675"/>
                  </a:cubicBezTo>
                  <a:cubicBezTo>
                    <a:pt x="0" y="62357"/>
                    <a:pt x="381" y="57912"/>
                    <a:pt x="1270" y="53721"/>
                  </a:cubicBezTo>
                  <a:cubicBezTo>
                    <a:pt x="2159" y="49530"/>
                    <a:pt x="3429" y="45212"/>
                    <a:pt x="5080" y="41275"/>
                  </a:cubicBezTo>
                  <a:cubicBezTo>
                    <a:pt x="6731" y="37338"/>
                    <a:pt x="8763" y="33401"/>
                    <a:pt x="11303" y="29718"/>
                  </a:cubicBezTo>
                  <a:cubicBezTo>
                    <a:pt x="13843" y="26035"/>
                    <a:pt x="16510" y="22733"/>
                    <a:pt x="19558" y="19558"/>
                  </a:cubicBezTo>
                  <a:cubicBezTo>
                    <a:pt x="22606" y="16383"/>
                    <a:pt x="26035" y="13716"/>
                    <a:pt x="29718" y="11303"/>
                  </a:cubicBezTo>
                  <a:cubicBezTo>
                    <a:pt x="33401" y="8890"/>
                    <a:pt x="37211" y="6858"/>
                    <a:pt x="41275" y="5080"/>
                  </a:cubicBezTo>
                  <a:cubicBezTo>
                    <a:pt x="45339" y="3302"/>
                    <a:pt x="49530" y="2159"/>
                    <a:pt x="53721" y="1270"/>
                  </a:cubicBezTo>
                  <a:cubicBezTo>
                    <a:pt x="57912" y="381"/>
                    <a:pt x="62357" y="0"/>
                    <a:pt x="66675" y="0"/>
                  </a:cubicBezTo>
                  <a:cubicBezTo>
                    <a:pt x="70993" y="0"/>
                    <a:pt x="75438" y="381"/>
                    <a:pt x="79629" y="1270"/>
                  </a:cubicBezTo>
                  <a:cubicBezTo>
                    <a:pt x="83820" y="2159"/>
                    <a:pt x="88138" y="3429"/>
                    <a:pt x="92075" y="5080"/>
                  </a:cubicBezTo>
                  <a:cubicBezTo>
                    <a:pt x="96012" y="6731"/>
                    <a:pt x="99949" y="8763"/>
                    <a:pt x="103632" y="11303"/>
                  </a:cubicBezTo>
                  <a:cubicBezTo>
                    <a:pt x="107315" y="13843"/>
                    <a:pt x="110617" y="16510"/>
                    <a:pt x="113792" y="19558"/>
                  </a:cubicBezTo>
                  <a:cubicBezTo>
                    <a:pt x="116967" y="22606"/>
                    <a:pt x="119634" y="26035"/>
                    <a:pt x="122047" y="29718"/>
                  </a:cubicBezTo>
                  <a:cubicBezTo>
                    <a:pt x="124460" y="33401"/>
                    <a:pt x="126492" y="37211"/>
                    <a:pt x="128270" y="41275"/>
                  </a:cubicBezTo>
                  <a:cubicBezTo>
                    <a:pt x="130048" y="45339"/>
                    <a:pt x="131191" y="49530"/>
                    <a:pt x="132080" y="53721"/>
                  </a:cubicBezTo>
                  <a:cubicBezTo>
                    <a:pt x="132969" y="57912"/>
                    <a:pt x="133350" y="62357"/>
                    <a:pt x="133350" y="66675"/>
                  </a:cubicBezTo>
                  <a:close/>
                </a:path>
              </a:pathLst>
            </a:custGeom>
            <a:solidFill>
              <a:srgbClr val="FFFFFF"/>
            </a:solidFill>
          </p:spPr>
        </p:sp>
      </p:grpSp>
      <p:grpSp>
        <p:nvGrpSpPr>
          <p:cNvPr id="12" name="Group 12"/>
          <p:cNvGrpSpPr/>
          <p:nvPr/>
        </p:nvGrpSpPr>
        <p:grpSpPr>
          <a:xfrm>
            <a:off x="1114949" y="6944077"/>
            <a:ext cx="133350" cy="133350"/>
            <a:chOff x="0" y="0"/>
            <a:chExt cx="133350" cy="133350"/>
          </a:xfrm>
        </p:grpSpPr>
        <p:sp>
          <p:nvSpPr>
            <p:cNvPr id="13" name="Freeform 13"/>
            <p:cNvSpPr/>
            <p:nvPr/>
          </p:nvSpPr>
          <p:spPr>
            <a:xfrm>
              <a:off x="0" y="0"/>
              <a:ext cx="133350" cy="133350"/>
            </a:xfrm>
            <a:custGeom>
              <a:avLst/>
              <a:gdLst/>
              <a:ahLst/>
              <a:cxnLst/>
              <a:rect l="l" t="t" r="r" b="b"/>
              <a:pathLst>
                <a:path w="133350" h="133350">
                  <a:moveTo>
                    <a:pt x="133350" y="66675"/>
                  </a:moveTo>
                  <a:cubicBezTo>
                    <a:pt x="133350" y="70993"/>
                    <a:pt x="132969" y="75438"/>
                    <a:pt x="132080" y="79629"/>
                  </a:cubicBezTo>
                  <a:cubicBezTo>
                    <a:pt x="131191" y="83820"/>
                    <a:pt x="129921" y="88138"/>
                    <a:pt x="128270" y="92075"/>
                  </a:cubicBezTo>
                  <a:cubicBezTo>
                    <a:pt x="126619" y="96012"/>
                    <a:pt x="124587" y="99949"/>
                    <a:pt x="122047" y="103632"/>
                  </a:cubicBezTo>
                  <a:cubicBezTo>
                    <a:pt x="119507" y="107315"/>
                    <a:pt x="116840" y="110617"/>
                    <a:pt x="113792" y="113792"/>
                  </a:cubicBezTo>
                  <a:cubicBezTo>
                    <a:pt x="110744" y="116967"/>
                    <a:pt x="107315" y="119634"/>
                    <a:pt x="103632" y="122047"/>
                  </a:cubicBezTo>
                  <a:cubicBezTo>
                    <a:pt x="99949" y="124460"/>
                    <a:pt x="96139" y="126492"/>
                    <a:pt x="92075" y="128270"/>
                  </a:cubicBezTo>
                  <a:cubicBezTo>
                    <a:pt x="88011" y="130048"/>
                    <a:pt x="83820" y="131191"/>
                    <a:pt x="79629" y="132080"/>
                  </a:cubicBezTo>
                  <a:cubicBezTo>
                    <a:pt x="75438" y="132969"/>
                    <a:pt x="70993" y="133350"/>
                    <a:pt x="66675" y="133350"/>
                  </a:cubicBezTo>
                  <a:cubicBezTo>
                    <a:pt x="62357" y="133350"/>
                    <a:pt x="57912" y="132969"/>
                    <a:pt x="53721" y="132080"/>
                  </a:cubicBezTo>
                  <a:cubicBezTo>
                    <a:pt x="49530" y="131191"/>
                    <a:pt x="45212" y="129921"/>
                    <a:pt x="41275" y="128270"/>
                  </a:cubicBezTo>
                  <a:cubicBezTo>
                    <a:pt x="37338" y="126619"/>
                    <a:pt x="33401" y="124587"/>
                    <a:pt x="29718" y="122047"/>
                  </a:cubicBezTo>
                  <a:cubicBezTo>
                    <a:pt x="26035" y="119507"/>
                    <a:pt x="22733" y="116840"/>
                    <a:pt x="19558" y="113792"/>
                  </a:cubicBezTo>
                  <a:cubicBezTo>
                    <a:pt x="16383" y="110744"/>
                    <a:pt x="13716" y="107315"/>
                    <a:pt x="11303" y="103632"/>
                  </a:cubicBezTo>
                  <a:cubicBezTo>
                    <a:pt x="8890" y="99949"/>
                    <a:pt x="6731" y="96266"/>
                    <a:pt x="5080" y="92202"/>
                  </a:cubicBezTo>
                  <a:cubicBezTo>
                    <a:pt x="3429" y="88138"/>
                    <a:pt x="2159" y="83947"/>
                    <a:pt x="1270" y="79629"/>
                  </a:cubicBezTo>
                  <a:cubicBezTo>
                    <a:pt x="381" y="75311"/>
                    <a:pt x="0" y="70993"/>
                    <a:pt x="0" y="66675"/>
                  </a:cubicBezTo>
                  <a:cubicBezTo>
                    <a:pt x="0" y="62357"/>
                    <a:pt x="381" y="57912"/>
                    <a:pt x="1270" y="53721"/>
                  </a:cubicBezTo>
                  <a:cubicBezTo>
                    <a:pt x="2159" y="49530"/>
                    <a:pt x="3429" y="45212"/>
                    <a:pt x="5080" y="41275"/>
                  </a:cubicBezTo>
                  <a:cubicBezTo>
                    <a:pt x="6731" y="37338"/>
                    <a:pt x="8763" y="33401"/>
                    <a:pt x="11303" y="29718"/>
                  </a:cubicBezTo>
                  <a:cubicBezTo>
                    <a:pt x="13843" y="26035"/>
                    <a:pt x="16510" y="22733"/>
                    <a:pt x="19558" y="19558"/>
                  </a:cubicBezTo>
                  <a:cubicBezTo>
                    <a:pt x="22606" y="16383"/>
                    <a:pt x="26035" y="13716"/>
                    <a:pt x="29718" y="11303"/>
                  </a:cubicBezTo>
                  <a:cubicBezTo>
                    <a:pt x="33401" y="8890"/>
                    <a:pt x="37211" y="6858"/>
                    <a:pt x="41275" y="5080"/>
                  </a:cubicBezTo>
                  <a:cubicBezTo>
                    <a:pt x="45339" y="3302"/>
                    <a:pt x="49530" y="2159"/>
                    <a:pt x="53721" y="1270"/>
                  </a:cubicBezTo>
                  <a:cubicBezTo>
                    <a:pt x="57912" y="381"/>
                    <a:pt x="62357" y="0"/>
                    <a:pt x="66675" y="0"/>
                  </a:cubicBezTo>
                  <a:cubicBezTo>
                    <a:pt x="70993" y="0"/>
                    <a:pt x="75438" y="381"/>
                    <a:pt x="79629" y="1270"/>
                  </a:cubicBezTo>
                  <a:cubicBezTo>
                    <a:pt x="83820" y="2159"/>
                    <a:pt x="88138" y="3429"/>
                    <a:pt x="92075" y="5080"/>
                  </a:cubicBezTo>
                  <a:cubicBezTo>
                    <a:pt x="96012" y="6731"/>
                    <a:pt x="99949" y="8763"/>
                    <a:pt x="103632" y="11303"/>
                  </a:cubicBezTo>
                  <a:cubicBezTo>
                    <a:pt x="107315" y="13843"/>
                    <a:pt x="110617" y="16510"/>
                    <a:pt x="113792" y="19558"/>
                  </a:cubicBezTo>
                  <a:cubicBezTo>
                    <a:pt x="116967" y="22606"/>
                    <a:pt x="119634" y="26035"/>
                    <a:pt x="122047" y="29718"/>
                  </a:cubicBezTo>
                  <a:cubicBezTo>
                    <a:pt x="124460" y="33401"/>
                    <a:pt x="126492" y="37211"/>
                    <a:pt x="128270" y="41275"/>
                  </a:cubicBezTo>
                  <a:cubicBezTo>
                    <a:pt x="130048" y="45339"/>
                    <a:pt x="131191" y="49530"/>
                    <a:pt x="132080" y="53721"/>
                  </a:cubicBezTo>
                  <a:cubicBezTo>
                    <a:pt x="132969" y="57912"/>
                    <a:pt x="133350" y="62357"/>
                    <a:pt x="133350" y="66675"/>
                  </a:cubicBezTo>
                  <a:close/>
                </a:path>
              </a:pathLst>
            </a:custGeom>
            <a:solidFill>
              <a:srgbClr val="FFFFFF"/>
            </a:solidFill>
          </p:spPr>
        </p:sp>
      </p:grpSp>
      <p:sp>
        <p:nvSpPr>
          <p:cNvPr id="14" name="TextBox 14"/>
          <p:cNvSpPr txBox="1"/>
          <p:nvPr/>
        </p:nvSpPr>
        <p:spPr>
          <a:xfrm>
            <a:off x="1451896" y="1018013"/>
            <a:ext cx="7754607" cy="1071924"/>
          </a:xfrm>
          <a:prstGeom prst="rect">
            <a:avLst/>
          </a:prstGeom>
        </p:spPr>
        <p:txBody>
          <a:bodyPr lIns="0" tIns="0" rIns="0" bIns="0" rtlCol="0" anchor="t">
            <a:spAutoFit/>
          </a:bodyPr>
          <a:lstStyle/>
          <a:p>
            <a:pPr algn="l">
              <a:lnSpc>
                <a:spcPts val="4125"/>
              </a:lnSpc>
            </a:pPr>
            <a:r>
              <a:rPr lang="en-US" sz="2972">
                <a:solidFill>
                  <a:srgbClr val="FFFFFF"/>
                </a:solidFill>
                <a:latin typeface="Poppins Light"/>
                <a:ea typeface="Poppins Light"/>
                <a:cs typeface="Poppins Light"/>
                <a:sym typeface="Poppins Light"/>
              </a:rPr>
              <a:t>Jung - Un análisis de la Parábola del Hijo Pródigo a través ... </a:t>
            </a:r>
          </a:p>
        </p:txBody>
      </p:sp>
      <p:sp>
        <p:nvSpPr>
          <p:cNvPr id="15" name="TextBox 15"/>
          <p:cNvSpPr txBox="1"/>
          <p:nvPr/>
        </p:nvSpPr>
        <p:spPr>
          <a:xfrm>
            <a:off x="810149" y="2065763"/>
            <a:ext cx="8901827" cy="1071924"/>
          </a:xfrm>
          <a:prstGeom prst="rect">
            <a:avLst/>
          </a:prstGeom>
        </p:spPr>
        <p:txBody>
          <a:bodyPr lIns="0" tIns="0" rIns="0" bIns="0" rtlCol="0" anchor="t">
            <a:spAutoFit/>
          </a:bodyPr>
          <a:lstStyle/>
          <a:p>
            <a:pPr algn="r">
              <a:lnSpc>
                <a:spcPts val="4125"/>
              </a:lnSpc>
            </a:pPr>
            <a:r>
              <a:rPr lang="en-US" sz="2972">
                <a:solidFill>
                  <a:srgbClr val="FFFFFF"/>
                </a:solidFill>
                <a:latin typeface="Poppins Light"/>
                <a:ea typeface="Poppins Light"/>
                <a:cs typeface="Poppins Light"/>
                <a:sym typeface="Poppins Light"/>
              </a:rPr>
              <a:t>— La parábola como "pantalla de proyección": arquetipos psíquicos y Dramaturgia Esotérica. </a:t>
            </a:r>
          </a:p>
        </p:txBody>
      </p:sp>
      <p:sp>
        <p:nvSpPr>
          <p:cNvPr id="16" name="TextBox 16"/>
          <p:cNvSpPr txBox="1"/>
          <p:nvPr/>
        </p:nvSpPr>
        <p:spPr>
          <a:xfrm>
            <a:off x="1451896" y="3637388"/>
            <a:ext cx="7595606" cy="1071924"/>
          </a:xfrm>
          <a:prstGeom prst="rect">
            <a:avLst/>
          </a:prstGeom>
        </p:spPr>
        <p:txBody>
          <a:bodyPr lIns="0" tIns="0" rIns="0" bIns="0" rtlCol="0" anchor="t">
            <a:spAutoFit/>
          </a:bodyPr>
          <a:lstStyle/>
          <a:p>
            <a:pPr algn="l">
              <a:lnSpc>
                <a:spcPts val="4125"/>
              </a:lnSpc>
            </a:pPr>
            <a:r>
              <a:rPr lang="en-US" sz="2972">
                <a:solidFill>
                  <a:srgbClr val="FFFFFF"/>
                </a:solidFill>
                <a:latin typeface="Poppins Light"/>
                <a:ea typeface="Poppins Light"/>
                <a:cs typeface="Poppins Light"/>
                <a:sym typeface="Poppins Light"/>
              </a:rPr>
              <a:t>El hijo pródigo: trastorno narcisista de la personalidad en el ... </a:t>
            </a:r>
          </a:p>
        </p:txBody>
      </p:sp>
      <p:sp>
        <p:nvSpPr>
          <p:cNvPr id="17" name="TextBox 17"/>
          <p:cNvSpPr txBox="1"/>
          <p:nvPr/>
        </p:nvSpPr>
        <p:spPr>
          <a:xfrm>
            <a:off x="810149" y="4685138"/>
            <a:ext cx="9601714" cy="2119674"/>
          </a:xfrm>
          <a:prstGeom prst="rect">
            <a:avLst/>
          </a:prstGeom>
        </p:spPr>
        <p:txBody>
          <a:bodyPr lIns="0" tIns="0" rIns="0" bIns="0" rtlCol="0" anchor="t">
            <a:spAutoFit/>
          </a:bodyPr>
          <a:lstStyle/>
          <a:p>
            <a:pPr algn="l">
              <a:lnSpc>
                <a:spcPts val="4125"/>
              </a:lnSpc>
            </a:pPr>
            <a:r>
              <a:rPr lang="en-US" sz="2972">
                <a:solidFill>
                  <a:srgbClr val="FFFFFF"/>
                </a:solidFill>
                <a:latin typeface="Poppins Light"/>
                <a:ea typeface="Poppins Light"/>
                <a:cs typeface="Poppins Light"/>
                <a:sym typeface="Poppins Light"/>
              </a:rPr>
              <a:t>Traducido — En esencia, el viaje del Hijo Pródigo es un microcosmos de la experiencia humana: rebelión, fracaso, introspección y pote... therapymatters.co </a:t>
            </a:r>
          </a:p>
        </p:txBody>
      </p:sp>
      <p:sp>
        <p:nvSpPr>
          <p:cNvPr id="18" name="TextBox 18"/>
          <p:cNvSpPr txBox="1"/>
          <p:nvPr/>
        </p:nvSpPr>
        <p:spPr>
          <a:xfrm>
            <a:off x="1451896" y="6780638"/>
            <a:ext cx="8659292" cy="1071924"/>
          </a:xfrm>
          <a:prstGeom prst="rect">
            <a:avLst/>
          </a:prstGeom>
        </p:spPr>
        <p:txBody>
          <a:bodyPr lIns="0" tIns="0" rIns="0" bIns="0" rtlCol="0" anchor="t">
            <a:spAutoFit/>
          </a:bodyPr>
          <a:lstStyle/>
          <a:p>
            <a:pPr algn="l">
              <a:lnSpc>
                <a:spcPts val="4125"/>
              </a:lnSpc>
            </a:pPr>
            <a:r>
              <a:rPr lang="en-US" sz="2972">
                <a:solidFill>
                  <a:srgbClr val="FFFFFF"/>
                </a:solidFill>
                <a:latin typeface="Poppins Light"/>
                <a:ea typeface="Poppins Light"/>
                <a:cs typeface="Poppins Light"/>
                <a:sym typeface="Poppins Light"/>
              </a:rPr>
              <a:t>¿Cuál es el significado de la parábola del hijo pródigo? </a:t>
            </a:r>
          </a:p>
        </p:txBody>
      </p:sp>
      <p:sp>
        <p:nvSpPr>
          <p:cNvPr id="19" name="TextBox 19"/>
          <p:cNvSpPr txBox="1"/>
          <p:nvPr/>
        </p:nvSpPr>
        <p:spPr>
          <a:xfrm>
            <a:off x="810149" y="7828388"/>
            <a:ext cx="9194387" cy="1595790"/>
          </a:xfrm>
          <a:prstGeom prst="rect">
            <a:avLst/>
          </a:prstGeom>
        </p:spPr>
        <p:txBody>
          <a:bodyPr lIns="0" tIns="0" rIns="0" bIns="0" rtlCol="0" anchor="t">
            <a:spAutoFit/>
          </a:bodyPr>
          <a:lstStyle/>
          <a:p>
            <a:pPr algn="l">
              <a:lnSpc>
                <a:spcPts val="4125"/>
              </a:lnSpc>
            </a:pPr>
            <a:r>
              <a:rPr lang="en-US" sz="2972">
                <a:solidFill>
                  <a:srgbClr val="FFFFFF"/>
                </a:solidFill>
                <a:latin typeface="Poppins Light"/>
                <a:ea typeface="Poppins Light"/>
                <a:cs typeface="Poppins Light"/>
                <a:sym typeface="Poppins Light"/>
              </a:rPr>
              <a:t>En lugar de disfrutar de comunión con su padre, hermano y comunidad, el hermano mayor se quedó fuera de la casa y alimentó su ira.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98001" y="0"/>
            <a:ext cx="9286875" cy="5140376"/>
            <a:chOff x="0" y="0"/>
            <a:chExt cx="12382500" cy="6853834"/>
          </a:xfrm>
        </p:grpSpPr>
        <p:sp>
          <p:nvSpPr>
            <p:cNvPr id="3" name="Freeform 3"/>
            <p:cNvSpPr/>
            <p:nvPr/>
          </p:nvSpPr>
          <p:spPr>
            <a:xfrm>
              <a:off x="0" y="0"/>
              <a:ext cx="12382500" cy="6853809"/>
            </a:xfrm>
            <a:custGeom>
              <a:avLst/>
              <a:gdLst/>
              <a:ahLst/>
              <a:cxnLst/>
              <a:rect l="l" t="t" r="r" b="b"/>
              <a:pathLst>
                <a:path w="12382500" h="6853809">
                  <a:moveTo>
                    <a:pt x="0" y="0"/>
                  </a:moveTo>
                  <a:lnTo>
                    <a:pt x="12382500" y="0"/>
                  </a:lnTo>
                  <a:lnTo>
                    <a:pt x="12382500" y="6853809"/>
                  </a:lnTo>
                  <a:lnTo>
                    <a:pt x="0" y="6853809"/>
                  </a:lnTo>
                  <a:lnTo>
                    <a:pt x="0" y="0"/>
                  </a:lnTo>
                  <a:close/>
                </a:path>
              </a:pathLst>
            </a:custGeom>
            <a:blipFill>
              <a:blip r:embed="rId2">
                <a:alphaModFix amt="60000"/>
              </a:blip>
              <a:stretch>
                <a:fillRect t="-616" b="-80049"/>
              </a:stretch>
            </a:blipFill>
          </p:spPr>
        </p:sp>
      </p:grpSp>
      <p:grpSp>
        <p:nvGrpSpPr>
          <p:cNvPr id="4" name="Group 4"/>
          <p:cNvGrpSpPr/>
          <p:nvPr/>
        </p:nvGrpSpPr>
        <p:grpSpPr>
          <a:xfrm>
            <a:off x="0" y="5143500"/>
            <a:ext cx="18288000" cy="5143500"/>
            <a:chOff x="0" y="0"/>
            <a:chExt cx="24384000" cy="6858000"/>
          </a:xfrm>
        </p:grpSpPr>
        <p:sp>
          <p:nvSpPr>
            <p:cNvPr id="5" name="Freeform 5"/>
            <p:cNvSpPr/>
            <p:nvPr/>
          </p:nvSpPr>
          <p:spPr>
            <a:xfrm>
              <a:off x="0" y="0"/>
              <a:ext cx="24384000" cy="6858000"/>
            </a:xfrm>
            <a:custGeom>
              <a:avLst/>
              <a:gdLst/>
              <a:ahLst/>
              <a:cxnLst/>
              <a:rect l="l" t="t" r="r" b="b"/>
              <a:pathLst>
                <a:path w="24384000" h="6858000">
                  <a:moveTo>
                    <a:pt x="0" y="0"/>
                  </a:moveTo>
                  <a:lnTo>
                    <a:pt x="24384000" y="0"/>
                  </a:lnTo>
                  <a:lnTo>
                    <a:pt x="24384000" y="6858000"/>
                  </a:lnTo>
                  <a:lnTo>
                    <a:pt x="0" y="6858000"/>
                  </a:lnTo>
                  <a:lnTo>
                    <a:pt x="0" y="0"/>
                  </a:lnTo>
                  <a:close/>
                </a:path>
              </a:pathLst>
            </a:custGeom>
            <a:blipFill>
              <a:blip r:embed="rId3"/>
              <a:stretch>
                <a:fillRect l="-2665" t="-86791" r="-4782" b="-38393"/>
              </a:stretch>
            </a:blipFill>
          </p:spPr>
        </p:sp>
      </p:grpSp>
      <p:sp>
        <p:nvSpPr>
          <p:cNvPr id="6" name="TextBox 6"/>
          <p:cNvSpPr txBox="1"/>
          <p:nvPr/>
        </p:nvSpPr>
        <p:spPr>
          <a:xfrm>
            <a:off x="1945091" y="1318755"/>
            <a:ext cx="14685474" cy="1811655"/>
          </a:xfrm>
          <a:prstGeom prst="rect">
            <a:avLst/>
          </a:prstGeom>
        </p:spPr>
        <p:txBody>
          <a:bodyPr lIns="0" tIns="0" rIns="0" bIns="0" rtlCol="0" anchor="t">
            <a:spAutoFit/>
          </a:bodyPr>
          <a:lstStyle/>
          <a:p>
            <a:pPr algn="ctr">
              <a:lnSpc>
                <a:spcPts val="4649"/>
              </a:lnSpc>
            </a:pPr>
            <a:r>
              <a:rPr lang="en-US" sz="3372">
                <a:solidFill>
                  <a:srgbClr val="190090"/>
                </a:solidFill>
                <a:latin typeface="Poppins Light"/>
                <a:ea typeface="Poppins Light"/>
                <a:cs typeface="Poppins Light"/>
                <a:sym typeface="Poppins Light"/>
              </a:rPr>
              <a:t>La dignidad se refiere al valor inherente y único que posee cada ser humano, es la cualidad que nos hace merecedores de respeto, consideración y trato justo. </a:t>
            </a:r>
          </a:p>
        </p:txBody>
      </p:sp>
      <p:sp>
        <p:nvSpPr>
          <p:cNvPr id="7" name="TextBox 7"/>
          <p:cNvSpPr txBox="1"/>
          <p:nvPr/>
        </p:nvSpPr>
        <p:spPr>
          <a:xfrm>
            <a:off x="1989734" y="3698948"/>
            <a:ext cx="14594643" cy="1221105"/>
          </a:xfrm>
          <a:prstGeom prst="rect">
            <a:avLst/>
          </a:prstGeom>
        </p:spPr>
        <p:txBody>
          <a:bodyPr lIns="0" tIns="0" rIns="0" bIns="0" rtlCol="0" anchor="t">
            <a:spAutoFit/>
          </a:bodyPr>
          <a:lstStyle/>
          <a:p>
            <a:pPr algn="ctr">
              <a:lnSpc>
                <a:spcPts val="4649"/>
              </a:lnSpc>
            </a:pPr>
            <a:r>
              <a:rPr lang="en-US" sz="3372" b="1">
                <a:solidFill>
                  <a:srgbClr val="190090"/>
                </a:solidFill>
                <a:latin typeface="Poppins Bold"/>
                <a:ea typeface="Poppins Bold"/>
                <a:cs typeface="Poppins Bold"/>
                <a:sym typeface="Poppins Bold"/>
              </a:rPr>
              <a:t>Reconocer la dignidad humana significa valorar la igualdad y los derechos fundamentales de todos los individuos, sin excepción.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40312"/>
            <a:ext cx="18288000" cy="5913844"/>
            <a:chOff x="0" y="0"/>
            <a:chExt cx="18288000" cy="5913844"/>
          </a:xfrm>
        </p:grpSpPr>
        <p:sp>
          <p:nvSpPr>
            <p:cNvPr id="3" name="Freeform 3"/>
            <p:cNvSpPr/>
            <p:nvPr/>
          </p:nvSpPr>
          <p:spPr>
            <a:xfrm>
              <a:off x="0" y="0"/>
              <a:ext cx="18288000" cy="5913884"/>
            </a:xfrm>
            <a:custGeom>
              <a:avLst/>
              <a:gdLst/>
              <a:ahLst/>
              <a:cxnLst/>
              <a:rect l="l" t="t" r="r" b="b"/>
              <a:pathLst>
                <a:path w="18288000" h="5913884">
                  <a:moveTo>
                    <a:pt x="0" y="0"/>
                  </a:moveTo>
                  <a:lnTo>
                    <a:pt x="0" y="5913884"/>
                  </a:lnTo>
                  <a:lnTo>
                    <a:pt x="18288000" y="5913884"/>
                  </a:lnTo>
                  <a:lnTo>
                    <a:pt x="18288000" y="0"/>
                  </a:lnTo>
                  <a:close/>
                </a:path>
              </a:pathLst>
            </a:custGeom>
            <a:solidFill>
              <a:srgbClr val="190090"/>
            </a:solidFill>
          </p:spPr>
        </p:sp>
      </p:grpSp>
      <p:grpSp>
        <p:nvGrpSpPr>
          <p:cNvPr id="4" name="Group 4"/>
          <p:cNvGrpSpPr/>
          <p:nvPr/>
        </p:nvGrpSpPr>
        <p:grpSpPr>
          <a:xfrm>
            <a:off x="1761744" y="3508248"/>
            <a:ext cx="13868400" cy="3084576"/>
            <a:chOff x="0" y="0"/>
            <a:chExt cx="18491200" cy="4112768"/>
          </a:xfrm>
        </p:grpSpPr>
        <p:sp>
          <p:nvSpPr>
            <p:cNvPr id="5" name="Freeform 5"/>
            <p:cNvSpPr/>
            <p:nvPr/>
          </p:nvSpPr>
          <p:spPr>
            <a:xfrm>
              <a:off x="0" y="0"/>
              <a:ext cx="18491200" cy="4112768"/>
            </a:xfrm>
            <a:custGeom>
              <a:avLst/>
              <a:gdLst/>
              <a:ahLst/>
              <a:cxnLst/>
              <a:rect l="l" t="t" r="r" b="b"/>
              <a:pathLst>
                <a:path w="18491200" h="4112768">
                  <a:moveTo>
                    <a:pt x="0" y="0"/>
                  </a:moveTo>
                  <a:lnTo>
                    <a:pt x="18491200" y="0"/>
                  </a:lnTo>
                  <a:lnTo>
                    <a:pt x="18491200" y="4112768"/>
                  </a:lnTo>
                  <a:lnTo>
                    <a:pt x="0" y="4112768"/>
                  </a:lnTo>
                  <a:lnTo>
                    <a:pt x="0" y="0"/>
                  </a:lnTo>
                  <a:close/>
                </a:path>
              </a:pathLst>
            </a:custGeom>
            <a:blipFill>
              <a:blip r:embed="rId2"/>
              <a:stretch>
                <a:fillRect/>
              </a:stretch>
            </a:blipFill>
          </p:spPr>
        </p:sp>
      </p:grpSp>
      <p:grpSp>
        <p:nvGrpSpPr>
          <p:cNvPr id="6" name="Group 6"/>
          <p:cNvGrpSpPr/>
          <p:nvPr/>
        </p:nvGrpSpPr>
        <p:grpSpPr>
          <a:xfrm>
            <a:off x="8117986" y="0"/>
            <a:ext cx="10170014" cy="2038350"/>
            <a:chOff x="0" y="0"/>
            <a:chExt cx="13560019" cy="2717800"/>
          </a:xfrm>
        </p:grpSpPr>
        <p:sp>
          <p:nvSpPr>
            <p:cNvPr id="7" name="Freeform 7"/>
            <p:cNvSpPr/>
            <p:nvPr/>
          </p:nvSpPr>
          <p:spPr>
            <a:xfrm>
              <a:off x="0" y="0"/>
              <a:ext cx="13560044" cy="2717800"/>
            </a:xfrm>
            <a:custGeom>
              <a:avLst/>
              <a:gdLst/>
              <a:ahLst/>
              <a:cxnLst/>
              <a:rect l="l" t="t" r="r" b="b"/>
              <a:pathLst>
                <a:path w="13560044" h="2717800">
                  <a:moveTo>
                    <a:pt x="0" y="0"/>
                  </a:moveTo>
                  <a:lnTo>
                    <a:pt x="13560044" y="0"/>
                  </a:lnTo>
                  <a:lnTo>
                    <a:pt x="13560044" y="2717800"/>
                  </a:lnTo>
                  <a:lnTo>
                    <a:pt x="0" y="2717800"/>
                  </a:lnTo>
                  <a:lnTo>
                    <a:pt x="0" y="0"/>
                  </a:lnTo>
                  <a:close/>
                </a:path>
              </a:pathLst>
            </a:custGeom>
            <a:blipFill>
              <a:blip r:embed="rId3">
                <a:alphaModFix amt="60000"/>
              </a:blip>
              <a:stretch>
                <a:fillRect r="-26" b="-399065"/>
              </a:stretch>
            </a:blipFill>
          </p:spPr>
        </p:sp>
      </p:grpSp>
      <p:grpSp>
        <p:nvGrpSpPr>
          <p:cNvPr id="8" name="Group 8"/>
          <p:cNvGrpSpPr/>
          <p:nvPr/>
        </p:nvGrpSpPr>
        <p:grpSpPr>
          <a:xfrm>
            <a:off x="0" y="7954156"/>
            <a:ext cx="10172700" cy="2332844"/>
            <a:chOff x="0" y="0"/>
            <a:chExt cx="13563600" cy="3110459"/>
          </a:xfrm>
        </p:grpSpPr>
        <p:sp>
          <p:nvSpPr>
            <p:cNvPr id="9" name="Freeform 9"/>
            <p:cNvSpPr/>
            <p:nvPr/>
          </p:nvSpPr>
          <p:spPr>
            <a:xfrm>
              <a:off x="0" y="0"/>
              <a:ext cx="13563600" cy="3110484"/>
            </a:xfrm>
            <a:custGeom>
              <a:avLst/>
              <a:gdLst/>
              <a:ahLst/>
              <a:cxnLst/>
              <a:rect l="l" t="t" r="r" b="b"/>
              <a:pathLst>
                <a:path w="13563600" h="3110484">
                  <a:moveTo>
                    <a:pt x="0" y="0"/>
                  </a:moveTo>
                  <a:lnTo>
                    <a:pt x="13563600" y="0"/>
                  </a:lnTo>
                  <a:lnTo>
                    <a:pt x="13563600" y="3110484"/>
                  </a:lnTo>
                  <a:lnTo>
                    <a:pt x="0" y="3110484"/>
                  </a:lnTo>
                  <a:lnTo>
                    <a:pt x="0" y="0"/>
                  </a:lnTo>
                  <a:close/>
                </a:path>
              </a:pathLst>
            </a:custGeom>
            <a:blipFill>
              <a:blip r:embed="rId3">
                <a:alphaModFix amt="60000"/>
              </a:blip>
              <a:stretch>
                <a:fillRect t="-335946" b="-114"/>
              </a:stretch>
            </a:blipFill>
          </p:spPr>
        </p:sp>
      </p:grpSp>
      <p:sp>
        <p:nvSpPr>
          <p:cNvPr id="10" name="TextBox 10"/>
          <p:cNvSpPr txBox="1"/>
          <p:nvPr/>
        </p:nvSpPr>
        <p:spPr>
          <a:xfrm>
            <a:off x="1890617" y="3537871"/>
            <a:ext cx="13876611" cy="2992755"/>
          </a:xfrm>
          <a:prstGeom prst="rect">
            <a:avLst/>
          </a:prstGeom>
        </p:spPr>
        <p:txBody>
          <a:bodyPr lIns="0" tIns="0" rIns="0" bIns="0" rtlCol="0" anchor="t">
            <a:spAutoFit/>
          </a:bodyPr>
          <a:lstStyle/>
          <a:p>
            <a:pPr algn="ctr">
              <a:lnSpc>
                <a:spcPts val="4649"/>
              </a:lnSpc>
            </a:pPr>
            <a:r>
              <a:rPr lang="en-US" sz="3372">
                <a:solidFill>
                  <a:srgbClr val="FFFFFF"/>
                </a:solidFill>
                <a:latin typeface="Poppins Light"/>
                <a:ea typeface="Poppins Light"/>
                <a:cs typeface="Poppins Light"/>
                <a:sym typeface="Poppins Light"/>
              </a:rPr>
              <a:t>Este principio, pilar de los Derechos Humanos, nos invita a ver a cada persona como un ser autónomo, capaz de tomar decisiones y responsable de sus acciones, al tiempo que demandamos el respeto a su integridad y a sus derechos cualidad que nos hace merecedores de respeto, consideración.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87273"/>
            <a:chOff x="0" y="0"/>
            <a:chExt cx="18288000" cy="5387276"/>
          </a:xfrm>
        </p:grpSpPr>
        <p:sp>
          <p:nvSpPr>
            <p:cNvPr id="3" name="Freeform 3"/>
            <p:cNvSpPr/>
            <p:nvPr/>
          </p:nvSpPr>
          <p:spPr>
            <a:xfrm>
              <a:off x="0" y="0"/>
              <a:ext cx="18288000" cy="5387218"/>
            </a:xfrm>
            <a:custGeom>
              <a:avLst/>
              <a:gdLst/>
              <a:ahLst/>
              <a:cxnLst/>
              <a:rect l="l" t="t" r="r" b="b"/>
              <a:pathLst>
                <a:path w="18288000" h="5387218">
                  <a:moveTo>
                    <a:pt x="0" y="0"/>
                  </a:moveTo>
                  <a:lnTo>
                    <a:pt x="0" y="5387218"/>
                  </a:lnTo>
                  <a:lnTo>
                    <a:pt x="18288000" y="5387218"/>
                  </a:lnTo>
                  <a:lnTo>
                    <a:pt x="18288000" y="0"/>
                  </a:lnTo>
                  <a:close/>
                </a:path>
              </a:pathLst>
            </a:custGeom>
            <a:solidFill>
              <a:srgbClr val="190090">
                <a:alpha val="60000"/>
              </a:srgbClr>
            </a:solidFill>
          </p:spPr>
        </p:sp>
      </p:grpSp>
      <p:grpSp>
        <p:nvGrpSpPr>
          <p:cNvPr id="4" name="Group 4"/>
          <p:cNvGrpSpPr/>
          <p:nvPr/>
        </p:nvGrpSpPr>
        <p:grpSpPr>
          <a:xfrm>
            <a:off x="0" y="5387273"/>
            <a:ext cx="18288000" cy="4895850"/>
            <a:chOff x="0" y="0"/>
            <a:chExt cx="24384000" cy="6527800"/>
          </a:xfrm>
        </p:grpSpPr>
        <p:sp>
          <p:nvSpPr>
            <p:cNvPr id="5" name="Freeform 5"/>
            <p:cNvSpPr/>
            <p:nvPr/>
          </p:nvSpPr>
          <p:spPr>
            <a:xfrm>
              <a:off x="0" y="0"/>
              <a:ext cx="24384000" cy="6527800"/>
            </a:xfrm>
            <a:custGeom>
              <a:avLst/>
              <a:gdLst/>
              <a:ahLst/>
              <a:cxnLst/>
              <a:rect l="l" t="t" r="r" b="b"/>
              <a:pathLst>
                <a:path w="24384000" h="6527800">
                  <a:moveTo>
                    <a:pt x="0" y="0"/>
                  </a:moveTo>
                  <a:lnTo>
                    <a:pt x="24384000" y="0"/>
                  </a:lnTo>
                  <a:lnTo>
                    <a:pt x="24384000" y="6527800"/>
                  </a:lnTo>
                  <a:lnTo>
                    <a:pt x="0" y="6527800"/>
                  </a:lnTo>
                  <a:lnTo>
                    <a:pt x="0" y="0"/>
                  </a:lnTo>
                  <a:close/>
                </a:path>
              </a:pathLst>
            </a:custGeom>
            <a:blipFill>
              <a:blip r:embed="rId2">
                <a:alphaModFix amt="60000"/>
              </a:blip>
              <a:stretch>
                <a:fillRect t="-233518" b="-40022"/>
              </a:stretch>
            </a:blipFill>
          </p:spPr>
        </p:sp>
      </p:grpSp>
      <p:grpSp>
        <p:nvGrpSpPr>
          <p:cNvPr id="6" name="Group 6"/>
          <p:cNvGrpSpPr/>
          <p:nvPr/>
        </p:nvGrpSpPr>
        <p:grpSpPr>
          <a:xfrm>
            <a:off x="-493845" y="3507427"/>
            <a:ext cx="11915270" cy="6496050"/>
            <a:chOff x="0" y="0"/>
            <a:chExt cx="15887027" cy="8661400"/>
          </a:xfrm>
        </p:grpSpPr>
        <p:sp>
          <p:nvSpPr>
            <p:cNvPr id="7" name="Freeform 7"/>
            <p:cNvSpPr/>
            <p:nvPr/>
          </p:nvSpPr>
          <p:spPr>
            <a:xfrm>
              <a:off x="0" y="0"/>
              <a:ext cx="15887064" cy="8661400"/>
            </a:xfrm>
            <a:custGeom>
              <a:avLst/>
              <a:gdLst/>
              <a:ahLst/>
              <a:cxnLst/>
              <a:rect l="l" t="t" r="r" b="b"/>
              <a:pathLst>
                <a:path w="15887064" h="8661400">
                  <a:moveTo>
                    <a:pt x="0" y="0"/>
                  </a:moveTo>
                  <a:lnTo>
                    <a:pt x="15887064" y="0"/>
                  </a:lnTo>
                  <a:lnTo>
                    <a:pt x="15887064" y="8661400"/>
                  </a:lnTo>
                  <a:lnTo>
                    <a:pt x="0" y="8661400"/>
                  </a:lnTo>
                  <a:lnTo>
                    <a:pt x="0" y="0"/>
                  </a:lnTo>
                  <a:close/>
                </a:path>
              </a:pathLst>
            </a:custGeom>
            <a:blipFill>
              <a:blip r:embed="rId3"/>
              <a:stretch>
                <a:fillRect r="-4"/>
              </a:stretch>
            </a:blipFill>
          </p:spPr>
        </p:sp>
      </p:grpSp>
      <p:grpSp>
        <p:nvGrpSpPr>
          <p:cNvPr id="8" name="Group 8"/>
          <p:cNvGrpSpPr/>
          <p:nvPr/>
        </p:nvGrpSpPr>
        <p:grpSpPr>
          <a:xfrm>
            <a:off x="1021080" y="954024"/>
            <a:ext cx="16620744" cy="3294888"/>
            <a:chOff x="0" y="0"/>
            <a:chExt cx="22160992" cy="4393184"/>
          </a:xfrm>
        </p:grpSpPr>
        <p:sp>
          <p:nvSpPr>
            <p:cNvPr id="9" name="Freeform 9"/>
            <p:cNvSpPr/>
            <p:nvPr/>
          </p:nvSpPr>
          <p:spPr>
            <a:xfrm>
              <a:off x="0" y="0"/>
              <a:ext cx="22160992" cy="4393184"/>
            </a:xfrm>
            <a:custGeom>
              <a:avLst/>
              <a:gdLst/>
              <a:ahLst/>
              <a:cxnLst/>
              <a:rect l="l" t="t" r="r" b="b"/>
              <a:pathLst>
                <a:path w="22160992" h="4393184">
                  <a:moveTo>
                    <a:pt x="0" y="0"/>
                  </a:moveTo>
                  <a:lnTo>
                    <a:pt x="22160992" y="0"/>
                  </a:lnTo>
                  <a:lnTo>
                    <a:pt x="22160992" y="4393184"/>
                  </a:lnTo>
                  <a:lnTo>
                    <a:pt x="0" y="4393184"/>
                  </a:lnTo>
                  <a:lnTo>
                    <a:pt x="0" y="0"/>
                  </a:lnTo>
                  <a:close/>
                </a:path>
              </a:pathLst>
            </a:custGeom>
            <a:blipFill>
              <a:blip r:embed="rId4"/>
              <a:stretch>
                <a:fillRect/>
              </a:stretch>
            </a:blipFill>
          </p:spPr>
        </p:sp>
      </p:grpSp>
      <p:sp>
        <p:nvSpPr>
          <p:cNvPr id="10" name="TextBox 10"/>
          <p:cNvSpPr txBox="1"/>
          <p:nvPr/>
        </p:nvSpPr>
        <p:spPr>
          <a:xfrm>
            <a:off x="1155363" y="1039368"/>
            <a:ext cx="16701554" cy="3148485"/>
          </a:xfrm>
          <a:prstGeom prst="rect">
            <a:avLst/>
          </a:prstGeom>
        </p:spPr>
        <p:txBody>
          <a:bodyPr lIns="0" tIns="0" rIns="0" bIns="0" rtlCol="0" anchor="t">
            <a:spAutoFit/>
          </a:bodyPr>
          <a:lstStyle/>
          <a:p>
            <a:pPr algn="ctr">
              <a:lnSpc>
                <a:spcPts val="4125"/>
              </a:lnSpc>
            </a:pPr>
            <a:r>
              <a:rPr lang="en-US" sz="2972" b="1" dirty="0">
                <a:solidFill>
                  <a:srgbClr val="FFFFFF"/>
                </a:solidFill>
                <a:latin typeface="Poppins Bold"/>
                <a:ea typeface="Poppins Bold"/>
                <a:cs typeface="Poppins Bold"/>
                <a:sym typeface="Poppins Bold"/>
              </a:rPr>
              <a:t>Dignidad </a:t>
            </a:r>
            <a:r>
              <a:rPr lang="en-US" sz="2972" b="1" dirty="0" err="1">
                <a:solidFill>
                  <a:srgbClr val="FFFFFF"/>
                </a:solidFill>
                <a:latin typeface="Poppins Bold"/>
                <a:ea typeface="Poppins Bold"/>
                <a:cs typeface="Poppins Bold"/>
                <a:sym typeface="Poppins Bold"/>
              </a:rPr>
              <a:t>ontológica</a:t>
            </a:r>
            <a:r>
              <a:rPr lang="en-US" sz="2972" b="1" dirty="0">
                <a:solidFill>
                  <a:srgbClr val="FFFFFF"/>
                </a:solidFill>
                <a:latin typeface="Poppins Bold"/>
                <a:ea typeface="Poppins Bold"/>
                <a:cs typeface="Poppins Bold"/>
                <a:sym typeface="Poppins Bold"/>
              </a:rPr>
              <a:t>. Se </a:t>
            </a:r>
            <a:r>
              <a:rPr lang="en-US" sz="2972" b="1" dirty="0" err="1">
                <a:solidFill>
                  <a:srgbClr val="FFFFFF"/>
                </a:solidFill>
                <a:latin typeface="Poppins Bold"/>
                <a:ea typeface="Poppins Bold"/>
                <a:cs typeface="Poppins Bold"/>
                <a:sym typeface="Poppins Bold"/>
              </a:rPr>
              <a:t>reconoce</a:t>
            </a:r>
            <a:r>
              <a:rPr lang="en-US" sz="2972" b="1" dirty="0">
                <a:solidFill>
                  <a:srgbClr val="FFFFFF"/>
                </a:solidFill>
                <a:latin typeface="Poppins Bold"/>
                <a:ea typeface="Poppins Bold"/>
                <a:cs typeface="Poppins Bold"/>
                <a:sym typeface="Poppins Bold"/>
              </a:rPr>
              <a:t> </a:t>
            </a:r>
            <a:r>
              <a:rPr lang="en-US" sz="2972" b="1" dirty="0" err="1">
                <a:solidFill>
                  <a:srgbClr val="FFFFFF"/>
                </a:solidFill>
                <a:latin typeface="Poppins Bold"/>
                <a:ea typeface="Poppins Bold"/>
                <a:cs typeface="Poppins Bold"/>
                <a:sym typeface="Poppins Bold"/>
              </a:rPr>
              <a:t>que</a:t>
            </a:r>
            <a:r>
              <a:rPr lang="en-US" sz="2972" b="1" dirty="0">
                <a:solidFill>
                  <a:srgbClr val="FFFFFF"/>
                </a:solidFill>
                <a:latin typeface="Poppins Bold"/>
                <a:ea typeface="Poppins Bold"/>
                <a:cs typeface="Poppins Bold"/>
                <a:sym typeface="Poppins Bold"/>
              </a:rPr>
              <a:t> la </a:t>
            </a:r>
            <a:r>
              <a:rPr lang="en-US" sz="2972" b="1" dirty="0" err="1">
                <a:solidFill>
                  <a:srgbClr val="FFFFFF"/>
                </a:solidFill>
                <a:latin typeface="Poppins Bold"/>
                <a:ea typeface="Poppins Bold"/>
                <a:cs typeface="Poppins Bold"/>
                <a:sym typeface="Poppins Bold"/>
              </a:rPr>
              <a:t>esencia</a:t>
            </a:r>
            <a:r>
              <a:rPr lang="en-US" sz="2972" b="1" dirty="0">
                <a:solidFill>
                  <a:srgbClr val="FFFFFF"/>
                </a:solidFill>
                <a:latin typeface="Poppins Bold"/>
                <a:ea typeface="Poppins Bold"/>
                <a:cs typeface="Poppins Bold"/>
                <a:sym typeface="Poppins Bold"/>
              </a:rPr>
              <a:t> </a:t>
            </a:r>
            <a:r>
              <a:rPr lang="en-US" sz="2972" b="1" dirty="0" err="1">
                <a:solidFill>
                  <a:srgbClr val="FFFFFF"/>
                </a:solidFill>
                <a:latin typeface="Poppins Bold"/>
                <a:ea typeface="Poppins Bold"/>
                <a:cs typeface="Poppins Bold"/>
                <a:sym typeface="Poppins Bold"/>
              </a:rPr>
              <a:t>misma</a:t>
            </a:r>
            <a:r>
              <a:rPr lang="en-US" sz="2972" b="1" dirty="0">
                <a:solidFill>
                  <a:srgbClr val="FFFFFF"/>
                </a:solidFill>
                <a:latin typeface="Poppins Bold"/>
                <a:ea typeface="Poppins Bold"/>
                <a:cs typeface="Poppins Bold"/>
                <a:sym typeface="Poppins Bold"/>
              </a:rPr>
              <a:t> de la persona, </a:t>
            </a:r>
            <a:r>
              <a:rPr lang="en-US" sz="2972" b="1" dirty="0" err="1">
                <a:solidFill>
                  <a:srgbClr val="FFFFFF"/>
                </a:solidFill>
                <a:latin typeface="Poppins Bold"/>
                <a:ea typeface="Poppins Bold"/>
                <a:cs typeface="Poppins Bold"/>
                <a:sym typeface="Poppins Bold"/>
              </a:rPr>
              <a:t>su</a:t>
            </a:r>
            <a:r>
              <a:rPr lang="en-US" sz="2972" b="1" dirty="0">
                <a:solidFill>
                  <a:srgbClr val="FFFFFF"/>
                </a:solidFill>
                <a:latin typeface="Poppins Bold"/>
                <a:ea typeface="Poppins Bold"/>
                <a:cs typeface="Poppins Bold"/>
                <a:sym typeface="Poppins Bold"/>
              </a:rPr>
              <a:t> </a:t>
            </a:r>
            <a:r>
              <a:rPr lang="en-US" sz="2972" b="1" dirty="0" err="1">
                <a:solidFill>
                  <a:srgbClr val="FFFFFF"/>
                </a:solidFill>
                <a:latin typeface="Poppins Bold"/>
                <a:ea typeface="Poppins Bold"/>
                <a:cs typeface="Poppins Bold"/>
                <a:sym typeface="Poppins Bold"/>
              </a:rPr>
              <a:t>existencia</a:t>
            </a:r>
            <a:r>
              <a:rPr lang="en-US" sz="2972" b="1" dirty="0">
                <a:solidFill>
                  <a:srgbClr val="FFFFFF"/>
                </a:solidFill>
                <a:latin typeface="Poppins Bold"/>
                <a:ea typeface="Poppins Bold"/>
                <a:cs typeface="Poppins Bold"/>
                <a:sym typeface="Poppins Bold"/>
              </a:rPr>
              <a:t> y</a:t>
            </a:r>
          </a:p>
          <a:p>
            <a:pPr algn="ctr">
              <a:lnSpc>
                <a:spcPts val="4125"/>
              </a:lnSpc>
            </a:pPr>
            <a:r>
              <a:rPr lang="en-US" sz="2972" b="1" dirty="0">
                <a:solidFill>
                  <a:srgbClr val="FFFFFF"/>
                </a:solidFill>
                <a:latin typeface="Poppins Bold"/>
                <a:ea typeface="Poppins Bold"/>
                <a:cs typeface="Poppins Bold"/>
                <a:sym typeface="Poppins Bold"/>
              </a:rPr>
              <a:t> </a:t>
            </a:r>
            <a:r>
              <a:rPr lang="en-US" sz="2972" b="1" dirty="0" err="1">
                <a:solidFill>
                  <a:srgbClr val="FFFFFF"/>
                </a:solidFill>
                <a:latin typeface="Poppins Bold"/>
                <a:ea typeface="Poppins Bold"/>
                <a:cs typeface="Poppins Bold"/>
                <a:sym typeface="Poppins Bold"/>
              </a:rPr>
              <a:t>el</a:t>
            </a:r>
            <a:r>
              <a:rPr lang="en-US" sz="2972" b="1" dirty="0">
                <a:solidFill>
                  <a:srgbClr val="FFFFFF"/>
                </a:solidFill>
                <a:latin typeface="Poppins Bold"/>
                <a:ea typeface="Poppins Bold"/>
                <a:cs typeface="Poppins Bold"/>
                <a:sym typeface="Poppins Bold"/>
              </a:rPr>
              <a:t> amor </a:t>
            </a:r>
            <a:r>
              <a:rPr lang="en-US" sz="2972" b="1" dirty="0" err="1">
                <a:solidFill>
                  <a:srgbClr val="FFFFFF"/>
                </a:solidFill>
                <a:latin typeface="Poppins Bold"/>
                <a:ea typeface="Poppins Bold"/>
                <a:cs typeface="Poppins Bold"/>
                <a:sym typeface="Poppins Bold"/>
              </a:rPr>
              <a:t>divino</a:t>
            </a:r>
            <a:r>
              <a:rPr lang="en-US" sz="2972" b="1" dirty="0">
                <a:solidFill>
                  <a:srgbClr val="FFFFFF"/>
                </a:solidFill>
                <a:latin typeface="Poppins Bold"/>
                <a:ea typeface="Poppins Bold"/>
                <a:cs typeface="Poppins Bold"/>
                <a:sym typeface="Poppins Bold"/>
              </a:rPr>
              <a:t> </a:t>
            </a:r>
            <a:r>
              <a:rPr lang="en-US" sz="2972" b="1" dirty="0" err="1">
                <a:solidFill>
                  <a:srgbClr val="FFFFFF"/>
                </a:solidFill>
                <a:latin typeface="Poppins Bold"/>
                <a:ea typeface="Poppins Bold"/>
                <a:cs typeface="Poppins Bold"/>
                <a:sym typeface="Poppins Bold"/>
              </a:rPr>
              <a:t>que</a:t>
            </a:r>
            <a:r>
              <a:rPr lang="en-US" sz="2972" b="1" dirty="0">
                <a:solidFill>
                  <a:srgbClr val="FFFFFF"/>
                </a:solidFill>
                <a:latin typeface="Poppins Bold"/>
                <a:ea typeface="Poppins Bold"/>
                <a:cs typeface="Poppins Bold"/>
                <a:sym typeface="Poppins Bold"/>
              </a:rPr>
              <a:t> la </a:t>
            </a:r>
            <a:r>
              <a:rPr lang="en-US" sz="2972" b="1" dirty="0" err="1">
                <a:solidFill>
                  <a:srgbClr val="FFFFFF"/>
                </a:solidFill>
                <a:latin typeface="Poppins Bold"/>
                <a:ea typeface="Poppins Bold"/>
                <a:cs typeface="Poppins Bold"/>
                <a:sym typeface="Poppins Bold"/>
              </a:rPr>
              <a:t>creó</a:t>
            </a:r>
            <a:r>
              <a:rPr lang="en-US" sz="2972" b="1" dirty="0">
                <a:solidFill>
                  <a:srgbClr val="FFFFFF"/>
                </a:solidFill>
                <a:latin typeface="Poppins Bold"/>
                <a:ea typeface="Poppins Bold"/>
                <a:cs typeface="Poppins Bold"/>
                <a:sym typeface="Poppins Bold"/>
              </a:rPr>
              <a:t>, </a:t>
            </a:r>
            <a:r>
              <a:rPr lang="en-US" sz="2972" b="1" dirty="0" err="1">
                <a:solidFill>
                  <a:srgbClr val="FFFFFF"/>
                </a:solidFill>
                <a:latin typeface="Poppins Bold"/>
                <a:ea typeface="Poppins Bold"/>
                <a:cs typeface="Poppins Bold"/>
                <a:sym typeface="Poppins Bold"/>
              </a:rPr>
              <a:t>confiere</a:t>
            </a:r>
            <a:r>
              <a:rPr lang="en-US" sz="2972" b="1" dirty="0">
                <a:solidFill>
                  <a:srgbClr val="FFFFFF"/>
                </a:solidFill>
                <a:latin typeface="Poppins Bold"/>
                <a:ea typeface="Poppins Bold"/>
                <a:cs typeface="Poppins Bold"/>
                <a:sym typeface="Poppins Bold"/>
              </a:rPr>
              <a:t> </a:t>
            </a:r>
            <a:r>
              <a:rPr lang="en-US" sz="2972" dirty="0" err="1">
                <a:solidFill>
                  <a:srgbClr val="FFFFFF"/>
                </a:solidFill>
                <a:latin typeface="Poppins"/>
                <a:ea typeface="Poppins"/>
                <a:cs typeface="Poppins"/>
                <a:sym typeface="Poppins"/>
              </a:rPr>
              <a:t>una</a:t>
            </a:r>
            <a:r>
              <a:rPr lang="en-US" sz="2972" dirty="0">
                <a:solidFill>
                  <a:srgbClr val="FFFFFF"/>
                </a:solidFill>
                <a:latin typeface="Poppins"/>
                <a:ea typeface="Poppins"/>
                <a:cs typeface="Poppins"/>
                <a:sym typeface="Poppins"/>
              </a:rPr>
              <a:t> </a:t>
            </a:r>
            <a:r>
              <a:rPr lang="en-US" sz="2972" dirty="0" err="1">
                <a:solidFill>
                  <a:srgbClr val="FFFFFF"/>
                </a:solidFill>
                <a:latin typeface="Poppins"/>
                <a:ea typeface="Poppins"/>
                <a:cs typeface="Poppins"/>
                <a:sym typeface="Poppins"/>
              </a:rPr>
              <a:t>dignidad</a:t>
            </a:r>
            <a:r>
              <a:rPr lang="en-US" sz="2972" dirty="0">
                <a:solidFill>
                  <a:srgbClr val="FFFFFF"/>
                </a:solidFill>
                <a:latin typeface="Poppins"/>
                <a:ea typeface="Poppins"/>
                <a:cs typeface="Poppins"/>
                <a:sym typeface="Poppins"/>
              </a:rPr>
              <a:t> </a:t>
            </a:r>
            <a:r>
              <a:rPr lang="en-US" sz="2972" dirty="0" err="1">
                <a:solidFill>
                  <a:srgbClr val="FFFFFF"/>
                </a:solidFill>
                <a:latin typeface="Poppins"/>
                <a:ea typeface="Poppins"/>
                <a:cs typeface="Poppins"/>
                <a:sym typeface="Poppins"/>
              </a:rPr>
              <a:t>que</a:t>
            </a:r>
            <a:r>
              <a:rPr lang="en-US" sz="2972" dirty="0">
                <a:solidFill>
                  <a:srgbClr val="FFFFFF"/>
                </a:solidFill>
                <a:latin typeface="Poppins"/>
                <a:ea typeface="Poppins"/>
                <a:cs typeface="Poppins"/>
                <a:sym typeface="Poppins"/>
              </a:rPr>
              <a:t> </a:t>
            </a:r>
            <a:r>
              <a:rPr lang="en-US" sz="2972" dirty="0" err="1">
                <a:solidFill>
                  <a:srgbClr val="FFFFFF"/>
                </a:solidFill>
                <a:latin typeface="Poppins"/>
                <a:ea typeface="Poppins"/>
                <a:cs typeface="Poppins"/>
                <a:sym typeface="Poppins"/>
              </a:rPr>
              <a:t>trasciende</a:t>
            </a:r>
            <a:r>
              <a:rPr lang="en-US" sz="2972" dirty="0">
                <a:solidFill>
                  <a:srgbClr val="FFFFFF"/>
                </a:solidFill>
                <a:latin typeface="Poppins"/>
                <a:ea typeface="Poppins"/>
                <a:cs typeface="Poppins"/>
                <a:sym typeface="Poppins"/>
              </a:rPr>
              <a:t> </a:t>
            </a:r>
            <a:r>
              <a:rPr lang="en-US" sz="2972" dirty="0" err="1">
                <a:solidFill>
                  <a:srgbClr val="FFFFFF"/>
                </a:solidFill>
                <a:latin typeface="Poppins"/>
                <a:ea typeface="Poppins"/>
                <a:cs typeface="Poppins"/>
                <a:sym typeface="Poppins"/>
              </a:rPr>
              <a:t>cualquier</a:t>
            </a:r>
            <a:r>
              <a:rPr lang="en-US" sz="2972" dirty="0">
                <a:solidFill>
                  <a:srgbClr val="FFFFFF"/>
                </a:solidFill>
                <a:latin typeface="Poppins"/>
                <a:ea typeface="Poppins"/>
                <a:cs typeface="Poppins"/>
                <a:sym typeface="Poppins"/>
              </a:rPr>
              <a:t> </a:t>
            </a:r>
            <a:r>
              <a:rPr lang="en-US" sz="2972" dirty="0" err="1">
                <a:solidFill>
                  <a:srgbClr val="FFFFFF"/>
                </a:solidFill>
                <a:latin typeface="Poppins"/>
                <a:ea typeface="Poppins"/>
                <a:cs typeface="Poppins"/>
                <a:sym typeface="Poppins"/>
              </a:rPr>
              <a:t>situación</a:t>
            </a:r>
            <a:r>
              <a:rPr lang="en-US" sz="2972" dirty="0">
                <a:solidFill>
                  <a:srgbClr val="FFFFFF"/>
                </a:solidFill>
                <a:latin typeface="Poppins"/>
                <a:ea typeface="Poppins"/>
                <a:cs typeface="Poppins"/>
                <a:sym typeface="Poppins"/>
              </a:rPr>
              <a:t> o </a:t>
            </a:r>
            <a:r>
              <a:rPr lang="en-US" sz="2972" dirty="0" err="1">
                <a:solidFill>
                  <a:srgbClr val="FFFFFF"/>
                </a:solidFill>
                <a:latin typeface="Poppins"/>
                <a:ea typeface="Poppins"/>
                <a:cs typeface="Poppins"/>
                <a:sym typeface="Poppins"/>
              </a:rPr>
              <a:t>contexto</a:t>
            </a:r>
            <a:r>
              <a:rPr lang="en-US" sz="2972" dirty="0">
                <a:solidFill>
                  <a:srgbClr val="FFFFFF"/>
                </a:solidFill>
                <a:latin typeface="Poppins"/>
                <a:ea typeface="Poppins"/>
                <a:cs typeface="Poppins"/>
                <a:sym typeface="Poppins"/>
              </a:rPr>
              <a:t> </a:t>
            </a:r>
            <a:r>
              <a:rPr lang="en-US" sz="2972" dirty="0" err="1">
                <a:solidFill>
                  <a:srgbClr val="FFFFFF"/>
                </a:solidFill>
                <a:latin typeface="Poppins"/>
                <a:ea typeface="Poppins"/>
                <a:cs typeface="Poppins"/>
                <a:sym typeface="Poppins"/>
              </a:rPr>
              <a:t>en</a:t>
            </a:r>
            <a:r>
              <a:rPr lang="en-US" sz="2972" dirty="0">
                <a:solidFill>
                  <a:srgbClr val="FFFFFF"/>
                </a:solidFill>
                <a:latin typeface="Poppins"/>
                <a:ea typeface="Poppins"/>
                <a:cs typeface="Poppins"/>
                <a:sym typeface="Poppins"/>
              </a:rPr>
              <a:t> </a:t>
            </a:r>
            <a:r>
              <a:rPr lang="en-US" sz="2972" dirty="0" err="1">
                <a:solidFill>
                  <a:srgbClr val="FFFFFF"/>
                </a:solidFill>
                <a:latin typeface="Poppins"/>
                <a:ea typeface="Poppins"/>
                <a:cs typeface="Poppins"/>
                <a:sym typeface="Poppins"/>
              </a:rPr>
              <a:t>el</a:t>
            </a:r>
            <a:r>
              <a:rPr lang="en-US" sz="2972" dirty="0">
                <a:solidFill>
                  <a:srgbClr val="FFFFFF"/>
                </a:solidFill>
                <a:latin typeface="Poppins"/>
                <a:ea typeface="Poppins"/>
                <a:cs typeface="Poppins"/>
                <a:sym typeface="Poppins"/>
              </a:rPr>
              <a:t> </a:t>
            </a:r>
            <a:r>
              <a:rPr lang="en-US" sz="2972" dirty="0" err="1">
                <a:solidFill>
                  <a:srgbClr val="FFFFFF"/>
                </a:solidFill>
                <a:latin typeface="Poppins"/>
                <a:ea typeface="Poppins"/>
                <a:cs typeface="Poppins"/>
                <a:sym typeface="Poppins"/>
              </a:rPr>
              <a:t>que</a:t>
            </a:r>
            <a:r>
              <a:rPr lang="en-US" sz="2972" dirty="0">
                <a:solidFill>
                  <a:srgbClr val="FFFFFF"/>
                </a:solidFill>
                <a:latin typeface="Poppins"/>
                <a:ea typeface="Poppins"/>
                <a:cs typeface="Poppins"/>
                <a:sym typeface="Poppins"/>
              </a:rPr>
              <a:t> </a:t>
            </a:r>
            <a:r>
              <a:rPr lang="en-US" sz="2972" dirty="0" err="1">
                <a:solidFill>
                  <a:srgbClr val="FFFFFF"/>
                </a:solidFill>
                <a:latin typeface="Poppins"/>
                <a:ea typeface="Poppins"/>
                <a:cs typeface="Poppins"/>
                <a:sym typeface="Poppins"/>
              </a:rPr>
              <a:t>pueda</a:t>
            </a:r>
            <a:r>
              <a:rPr lang="en-US" sz="2972" dirty="0">
                <a:solidFill>
                  <a:srgbClr val="FFFFFF"/>
                </a:solidFill>
                <a:latin typeface="Poppins"/>
                <a:ea typeface="Poppins"/>
                <a:cs typeface="Poppins"/>
                <a:sym typeface="Poppins"/>
              </a:rPr>
              <a:t> </a:t>
            </a:r>
            <a:r>
              <a:rPr lang="en-US" sz="2972" dirty="0" err="1">
                <a:solidFill>
                  <a:srgbClr val="FFFFFF"/>
                </a:solidFill>
                <a:latin typeface="Poppins"/>
                <a:ea typeface="Poppins"/>
                <a:cs typeface="Poppins"/>
                <a:sym typeface="Poppins"/>
              </a:rPr>
              <a:t>encontrarse</a:t>
            </a:r>
            <a:r>
              <a:rPr lang="en-US" sz="2972" dirty="0">
                <a:solidFill>
                  <a:srgbClr val="FFFFFF"/>
                </a:solidFill>
                <a:latin typeface="Poppins"/>
                <a:ea typeface="Poppins"/>
                <a:cs typeface="Poppins"/>
                <a:sym typeface="Poppins"/>
              </a:rPr>
              <a:t>, </a:t>
            </a:r>
            <a:r>
              <a:rPr lang="en-US" sz="2972" dirty="0" err="1">
                <a:solidFill>
                  <a:srgbClr val="FFFFFF"/>
                </a:solidFill>
                <a:latin typeface="Poppins"/>
                <a:ea typeface="Poppins"/>
                <a:cs typeface="Poppins"/>
                <a:sym typeface="Poppins"/>
              </a:rPr>
              <a:t>en</a:t>
            </a:r>
            <a:r>
              <a:rPr lang="en-US" sz="2972" dirty="0">
                <a:solidFill>
                  <a:srgbClr val="FFFFFF"/>
                </a:solidFill>
                <a:latin typeface="Poppins"/>
                <a:ea typeface="Poppins"/>
                <a:cs typeface="Poppins"/>
                <a:sym typeface="Poppins"/>
              </a:rPr>
              <a:t> </a:t>
            </a:r>
            <a:r>
              <a:rPr lang="en-US" sz="2972" dirty="0" err="1">
                <a:solidFill>
                  <a:srgbClr val="FFFFFF"/>
                </a:solidFill>
                <a:latin typeface="Poppins"/>
                <a:ea typeface="Poppins"/>
                <a:cs typeface="Poppins"/>
                <a:sym typeface="Poppins"/>
              </a:rPr>
              <a:t>este</a:t>
            </a:r>
            <a:r>
              <a:rPr lang="en-US" sz="2972" dirty="0">
                <a:solidFill>
                  <a:srgbClr val="FFFFFF"/>
                </a:solidFill>
                <a:latin typeface="Poppins"/>
                <a:ea typeface="Poppins"/>
                <a:cs typeface="Poppins"/>
                <a:sym typeface="Poppins"/>
              </a:rPr>
              <a:t> </a:t>
            </a:r>
            <a:r>
              <a:rPr lang="en-US" sz="2972" dirty="0" err="1">
                <a:solidFill>
                  <a:srgbClr val="FFFFFF"/>
                </a:solidFill>
                <a:latin typeface="Poppins"/>
                <a:ea typeface="Poppins"/>
                <a:cs typeface="Poppins"/>
                <a:sym typeface="Poppins"/>
              </a:rPr>
              <a:t>sentido</a:t>
            </a:r>
            <a:r>
              <a:rPr lang="en-US" sz="2972" dirty="0">
                <a:solidFill>
                  <a:srgbClr val="FFFFFF"/>
                </a:solidFill>
                <a:latin typeface="Poppins"/>
                <a:ea typeface="Poppins"/>
                <a:cs typeface="Poppins"/>
                <a:sym typeface="Poppins"/>
              </a:rPr>
              <a:t>, la </a:t>
            </a:r>
            <a:r>
              <a:rPr lang="en-US" sz="2972" dirty="0" err="1">
                <a:solidFill>
                  <a:srgbClr val="FFFFFF"/>
                </a:solidFill>
                <a:latin typeface="Poppins"/>
                <a:ea typeface="Poppins"/>
                <a:cs typeface="Poppins"/>
                <a:sym typeface="Poppins"/>
              </a:rPr>
              <a:t>Declaración</a:t>
            </a:r>
            <a:r>
              <a:rPr lang="en-US" sz="2972" dirty="0">
                <a:solidFill>
                  <a:srgbClr val="FFFFFF"/>
                </a:solidFill>
                <a:latin typeface="Poppins"/>
                <a:ea typeface="Poppins"/>
                <a:cs typeface="Poppins"/>
                <a:sym typeface="Poppins"/>
              </a:rPr>
              <a:t> del </a:t>
            </a:r>
            <a:r>
              <a:rPr lang="en-US" sz="2972" dirty="0" err="1">
                <a:solidFill>
                  <a:srgbClr val="FFFFFF"/>
                </a:solidFill>
                <a:latin typeface="Poppins"/>
                <a:ea typeface="Poppins"/>
                <a:cs typeface="Poppins"/>
                <a:sym typeface="Poppins"/>
              </a:rPr>
              <a:t>Dicasterio</a:t>
            </a:r>
            <a:r>
              <a:rPr lang="en-US" sz="2972" dirty="0">
                <a:solidFill>
                  <a:srgbClr val="FFFFFF"/>
                </a:solidFill>
                <a:latin typeface="Poppins"/>
                <a:ea typeface="Poppins"/>
                <a:cs typeface="Poppins"/>
                <a:sym typeface="Poppins"/>
              </a:rPr>
              <a:t> para la </a:t>
            </a:r>
            <a:r>
              <a:rPr lang="en-US" sz="2972" dirty="0" err="1">
                <a:solidFill>
                  <a:srgbClr val="FFFFFF"/>
                </a:solidFill>
                <a:latin typeface="Poppins"/>
                <a:ea typeface="Poppins"/>
                <a:cs typeface="Poppins"/>
                <a:sym typeface="Poppins"/>
              </a:rPr>
              <a:t>Doctrina</a:t>
            </a:r>
            <a:r>
              <a:rPr lang="en-US" sz="2972" dirty="0">
                <a:solidFill>
                  <a:srgbClr val="FFFFFF"/>
                </a:solidFill>
                <a:latin typeface="Poppins"/>
                <a:ea typeface="Poppins"/>
                <a:cs typeface="Poppins"/>
                <a:sym typeface="Poppins"/>
              </a:rPr>
              <a:t> de la Fe [DCDF] (2024) ha </a:t>
            </a:r>
            <a:r>
              <a:rPr lang="en-US" sz="2972" dirty="0" err="1">
                <a:solidFill>
                  <a:srgbClr val="FFFFFF"/>
                </a:solidFill>
                <a:latin typeface="Poppins"/>
                <a:ea typeface="Poppins"/>
                <a:cs typeface="Poppins"/>
                <a:sym typeface="Poppins"/>
              </a:rPr>
              <a:t>señalado</a:t>
            </a:r>
            <a:r>
              <a:rPr lang="en-US" sz="2972" dirty="0">
                <a:solidFill>
                  <a:srgbClr val="FFFFFF"/>
                </a:solidFill>
                <a:latin typeface="Poppins"/>
                <a:ea typeface="Poppins"/>
                <a:cs typeface="Poppins"/>
                <a:sym typeface="Poppins"/>
              </a:rPr>
              <a:t> </a:t>
            </a:r>
            <a:r>
              <a:rPr lang="en-US" sz="2972" dirty="0" err="1">
                <a:solidFill>
                  <a:srgbClr val="FFFFFF"/>
                </a:solidFill>
                <a:latin typeface="Poppins"/>
                <a:ea typeface="Poppins"/>
                <a:cs typeface="Poppins"/>
                <a:sym typeface="Poppins"/>
              </a:rPr>
              <a:t>que</a:t>
            </a:r>
            <a:r>
              <a:rPr lang="en-US" sz="2972" dirty="0">
                <a:solidFill>
                  <a:srgbClr val="FFFFFF"/>
                </a:solidFill>
                <a:latin typeface="Poppins"/>
                <a:ea typeface="Poppins"/>
                <a:cs typeface="Poppins"/>
                <a:sym typeface="Poppins"/>
              </a:rPr>
              <a:t>: </a:t>
            </a:r>
            <a:r>
              <a:rPr lang="en-US" sz="2972" dirty="0" err="1">
                <a:solidFill>
                  <a:srgbClr val="FFFFFF"/>
                </a:solidFill>
                <a:latin typeface="Poppins"/>
                <a:ea typeface="Poppins"/>
                <a:cs typeface="Poppins"/>
                <a:sym typeface="Poppins"/>
              </a:rPr>
              <a:t>el</a:t>
            </a:r>
            <a:r>
              <a:rPr lang="en-US" sz="2972" dirty="0">
                <a:solidFill>
                  <a:srgbClr val="FFFFFF"/>
                </a:solidFill>
                <a:latin typeface="Poppins"/>
                <a:ea typeface="Poppins"/>
                <a:cs typeface="Poppins"/>
                <a:sym typeface="Poppins"/>
              </a:rPr>
              <a:t> simple </a:t>
            </a:r>
            <a:r>
              <a:rPr lang="en-US" sz="2972" dirty="0" err="1">
                <a:solidFill>
                  <a:srgbClr val="FFFFFF"/>
                </a:solidFill>
                <a:latin typeface="Poppins"/>
                <a:ea typeface="Poppins"/>
                <a:cs typeface="Poppins"/>
                <a:sym typeface="Poppins"/>
              </a:rPr>
              <a:t>hecho</a:t>
            </a:r>
            <a:r>
              <a:rPr lang="en-US" sz="2972" dirty="0">
                <a:solidFill>
                  <a:srgbClr val="FFFFFF"/>
                </a:solidFill>
                <a:latin typeface="Poppins"/>
                <a:ea typeface="Poppins"/>
                <a:cs typeface="Poppins"/>
                <a:sym typeface="Poppins"/>
              </a:rPr>
              <a:t> de </a:t>
            </a:r>
            <a:r>
              <a:rPr lang="en-US" sz="2972" dirty="0" err="1">
                <a:solidFill>
                  <a:srgbClr val="FFFFFF"/>
                </a:solidFill>
                <a:latin typeface="Poppins"/>
                <a:ea typeface="Poppins"/>
                <a:cs typeface="Poppins"/>
                <a:sym typeface="Poppins"/>
              </a:rPr>
              <a:t>existir</a:t>
            </a:r>
            <a:r>
              <a:rPr lang="en-US" sz="2972" dirty="0">
                <a:solidFill>
                  <a:srgbClr val="FFFFFF"/>
                </a:solidFill>
                <a:latin typeface="Poppins"/>
                <a:ea typeface="Poppins"/>
                <a:cs typeface="Poppins"/>
                <a:sym typeface="Poppins"/>
              </a:rPr>
              <a:t> </a:t>
            </a:r>
            <a:r>
              <a:rPr lang="en-US" sz="2972" dirty="0" err="1">
                <a:solidFill>
                  <a:srgbClr val="FFFFFF"/>
                </a:solidFill>
                <a:latin typeface="Poppins"/>
                <a:ea typeface="Poppins"/>
                <a:cs typeface="Poppins"/>
                <a:sym typeface="Poppins"/>
              </a:rPr>
              <a:t>confiere</a:t>
            </a:r>
            <a:r>
              <a:rPr lang="en-US" sz="2972" dirty="0">
                <a:solidFill>
                  <a:srgbClr val="FFFFFF"/>
                </a:solidFill>
                <a:latin typeface="Poppins"/>
                <a:ea typeface="Poppins"/>
                <a:cs typeface="Poppins"/>
                <a:sym typeface="Poppins"/>
              </a:rPr>
              <a:t> a </a:t>
            </a:r>
            <a:r>
              <a:rPr lang="en-US" sz="2972" dirty="0" err="1">
                <a:solidFill>
                  <a:srgbClr val="FFFFFF"/>
                </a:solidFill>
                <a:latin typeface="Poppins"/>
                <a:ea typeface="Poppins"/>
                <a:cs typeface="Poppins"/>
                <a:sym typeface="Poppins"/>
              </a:rPr>
              <a:t>cada</a:t>
            </a:r>
            <a:r>
              <a:rPr lang="en-US" sz="2972" dirty="0">
                <a:solidFill>
                  <a:srgbClr val="FFFFFF"/>
                </a:solidFill>
                <a:latin typeface="Poppins"/>
                <a:ea typeface="Poppins"/>
                <a:cs typeface="Poppins"/>
                <a:sym typeface="Poppins"/>
              </a:rPr>
              <a:t> persona </a:t>
            </a:r>
            <a:r>
              <a:rPr lang="en-US" sz="2972" dirty="0" err="1">
                <a:solidFill>
                  <a:srgbClr val="FFFFFF"/>
                </a:solidFill>
                <a:latin typeface="Poppins"/>
                <a:ea typeface="Poppins"/>
                <a:cs typeface="Poppins"/>
                <a:sym typeface="Poppins"/>
              </a:rPr>
              <a:t>una</a:t>
            </a:r>
            <a:r>
              <a:rPr lang="en-US" sz="2972" dirty="0">
                <a:solidFill>
                  <a:srgbClr val="FFFFFF"/>
                </a:solidFill>
                <a:latin typeface="Poppins"/>
                <a:ea typeface="Poppins"/>
                <a:cs typeface="Poppins"/>
                <a:sym typeface="Poppins"/>
              </a:rPr>
              <a:t> </a:t>
            </a:r>
            <a:r>
              <a:rPr lang="en-US" sz="2972" dirty="0" err="1">
                <a:solidFill>
                  <a:srgbClr val="FFFFFF"/>
                </a:solidFill>
                <a:latin typeface="Poppins"/>
                <a:ea typeface="Poppins"/>
                <a:cs typeface="Poppins"/>
                <a:sym typeface="Poppins"/>
              </a:rPr>
              <a:t>dignidad</a:t>
            </a:r>
            <a:r>
              <a:rPr lang="en-US" sz="2972" dirty="0">
                <a:solidFill>
                  <a:srgbClr val="FFFFFF"/>
                </a:solidFill>
                <a:latin typeface="Poppins"/>
                <a:ea typeface="Poppins"/>
                <a:cs typeface="Poppins"/>
                <a:sym typeface="Poppins"/>
              </a:rPr>
              <a:t> </a:t>
            </a:r>
            <a:r>
              <a:rPr lang="en-US" sz="2972" dirty="0" err="1">
                <a:solidFill>
                  <a:srgbClr val="FFFFFF"/>
                </a:solidFill>
                <a:latin typeface="Poppins"/>
                <a:ea typeface="Poppins"/>
                <a:cs typeface="Poppins"/>
                <a:sym typeface="Poppins"/>
              </a:rPr>
              <a:t>ontológica</a:t>
            </a:r>
            <a:r>
              <a:rPr lang="en-US" sz="2972" dirty="0">
                <a:solidFill>
                  <a:srgbClr val="FFFFFF"/>
                </a:solidFill>
                <a:latin typeface="Poppins"/>
                <a:ea typeface="Poppins"/>
                <a:cs typeface="Poppins"/>
                <a:sym typeface="Poppins"/>
              </a:rPr>
              <a:t> </a:t>
            </a:r>
            <a:r>
              <a:rPr lang="en-US" sz="2972" dirty="0" err="1">
                <a:solidFill>
                  <a:srgbClr val="FFFFFF"/>
                </a:solidFill>
                <a:latin typeface="Poppins"/>
                <a:ea typeface="Poppins"/>
                <a:cs typeface="Poppins"/>
                <a:sym typeface="Poppins"/>
              </a:rPr>
              <a:t>inmutable</a:t>
            </a:r>
            <a:r>
              <a:rPr lang="en-US" sz="2972" dirty="0">
                <a:solidFill>
                  <a:srgbClr val="FFFFFF"/>
                </a:solidFill>
                <a:latin typeface="Poppins"/>
                <a:ea typeface="Poppins"/>
                <a:cs typeface="Poppins"/>
                <a:sym typeface="Poppins"/>
              </a:rPr>
              <a:t>, un don</a:t>
            </a:r>
          </a:p>
          <a:p>
            <a:pPr algn="ctr">
              <a:lnSpc>
                <a:spcPts val="4125"/>
              </a:lnSpc>
            </a:pPr>
            <a:r>
              <a:rPr lang="en-US" sz="2972" dirty="0">
                <a:solidFill>
                  <a:srgbClr val="FFFFFF"/>
                </a:solidFill>
                <a:latin typeface="Poppins"/>
                <a:ea typeface="Poppins"/>
                <a:cs typeface="Poppins"/>
                <a:sym typeface="Poppins"/>
              </a:rPr>
              <a:t> </a:t>
            </a:r>
            <a:r>
              <a:rPr lang="en-US" sz="2972" dirty="0" err="1">
                <a:solidFill>
                  <a:srgbClr val="FFFFFF"/>
                </a:solidFill>
                <a:latin typeface="Poppins"/>
                <a:ea typeface="Poppins"/>
                <a:cs typeface="Poppins"/>
                <a:sym typeface="Poppins"/>
              </a:rPr>
              <a:t>divino</a:t>
            </a:r>
            <a:r>
              <a:rPr lang="en-US" sz="2972" dirty="0">
                <a:solidFill>
                  <a:srgbClr val="FFFFFF"/>
                </a:solidFill>
                <a:latin typeface="Poppins"/>
                <a:ea typeface="Poppins"/>
                <a:cs typeface="Poppins"/>
                <a:sym typeface="Poppins"/>
              </a:rPr>
              <a:t> </a:t>
            </a:r>
            <a:r>
              <a:rPr lang="en-US" sz="2972" dirty="0" err="1">
                <a:solidFill>
                  <a:srgbClr val="FFFFFF"/>
                </a:solidFill>
                <a:latin typeface="Poppins"/>
                <a:ea typeface="Poppins"/>
                <a:cs typeface="Poppins"/>
                <a:sym typeface="Poppins"/>
              </a:rPr>
              <a:t>que</a:t>
            </a:r>
            <a:r>
              <a:rPr lang="en-US" sz="2972" dirty="0">
                <a:solidFill>
                  <a:srgbClr val="FFFFFF"/>
                </a:solidFill>
                <a:latin typeface="Poppins"/>
                <a:ea typeface="Poppins"/>
                <a:cs typeface="Poppins"/>
                <a:sym typeface="Poppins"/>
              </a:rPr>
              <a:t> </a:t>
            </a:r>
            <a:r>
              <a:rPr lang="en-US" sz="2972" dirty="0" err="1">
                <a:solidFill>
                  <a:srgbClr val="FFFFFF"/>
                </a:solidFill>
                <a:latin typeface="Poppins"/>
                <a:ea typeface="Poppins"/>
                <a:cs typeface="Poppins"/>
                <a:sym typeface="Poppins"/>
              </a:rPr>
              <a:t>trasciende</a:t>
            </a:r>
            <a:r>
              <a:rPr lang="en-US" sz="2972" dirty="0">
                <a:solidFill>
                  <a:srgbClr val="FFFFFF"/>
                </a:solidFill>
                <a:latin typeface="Poppins"/>
                <a:ea typeface="Poppins"/>
                <a:cs typeface="Poppins"/>
                <a:sym typeface="Poppins"/>
              </a:rPr>
              <a:t> </a:t>
            </a:r>
            <a:r>
              <a:rPr lang="en-US" sz="2972" dirty="0" err="1">
                <a:solidFill>
                  <a:srgbClr val="FFFFFF"/>
                </a:solidFill>
                <a:latin typeface="Poppins"/>
                <a:ea typeface="Poppins"/>
                <a:cs typeface="Poppins"/>
                <a:sym typeface="Poppins"/>
              </a:rPr>
              <a:t>cualquier</a:t>
            </a:r>
            <a:r>
              <a:rPr lang="en-US" sz="2972" dirty="0">
                <a:solidFill>
                  <a:srgbClr val="FFFFFF"/>
                </a:solidFill>
                <a:latin typeface="Poppins"/>
                <a:ea typeface="Poppins"/>
                <a:cs typeface="Poppins"/>
                <a:sym typeface="Poppins"/>
              </a:rPr>
              <a:t> </a:t>
            </a:r>
            <a:r>
              <a:rPr lang="en-US" sz="2972" dirty="0" err="1">
                <a:solidFill>
                  <a:srgbClr val="FFFFFF"/>
                </a:solidFill>
                <a:latin typeface="Poppins"/>
                <a:ea typeface="Poppins"/>
                <a:cs typeface="Poppins"/>
                <a:sym typeface="Poppins"/>
              </a:rPr>
              <a:t>circunstancia</a:t>
            </a:r>
            <a:r>
              <a:rPr lang="en-US" sz="2972" dirty="0">
                <a:solidFill>
                  <a:srgbClr val="FFFFFF"/>
                </a:solidFill>
                <a:latin typeface="Poppins"/>
                <a:ea typeface="Poppins"/>
                <a:cs typeface="Poppins"/>
                <a:sym typeface="Poppins"/>
              </a:rPr>
              <a:t> y </a:t>
            </a:r>
            <a:r>
              <a:rPr lang="en-US" sz="2972" dirty="0" err="1">
                <a:solidFill>
                  <a:srgbClr val="FFFFFF"/>
                </a:solidFill>
                <a:latin typeface="Poppins"/>
                <a:ea typeface="Poppins"/>
                <a:cs typeface="Poppins"/>
                <a:sym typeface="Poppins"/>
              </a:rPr>
              <a:t>condición</a:t>
            </a:r>
            <a:r>
              <a:rPr lang="en-US" sz="2972" dirty="0">
                <a:solidFill>
                  <a:srgbClr val="FFFFFF"/>
                </a:solidFill>
                <a:latin typeface="Poppins"/>
                <a:ea typeface="Poppins"/>
                <a:cs typeface="Poppins"/>
                <a:sym typeface="Poppins"/>
              </a:rPr>
              <a:t> humana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0933176" cy="10287000"/>
            <a:chOff x="0" y="0"/>
            <a:chExt cx="10933176" cy="10287000"/>
          </a:xfrm>
        </p:grpSpPr>
        <p:sp>
          <p:nvSpPr>
            <p:cNvPr id="3" name="Freeform 3"/>
            <p:cNvSpPr/>
            <p:nvPr/>
          </p:nvSpPr>
          <p:spPr>
            <a:xfrm>
              <a:off x="0" y="0"/>
              <a:ext cx="10931652" cy="10287000"/>
            </a:xfrm>
            <a:custGeom>
              <a:avLst/>
              <a:gdLst/>
              <a:ahLst/>
              <a:cxnLst/>
              <a:rect l="l" t="t" r="r" b="b"/>
              <a:pathLst>
                <a:path w="10931652" h="10287000">
                  <a:moveTo>
                    <a:pt x="0" y="0"/>
                  </a:moveTo>
                  <a:lnTo>
                    <a:pt x="0" y="10287000"/>
                  </a:lnTo>
                  <a:lnTo>
                    <a:pt x="10931652" y="10287000"/>
                  </a:lnTo>
                  <a:lnTo>
                    <a:pt x="10931652" y="0"/>
                  </a:lnTo>
                  <a:close/>
                </a:path>
              </a:pathLst>
            </a:custGeom>
            <a:solidFill>
              <a:srgbClr val="190090">
                <a:alpha val="60000"/>
              </a:srgbClr>
            </a:solidFill>
          </p:spPr>
        </p:sp>
      </p:grpSp>
      <p:grpSp>
        <p:nvGrpSpPr>
          <p:cNvPr id="4" name="Group 4"/>
          <p:cNvGrpSpPr/>
          <p:nvPr/>
        </p:nvGrpSpPr>
        <p:grpSpPr>
          <a:xfrm>
            <a:off x="10931623" y="0"/>
            <a:ext cx="7356377" cy="10287000"/>
            <a:chOff x="0" y="0"/>
            <a:chExt cx="9808502" cy="13716000"/>
          </a:xfrm>
        </p:grpSpPr>
        <p:sp>
          <p:nvSpPr>
            <p:cNvPr id="5" name="Freeform 5"/>
            <p:cNvSpPr/>
            <p:nvPr/>
          </p:nvSpPr>
          <p:spPr>
            <a:xfrm>
              <a:off x="0" y="0"/>
              <a:ext cx="9808464" cy="13716000"/>
            </a:xfrm>
            <a:custGeom>
              <a:avLst/>
              <a:gdLst/>
              <a:ahLst/>
              <a:cxnLst/>
              <a:rect l="l" t="t" r="r" b="b"/>
              <a:pathLst>
                <a:path w="9808464" h="13716000">
                  <a:moveTo>
                    <a:pt x="0" y="0"/>
                  </a:moveTo>
                  <a:lnTo>
                    <a:pt x="9808464" y="0"/>
                  </a:lnTo>
                  <a:lnTo>
                    <a:pt x="9808464" y="13716000"/>
                  </a:lnTo>
                  <a:lnTo>
                    <a:pt x="0" y="13716000"/>
                  </a:lnTo>
                  <a:lnTo>
                    <a:pt x="0" y="0"/>
                  </a:lnTo>
                  <a:close/>
                </a:path>
              </a:pathLst>
            </a:custGeom>
            <a:blipFill>
              <a:blip r:embed="rId2">
                <a:alphaModFix amt="60000"/>
              </a:blip>
              <a:stretch>
                <a:fillRect l="-71539" r="-15429" b="-33703"/>
              </a:stretch>
            </a:blipFill>
          </p:spPr>
        </p:sp>
      </p:grpSp>
      <p:grpSp>
        <p:nvGrpSpPr>
          <p:cNvPr id="6" name="Group 6"/>
          <p:cNvGrpSpPr/>
          <p:nvPr/>
        </p:nvGrpSpPr>
        <p:grpSpPr>
          <a:xfrm>
            <a:off x="7010400" y="2057400"/>
            <a:ext cx="12165949" cy="8229600"/>
            <a:chOff x="0" y="0"/>
            <a:chExt cx="16221266" cy="10972800"/>
          </a:xfrm>
        </p:grpSpPr>
        <p:sp>
          <p:nvSpPr>
            <p:cNvPr id="7" name="Freeform 7"/>
            <p:cNvSpPr/>
            <p:nvPr/>
          </p:nvSpPr>
          <p:spPr>
            <a:xfrm flipH="1">
              <a:off x="0" y="0"/>
              <a:ext cx="16221329" cy="10972800"/>
            </a:xfrm>
            <a:custGeom>
              <a:avLst/>
              <a:gdLst/>
              <a:ahLst/>
              <a:cxnLst/>
              <a:rect l="l" t="t" r="r" b="b"/>
              <a:pathLst>
                <a:path w="16221329" h="10972800">
                  <a:moveTo>
                    <a:pt x="16221329" y="0"/>
                  </a:moveTo>
                  <a:lnTo>
                    <a:pt x="0" y="0"/>
                  </a:lnTo>
                  <a:lnTo>
                    <a:pt x="0" y="10972800"/>
                  </a:lnTo>
                  <a:lnTo>
                    <a:pt x="16221329" y="10972800"/>
                  </a:lnTo>
                  <a:lnTo>
                    <a:pt x="16221329" y="0"/>
                  </a:lnTo>
                  <a:close/>
                </a:path>
              </a:pathLst>
            </a:custGeom>
            <a:blipFill>
              <a:blip r:embed="rId3"/>
              <a:stretch>
                <a:fillRect l="-14" r="-1373"/>
              </a:stretch>
            </a:blipFill>
          </p:spPr>
        </p:sp>
      </p:grpSp>
      <p:sp>
        <p:nvSpPr>
          <p:cNvPr id="8" name="TextBox 8"/>
          <p:cNvSpPr txBox="1"/>
          <p:nvPr/>
        </p:nvSpPr>
        <p:spPr>
          <a:xfrm>
            <a:off x="1071991" y="1002878"/>
            <a:ext cx="9274254" cy="4764405"/>
          </a:xfrm>
          <a:prstGeom prst="rect">
            <a:avLst/>
          </a:prstGeom>
        </p:spPr>
        <p:txBody>
          <a:bodyPr lIns="0" tIns="0" rIns="0" bIns="0" rtlCol="0" anchor="t">
            <a:spAutoFit/>
          </a:bodyPr>
          <a:lstStyle/>
          <a:p>
            <a:pPr algn="l">
              <a:lnSpc>
                <a:spcPts val="4649"/>
              </a:lnSpc>
            </a:pPr>
            <a:r>
              <a:rPr lang="en-US" sz="3372">
                <a:solidFill>
                  <a:srgbClr val="FFFFFF"/>
                </a:solidFill>
                <a:latin typeface="Poppins Light"/>
                <a:ea typeface="Poppins Light"/>
                <a:cs typeface="Poppins Light"/>
                <a:sym typeface="Poppins Light"/>
              </a:rPr>
              <a:t>Esta dignidad, basada en el deseo de Dios de crear y amar, es un atributo universal que pertenece a los seres humanos desde el momento de su concepción (n.7) sumado a ello, la idea de reconocer la dignidad esencial de cada persona motiva la edificación de sociedades que promuevan la inclusión trato justo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90090"/>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8288000"/>
            <a:chOff x="0" y="0"/>
            <a:chExt cx="24384000" cy="24384000"/>
          </a:xfrm>
        </p:grpSpPr>
        <p:sp>
          <p:nvSpPr>
            <p:cNvPr id="3" name="Freeform 3"/>
            <p:cNvSpPr/>
            <p:nvPr/>
          </p:nvSpPr>
          <p:spPr>
            <a:xfrm>
              <a:off x="0" y="0"/>
              <a:ext cx="24384000" cy="24384000"/>
            </a:xfrm>
            <a:custGeom>
              <a:avLst/>
              <a:gdLst/>
              <a:ahLst/>
              <a:cxnLst/>
              <a:rect l="l" t="t" r="r" b="b"/>
              <a:pathLst>
                <a:path w="24384000" h="24384000">
                  <a:moveTo>
                    <a:pt x="0" y="0"/>
                  </a:moveTo>
                  <a:lnTo>
                    <a:pt x="24384000" y="0"/>
                  </a:lnTo>
                  <a:lnTo>
                    <a:pt x="24384000" y="24384000"/>
                  </a:lnTo>
                  <a:lnTo>
                    <a:pt x="0" y="24384000"/>
                  </a:lnTo>
                  <a:lnTo>
                    <a:pt x="0" y="0"/>
                  </a:lnTo>
                  <a:close/>
                </a:path>
              </a:pathLst>
            </a:custGeom>
            <a:blipFill>
              <a:blip r:embed="rId2">
                <a:alphaModFix amt="75999"/>
              </a:blip>
              <a:stretch>
                <a:fillRect/>
              </a:stretch>
            </a:blipFill>
          </p:spPr>
        </p:sp>
      </p:grpSp>
      <p:grpSp>
        <p:nvGrpSpPr>
          <p:cNvPr id="4" name="Group 4"/>
          <p:cNvGrpSpPr/>
          <p:nvPr/>
        </p:nvGrpSpPr>
        <p:grpSpPr>
          <a:xfrm>
            <a:off x="7908470" y="2378831"/>
            <a:ext cx="10532688" cy="8229600"/>
            <a:chOff x="0" y="0"/>
            <a:chExt cx="14043584" cy="10972800"/>
          </a:xfrm>
        </p:grpSpPr>
        <p:sp>
          <p:nvSpPr>
            <p:cNvPr id="5" name="Freeform 5"/>
            <p:cNvSpPr/>
            <p:nvPr/>
          </p:nvSpPr>
          <p:spPr>
            <a:xfrm>
              <a:off x="0" y="0"/>
              <a:ext cx="14043533" cy="10972800"/>
            </a:xfrm>
            <a:custGeom>
              <a:avLst/>
              <a:gdLst/>
              <a:ahLst/>
              <a:cxnLst/>
              <a:rect l="l" t="t" r="r" b="b"/>
              <a:pathLst>
                <a:path w="14043533" h="10972800">
                  <a:moveTo>
                    <a:pt x="0" y="0"/>
                  </a:moveTo>
                  <a:lnTo>
                    <a:pt x="14043533" y="0"/>
                  </a:lnTo>
                  <a:lnTo>
                    <a:pt x="14043533" y="10972800"/>
                  </a:lnTo>
                  <a:lnTo>
                    <a:pt x="0" y="10972800"/>
                  </a:lnTo>
                  <a:lnTo>
                    <a:pt x="0" y="0"/>
                  </a:lnTo>
                  <a:close/>
                </a:path>
              </a:pathLst>
            </a:custGeom>
            <a:blipFill>
              <a:blip r:embed="rId3"/>
              <a:stretch>
                <a:fillRect r="-17110"/>
              </a:stretch>
            </a:blipFill>
          </p:spPr>
        </p:sp>
      </p:grpSp>
      <p:sp>
        <p:nvSpPr>
          <p:cNvPr id="6" name="TextBox 6"/>
          <p:cNvSpPr txBox="1"/>
          <p:nvPr/>
        </p:nvSpPr>
        <p:spPr>
          <a:xfrm>
            <a:off x="1673074" y="3691909"/>
            <a:ext cx="8341853" cy="2682889"/>
          </a:xfrm>
          <a:prstGeom prst="rect">
            <a:avLst/>
          </a:prstGeom>
        </p:spPr>
        <p:txBody>
          <a:bodyPr lIns="0" tIns="0" rIns="0" bIns="0" rtlCol="0" anchor="t">
            <a:spAutoFit/>
          </a:bodyPr>
          <a:lstStyle/>
          <a:p>
            <a:pPr algn="just">
              <a:lnSpc>
                <a:spcPts val="4236"/>
              </a:lnSpc>
            </a:pPr>
            <a:r>
              <a:rPr lang="en-US" sz="3072">
                <a:solidFill>
                  <a:srgbClr val="FFFFFF"/>
                </a:solidFill>
                <a:latin typeface="Poppins Light"/>
                <a:ea typeface="Poppins Light"/>
                <a:cs typeface="Poppins Light"/>
                <a:sym typeface="Poppins Light"/>
              </a:rPr>
              <a:t>En el contexto de la dignidad humana y la moral, es fundamental reconocer que la libertad, aunque es un derecho esencial, también implica la responsabilidad de ser ejercida con conciencia y moralidad. </a:t>
            </a:r>
          </a:p>
        </p:txBody>
      </p:sp>
      <p:sp>
        <p:nvSpPr>
          <p:cNvPr id="7" name="TextBox 7"/>
          <p:cNvSpPr txBox="1"/>
          <p:nvPr/>
        </p:nvSpPr>
        <p:spPr>
          <a:xfrm>
            <a:off x="2352008" y="1972199"/>
            <a:ext cx="221952" cy="841839"/>
          </a:xfrm>
          <a:prstGeom prst="rect">
            <a:avLst/>
          </a:prstGeom>
        </p:spPr>
        <p:txBody>
          <a:bodyPr lIns="0" tIns="0" rIns="0" bIns="0" rtlCol="0" anchor="t">
            <a:spAutoFit/>
          </a:bodyPr>
          <a:lstStyle/>
          <a:p>
            <a:pPr algn="l">
              <a:lnSpc>
                <a:spcPts val="6476"/>
              </a:lnSpc>
            </a:pPr>
            <a:r>
              <a:rPr lang="en-US" sz="5711">
                <a:solidFill>
                  <a:srgbClr val="FFFFFF"/>
                </a:solidFill>
                <a:latin typeface="Gotham"/>
                <a:ea typeface="Gotham"/>
                <a:cs typeface="Gotham"/>
                <a:sym typeface="Gotham"/>
              </a:rPr>
              <a:t> </a:t>
            </a:r>
          </a:p>
        </p:txBody>
      </p:sp>
      <p:sp>
        <p:nvSpPr>
          <p:cNvPr id="8" name="TextBox 8"/>
          <p:cNvSpPr txBox="1"/>
          <p:nvPr/>
        </p:nvSpPr>
        <p:spPr>
          <a:xfrm>
            <a:off x="2936386" y="2426456"/>
            <a:ext cx="4660868" cy="1274978"/>
          </a:xfrm>
          <a:prstGeom prst="rect">
            <a:avLst/>
          </a:prstGeom>
        </p:spPr>
        <p:txBody>
          <a:bodyPr lIns="0" tIns="0" rIns="0" bIns="0" rtlCol="0" anchor="t">
            <a:spAutoFit/>
          </a:bodyPr>
          <a:lstStyle/>
          <a:p>
            <a:pPr algn="l">
              <a:lnSpc>
                <a:spcPts val="9841"/>
              </a:lnSpc>
            </a:pPr>
            <a:r>
              <a:rPr lang="en-US" sz="8678" b="1">
                <a:solidFill>
                  <a:srgbClr val="FFFFFF"/>
                </a:solidFill>
                <a:latin typeface="Gotham Bold"/>
                <a:ea typeface="Gotham Bold"/>
                <a:cs typeface="Gotham Bold"/>
                <a:sym typeface="Gotham Bold"/>
              </a:rPr>
              <a:t>MORAL:</a:t>
            </a:r>
          </a:p>
        </p:txBody>
      </p:sp>
      <p:sp>
        <p:nvSpPr>
          <p:cNvPr id="9" name="TextBox 9"/>
          <p:cNvSpPr txBox="1"/>
          <p:nvPr/>
        </p:nvSpPr>
        <p:spPr>
          <a:xfrm>
            <a:off x="3253626" y="1316603"/>
            <a:ext cx="4343629" cy="984714"/>
          </a:xfrm>
          <a:prstGeom prst="rect">
            <a:avLst/>
          </a:prstGeom>
        </p:spPr>
        <p:txBody>
          <a:bodyPr lIns="0" tIns="0" rIns="0" bIns="0" rtlCol="0" anchor="t">
            <a:spAutoFit/>
          </a:bodyPr>
          <a:lstStyle/>
          <a:p>
            <a:pPr algn="l">
              <a:lnSpc>
                <a:spcPts val="7995"/>
              </a:lnSpc>
            </a:pPr>
            <a:r>
              <a:rPr lang="en-US" sz="5711">
                <a:solidFill>
                  <a:srgbClr val="FFFFFF"/>
                </a:solidFill>
                <a:latin typeface="Gotham"/>
                <a:ea typeface="Gotham"/>
                <a:cs typeface="Gotham"/>
                <a:sym typeface="Gotham"/>
              </a:rPr>
              <a:t>La dignidad</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4653</Words>
  <Application>Microsoft Office PowerPoint</Application>
  <PresentationFormat>Personalizado</PresentationFormat>
  <Paragraphs>182</Paragraphs>
  <Slides>47</Slides>
  <Notes>0</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47</vt:i4>
      </vt:variant>
    </vt:vector>
  </HeadingPairs>
  <TitlesOfParts>
    <vt:vector size="57" baseType="lpstr">
      <vt:lpstr>Roboto Bold</vt:lpstr>
      <vt:lpstr>Roboto</vt:lpstr>
      <vt:lpstr>Poppins</vt:lpstr>
      <vt:lpstr>Arial</vt:lpstr>
      <vt:lpstr>Calibri</vt:lpstr>
      <vt:lpstr>Gotham Bold</vt:lpstr>
      <vt:lpstr>Poppins Bold</vt:lpstr>
      <vt:lpstr>Poppins Light</vt:lpstr>
      <vt:lpstr>Gotham</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DIGNIDAD RESTAURADA (2).pdf</dc:title>
  <cp:lastModifiedBy>Misión Ecuador</cp:lastModifiedBy>
  <cp:revision>2</cp:revision>
  <dcterms:created xsi:type="dcterms:W3CDTF">2006-08-16T00:00:00Z</dcterms:created>
  <dcterms:modified xsi:type="dcterms:W3CDTF">2026-02-10T17:08:07Z</dcterms:modified>
  <dc:identifier>DAHA1wEMCHk</dc:identifier>
</cp:coreProperties>
</file>