
<file path=[Content_Types].xml><?xml version="1.0" encoding="utf-8"?>
<Types xmlns="http://schemas.openxmlformats.org/package/2006/content-types">
  <Default Extension="gif" ContentType="image/gif"/>
  <Default Extension="jpeg" ContentType="image/jpeg"/>
  <Default Extension="jpg" ContentType="image/jpeg"/>
  <Default Extension="jpg!d" ContentType="image/jpeg"/>
  <Default Extension="jpg!s"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323" r:id="rId2"/>
    <p:sldId id="261" r:id="rId3"/>
    <p:sldId id="257" r:id="rId4"/>
    <p:sldId id="258" r:id="rId5"/>
    <p:sldId id="259" r:id="rId6"/>
    <p:sldId id="324" r:id="rId7"/>
    <p:sldId id="260" r:id="rId8"/>
    <p:sldId id="262" r:id="rId9"/>
    <p:sldId id="263" r:id="rId10"/>
    <p:sldId id="325" r:id="rId11"/>
    <p:sldId id="265" r:id="rId12"/>
    <p:sldId id="266" r:id="rId13"/>
    <p:sldId id="308" r:id="rId14"/>
    <p:sldId id="310" r:id="rId15"/>
    <p:sldId id="326" r:id="rId16"/>
    <p:sldId id="311" r:id="rId17"/>
    <p:sldId id="312" r:id="rId18"/>
    <p:sldId id="313" r:id="rId19"/>
    <p:sldId id="327" r:id="rId20"/>
    <p:sldId id="269" r:id="rId21"/>
    <p:sldId id="271" r:id="rId22"/>
    <p:sldId id="273" r:id="rId23"/>
    <p:sldId id="274" r:id="rId24"/>
    <p:sldId id="275" r:id="rId25"/>
    <p:sldId id="314" r:id="rId26"/>
    <p:sldId id="276" r:id="rId27"/>
    <p:sldId id="315" r:id="rId28"/>
    <p:sldId id="277" r:id="rId29"/>
    <p:sldId id="329" r:id="rId30"/>
    <p:sldId id="278" r:id="rId31"/>
    <p:sldId id="317" r:id="rId32"/>
    <p:sldId id="279" r:id="rId33"/>
    <p:sldId id="280" r:id="rId34"/>
    <p:sldId id="283" r:id="rId35"/>
    <p:sldId id="282" r:id="rId36"/>
    <p:sldId id="318" r:id="rId37"/>
    <p:sldId id="284" r:id="rId38"/>
    <p:sldId id="319" r:id="rId39"/>
    <p:sldId id="320" r:id="rId40"/>
    <p:sldId id="285" r:id="rId41"/>
    <p:sldId id="322" r:id="rId42"/>
    <p:sldId id="288" r:id="rId43"/>
    <p:sldId id="321" r:id="rId44"/>
    <p:sldId id="328" r:id="rId45"/>
  </p:sldIdLst>
  <p:sldSz cx="12192000" cy="6858000"/>
  <p:notesSz cx="6858000" cy="9144000"/>
  <p:defaultTextStyle>
    <a:defPPr lvl="0">
      <a:defRPr lang="es-E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0"/>
    <p:restoredTop sz="91791"/>
  </p:normalViewPr>
  <p:slideViewPr>
    <p:cSldViewPr snapToGrid="0">
      <p:cViewPr varScale="1">
        <p:scale>
          <a:sx n="98" d="100"/>
          <a:sy n="98"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D7DC4-C68F-8D49-928D-55EEF06257EA}" type="datetimeFigureOut">
              <a:rPr lang="es-EC" smtClean="0"/>
              <a:t>8/2/26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3B71C-9D29-7F42-B71E-1308AD856E53}" type="slidenum">
              <a:rPr lang="es-EC" smtClean="0"/>
              <a:t>‹Nº›</a:t>
            </a:fld>
            <a:endParaRPr lang="es-EC"/>
          </a:p>
        </p:txBody>
      </p:sp>
    </p:spTree>
    <p:extLst>
      <p:ext uri="{BB962C8B-B14F-4D97-AF65-F5344CB8AC3E}">
        <p14:creationId xmlns:p14="http://schemas.microsoft.com/office/powerpoint/2010/main" val="17469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BB03B71C-9D29-7F42-B71E-1308AD856E53}" type="slidenum">
              <a:rPr lang="es-EC" smtClean="0"/>
              <a:t>3</a:t>
            </a:fld>
            <a:endParaRPr lang="es-EC"/>
          </a:p>
        </p:txBody>
      </p:sp>
    </p:spTree>
    <p:extLst>
      <p:ext uri="{BB962C8B-B14F-4D97-AF65-F5344CB8AC3E}">
        <p14:creationId xmlns:p14="http://schemas.microsoft.com/office/powerpoint/2010/main" val="335988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F4B081-2B17-0292-6AEC-CEDB9D4FD3D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A016764-C763-98FE-84B7-89A8E3FAA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17D24FB-8386-7736-32DF-ECA1327B8472}"/>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08D6BD97-556D-85E9-6E1B-BD93C084FC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DB9FF2E-EE6E-F79D-EDEA-8538EB710059}"/>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217911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8530D-8721-3E3C-623A-450C691D3C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56A32A-E58F-D941-1B73-1B946706D82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2CDA09-06F3-097D-6E24-343DA2BB01A9}"/>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4393C419-E759-1238-7F99-85D90E7027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30AE7A-A15C-FAA0-2791-E456B0EBBC41}"/>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162218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A9F4E0-4A59-2A2C-83AC-75387CE2A0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21C616C-AD0E-2BF3-B6A9-4048C76691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89974B-882C-3493-BE2E-DF60B83C5983}"/>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77A6879C-035D-0870-172B-308E837272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8CEE46-09F5-9889-46A8-464BEC6CB8E3}"/>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169748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78B2C-B8D2-15A2-7409-D8249BE9FA7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9743E72-B5CF-95C8-58F5-A0F5FD6884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95B31F-FE7E-3AD4-DE5A-AC333A28E477}"/>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3B8BC375-C1A7-4DB8-C14F-7AF23E3109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8E0DD5-CC2D-A44E-78FE-0A1F6EB6D26E}"/>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17272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BA96B1-FD05-9728-5CB2-0AEA0DF22EB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4CD9082-8564-1678-2B71-F2A2CF38BA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D829051-CABC-745B-A914-850EAAA814E0}"/>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A849450A-F5C5-219D-727E-76FDF2E75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31D39B-714E-3BB9-FAAD-C4333F1E9687}"/>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211945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D28A9-CCE5-C267-1585-8C2AAA1D61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58A4F7-D2A5-716B-F519-A0E58F74042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BBF4B0A-78E5-58F1-FBF7-1D14910774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D492B02-EB1E-D745-59A7-A1F7FD02CE14}"/>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6" name="Marcador de pie de página 5">
            <a:extLst>
              <a:ext uri="{FF2B5EF4-FFF2-40B4-BE49-F238E27FC236}">
                <a16:creationId xmlns:a16="http://schemas.microsoft.com/office/drawing/2014/main" id="{97A74725-98C2-707D-9C2E-50BA279A83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C495C6-1F00-B5F6-2C14-51F06116DD23}"/>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82292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7CBE86-CF90-69C5-7EBD-F100DDCE590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91710E-AA23-C0AC-6B61-02C6CE76F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B606287-DC54-AE60-8DEF-C535591124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8FDC118-C8FB-DF0C-9578-2AFC79FE8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2A332E-C4D8-84DF-72F7-9683D8A9916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FF9FFC8-89D3-E271-F13C-56B007D797D0}"/>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8" name="Marcador de pie de página 7">
            <a:extLst>
              <a:ext uri="{FF2B5EF4-FFF2-40B4-BE49-F238E27FC236}">
                <a16:creationId xmlns:a16="http://schemas.microsoft.com/office/drawing/2014/main" id="{80E36FBF-50F1-2744-6859-630E91BBE0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B200474-CF99-A600-A1B8-F7ACE801B565}"/>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1933119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AB41E0-B137-900E-0383-2E8E6BFC536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ED1EE29-E19B-84B7-A1AE-4272678759A6}"/>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4" name="Marcador de pie de página 3">
            <a:extLst>
              <a:ext uri="{FF2B5EF4-FFF2-40B4-BE49-F238E27FC236}">
                <a16:creationId xmlns:a16="http://schemas.microsoft.com/office/drawing/2014/main" id="{6C2F5F84-FA30-8305-8693-892F1EEC3EC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AEAB25D-9046-D7C1-9DAB-1F2F3A0EA82F}"/>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159533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253DEF4-323B-80AF-2F5B-A2117A1C82E9}"/>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3" name="Marcador de pie de página 2">
            <a:extLst>
              <a:ext uri="{FF2B5EF4-FFF2-40B4-BE49-F238E27FC236}">
                <a16:creationId xmlns:a16="http://schemas.microsoft.com/office/drawing/2014/main" id="{9AF5DBCC-BB54-D3E9-3926-4167E7A64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49BE1B6-ED2C-B14A-C7A6-14E9B32DE82B}"/>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214219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E3CD1-2B32-C601-E7BA-CEC3C7B1CA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7DEDB7-0899-3901-35AC-D8578C280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D90DD67-5C8C-06BF-9F4B-438070FFE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595BC7-BA0E-4EFD-E6FB-A24D86B19092}"/>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6" name="Marcador de pie de página 5">
            <a:extLst>
              <a:ext uri="{FF2B5EF4-FFF2-40B4-BE49-F238E27FC236}">
                <a16:creationId xmlns:a16="http://schemas.microsoft.com/office/drawing/2014/main" id="{9A21E610-FB24-7AEA-E904-786DCC34EF9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C69FC1A-FBA0-73D0-B655-7CFB88338649}"/>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376072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6AF90F-82B1-5B5D-546D-577493D5F6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558272-8DDA-CF77-EB1A-5A0209B15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8665F9C-D4D5-4540-F795-DDD89D50E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8F8061-A1BB-3C9F-B9D3-F2D6D0B1C39A}"/>
              </a:ext>
            </a:extLst>
          </p:cNvPr>
          <p:cNvSpPr>
            <a:spLocks noGrp="1"/>
          </p:cNvSpPr>
          <p:nvPr>
            <p:ph type="dt" sz="half" idx="10"/>
          </p:nvPr>
        </p:nvSpPr>
        <p:spPr/>
        <p:txBody>
          <a:bodyPr/>
          <a:lstStyle/>
          <a:p>
            <a:fld id="{D51D215C-8F32-44DA-94CF-11F5126B6A5A}" type="datetimeFigureOut">
              <a:rPr lang="es-ES" smtClean="0"/>
              <a:t>8/2/26</a:t>
            </a:fld>
            <a:endParaRPr lang="es-ES"/>
          </a:p>
        </p:txBody>
      </p:sp>
      <p:sp>
        <p:nvSpPr>
          <p:cNvPr id="6" name="Marcador de pie de página 5">
            <a:extLst>
              <a:ext uri="{FF2B5EF4-FFF2-40B4-BE49-F238E27FC236}">
                <a16:creationId xmlns:a16="http://schemas.microsoft.com/office/drawing/2014/main" id="{C1871A20-E299-8D68-D70A-E95FE19108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FB2C43A-6DE8-1A4A-7DBE-567997A576FE}"/>
              </a:ext>
            </a:extLst>
          </p:cNvPr>
          <p:cNvSpPr>
            <a:spLocks noGrp="1"/>
          </p:cNvSpPr>
          <p:nvPr>
            <p:ph type="sldNum" sz="quarter" idx="12"/>
          </p:nvPr>
        </p:nvSpPr>
        <p:spPr/>
        <p:txBody>
          <a:bodyPr/>
          <a:lstStyle/>
          <a:p>
            <a:fld id="{25594014-EF81-43AF-BBA2-E5177DF3C1C7}" type="slidenum">
              <a:rPr lang="es-ES" smtClean="0"/>
              <a:t>‹Nº›</a:t>
            </a:fld>
            <a:endParaRPr lang="es-ES"/>
          </a:p>
        </p:txBody>
      </p:sp>
    </p:spTree>
    <p:extLst>
      <p:ext uri="{BB962C8B-B14F-4D97-AF65-F5344CB8AC3E}">
        <p14:creationId xmlns:p14="http://schemas.microsoft.com/office/powerpoint/2010/main" val="3809663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53F146D-7179-80F0-4C3A-2593841BF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744C156-A56D-6378-B7F8-B0E2C7B5D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5C67E29-2BB1-651A-FF4A-4F322C619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D215C-8F32-44DA-94CF-11F5126B6A5A}" type="datetimeFigureOut">
              <a:rPr lang="es-ES" smtClean="0"/>
              <a:t>8/2/26</a:t>
            </a:fld>
            <a:endParaRPr lang="es-ES"/>
          </a:p>
        </p:txBody>
      </p:sp>
      <p:sp>
        <p:nvSpPr>
          <p:cNvPr id="5" name="Marcador de pie de página 4">
            <a:extLst>
              <a:ext uri="{FF2B5EF4-FFF2-40B4-BE49-F238E27FC236}">
                <a16:creationId xmlns:a16="http://schemas.microsoft.com/office/drawing/2014/main" id="{A69F25EC-16B3-0323-EF29-937DA823B1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C335F11-0735-6222-C870-6B2B07E31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94014-EF81-43AF-BBA2-E5177DF3C1C7}" type="slidenum">
              <a:rPr lang="es-ES" smtClean="0"/>
              <a:t>‹Nº›</a:t>
            </a:fld>
            <a:endParaRPr lang="es-ES"/>
          </a:p>
        </p:txBody>
      </p:sp>
    </p:spTree>
    <p:extLst>
      <p:ext uri="{BB962C8B-B14F-4D97-AF65-F5344CB8AC3E}">
        <p14:creationId xmlns:p14="http://schemas.microsoft.com/office/powerpoint/2010/main" val="1991003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nuestrosestudios.blogspot.com/2011/12/visita-virtual-interactiva-la-jerusalen.html"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iblioguero.blogspot.com/2012/"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quotescosmos.com/bible/holy-bible/Isaiah.html" TargetMode="External"/><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briendocaminojuntos.blogspot.com/2014/01/los-cuatro-evangelistas-mateo-marcos.html" TargetMode="External"/><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redicad.wordpress.com/category/autores-y-colaboradores/jose-alfredo-lievano/page/2/"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larrywkoester/3737933650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parasalvarvidasblog.blogspot.com/2012/04/diagnostico-medico-da-morte-de-jesu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allerdeoracionpersonal.blogspot.com/2011/02/oracion-bienaventurados-los-pobres.html"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inemartin.blogspot.com/2011/12/la-madre-teresa-de-c-alcuta.html"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angdakilangpangako.blogspot.com/2017/03/ang-labingdalawang-disipulo-ni-hesu.html"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racato.blogspot.com/2020/04/oracion-del-inocente-perseguido-salmo.html"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xhere.com/es/photo/1460005" TargetMode="External"/><Relationship Id="rId4" Type="http://schemas.openxmlformats.org/officeDocument/2006/relationships/image" Target="../media/image3.jpg!s"/></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lrepublicanodigital.blogspot.com/2019/05/el-infinito-poder-de-la-esperanza.html" TargetMode="External"/><Relationship Id="rId2" Type="http://schemas.openxmlformats.org/officeDocument/2006/relationships/image" Target="../media/image20.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notasdeunamujerquecamina.blogspot.com/p/manos.html"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edificandovidassobrelaroca.blogspot.com/2011/03/la-biblia.html"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rrobaeudoxa.wordpress.com/category/etica/"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neoatierra.blogspot.com/2011/01/el-lugar-secreto-del-altisimo-salmo-91.html"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otrascosas.blogspot.com/2012/05/elecciones.html"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iosamoreterno.blogspot.com/2010/07/"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s/photo/554249" TargetMode="External"/><Relationship Id="rId2" Type="http://schemas.openxmlformats.org/officeDocument/2006/relationships/image" Target="../media/image5.jpg!d"/><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eoatierra.blogspot.com/2010/04/que-es-el-canon-de-la-biblia.html" TargetMode="External"/><Relationship Id="rId2" Type="http://schemas.openxmlformats.org/officeDocument/2006/relationships/image" Target="../media/image6.gif"/><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2ADA80-23A3-867C-95AE-FBB03D50F520}"/>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s-ES" sz="4800" b="1" dirty="0">
                <a:effectLst/>
                <a:latin typeface="Times New Roman" panose="02020603050405020304" pitchFamily="18" charset="0"/>
                <a:ea typeface="Calibri" panose="020F0502020204030204" pitchFamily="34" charset="0"/>
                <a:cs typeface="Times New Roman" panose="02020603050405020304" pitchFamily="18" charset="0"/>
              </a:rPr>
              <a:t>LA MISERICORDIA HACIA LOS POBRES EN LA BIBLIA</a:t>
            </a:r>
            <a:r>
              <a:rPr lang="en-US" sz="4800" dirty="0"/>
              <a:t> </a:t>
            </a:r>
            <a:endParaRPr lang="en-US" sz="48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14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AE2DF1E9-E7AA-684B-48F4-41B43D6AF9FA}"/>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2600" r="2600"/>
          <a:stretch/>
        </p:blipFill>
        <p:spPr bwMode="auto">
          <a:xfrm>
            <a:off x="3523475" y="0"/>
            <a:ext cx="8668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4CE1504-7ECD-F878-DE97-D921219D2C9E}"/>
              </a:ext>
            </a:extLst>
          </p:cNvPr>
          <p:cNvSpPr>
            <a:spLocks noGrp="1"/>
          </p:cNvSpPr>
          <p:nvPr>
            <p:ph type="title"/>
          </p:nvPr>
        </p:nvSpPr>
        <p:spPr>
          <a:xfrm>
            <a:off x="519528" y="1940966"/>
            <a:ext cx="4420590" cy="2066716"/>
          </a:xfrm>
        </p:spPr>
        <p:txBody>
          <a:bodyPr vert="horz" lIns="91440" tIns="45720" rIns="91440" bIns="45720" rtlCol="0" anchor="b">
            <a:normAutofit/>
          </a:bodyPr>
          <a:lstStyle/>
          <a:p>
            <a:r>
              <a:rPr lang="en-US" sz="4800" dirty="0" err="1"/>
              <a:t>Libros</a:t>
            </a:r>
            <a:r>
              <a:rPr lang="en-US" sz="4800" dirty="0"/>
              <a:t> </a:t>
            </a:r>
            <a:r>
              <a:rPr lang="en-US" sz="4800" dirty="0" err="1"/>
              <a:t>históricos</a:t>
            </a:r>
            <a:r>
              <a:rPr lang="en-US" sz="4800" dirty="0"/>
              <a:t> </a:t>
            </a:r>
          </a:p>
        </p:txBody>
      </p:sp>
      <p:sp>
        <p:nvSpPr>
          <p:cNvPr id="8203" name="Rectangle 820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5" name="Rectangle 820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541B9F4-0CD7-53D8-C2CC-A09AE6AADE80}"/>
              </a:ext>
            </a:extLst>
          </p:cNvPr>
          <p:cNvSpPr txBox="1"/>
          <p:nvPr/>
        </p:nvSpPr>
        <p:spPr>
          <a:xfrm>
            <a:off x="3523475" y="6858000"/>
            <a:ext cx="8668525" cy="230832"/>
          </a:xfrm>
          <a:prstGeom prst="rect">
            <a:avLst/>
          </a:prstGeom>
          <a:noFill/>
        </p:spPr>
        <p:txBody>
          <a:bodyPr wrap="square" rtlCol="0">
            <a:spAutoFit/>
          </a:bodyPr>
          <a:lstStyle/>
          <a:p>
            <a:r>
              <a:rPr lang="es-EC" sz="900">
                <a:hlinkClick r:id="rId3" tooltip="https://nuestrosestudios.blogspot.com/2011/12/visita-virtual-interactiva-la-jerusalen.html"/>
              </a:rPr>
              <a:t>Esta foto</a:t>
            </a:r>
            <a:r>
              <a:rPr lang="es-EC" sz="900"/>
              <a:t> de Autor desconocido está bajo licencia </a:t>
            </a:r>
            <a:r>
              <a:rPr lang="es-EC" sz="900">
                <a:hlinkClick r:id="rId4" tooltip="https://creativecommons.org/licenses/by-nc-sa/3.0/"/>
              </a:rPr>
              <a:t>CC BY-SA-NC</a:t>
            </a:r>
            <a:endParaRPr lang="es-EC" sz="900"/>
          </a:p>
        </p:txBody>
      </p:sp>
    </p:spTree>
    <p:extLst>
      <p:ext uri="{BB962C8B-B14F-4D97-AF65-F5344CB8AC3E}">
        <p14:creationId xmlns:p14="http://schemas.microsoft.com/office/powerpoint/2010/main" val="333726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489949" y="713232"/>
            <a:ext cx="3952159" cy="5431536"/>
          </a:xfrm>
        </p:spPr>
        <p:txBody>
          <a:bodyPr>
            <a:normAutofit/>
          </a:bodyPr>
          <a:lstStyle/>
          <a:p>
            <a:r>
              <a:rPr lang="es-ES" dirty="0"/>
              <a:t>Levanta al pobre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126418" y="552091"/>
            <a:ext cx="6032033" cy="5431536"/>
          </a:xfrm>
        </p:spPr>
        <p:txBody>
          <a:bodyPr anchor="ctr">
            <a:normAutofit/>
          </a:bodyPr>
          <a:lstStyle/>
          <a:p>
            <a:pPr marL="0" indent="0">
              <a:buNone/>
            </a:pPr>
            <a:r>
              <a:rPr lang="es-ES" sz="3200" dirty="0"/>
              <a:t>Dios saca del polvo al pequeño y retira al pobre de la basura para que se siente entre los grandes y para darle un trono de gloria</a:t>
            </a:r>
            <a:r>
              <a:rPr lang="es-EC" sz="3200" dirty="0"/>
              <a:t> (1 Sm 2,7-8).</a:t>
            </a:r>
          </a:p>
        </p:txBody>
      </p:sp>
    </p:spTree>
    <p:extLst>
      <p:ext uri="{BB962C8B-B14F-4D97-AF65-F5344CB8AC3E}">
        <p14:creationId xmlns:p14="http://schemas.microsoft.com/office/powerpoint/2010/main" val="119298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14370" r="1437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77980" y="1122363"/>
            <a:ext cx="5406626" cy="3204134"/>
          </a:xfrm>
        </p:spPr>
        <p:txBody>
          <a:bodyPr vert="horz" lIns="91440" tIns="45720" rIns="91440" bIns="45720" rtlCol="0" anchor="b">
            <a:normAutofit/>
          </a:bodyPr>
          <a:lstStyle/>
          <a:p>
            <a:r>
              <a:rPr lang="en-US" sz="4800" dirty="0" err="1"/>
              <a:t>Libros</a:t>
            </a:r>
            <a:r>
              <a:rPr lang="en-US" sz="4800" dirty="0"/>
              <a:t> </a:t>
            </a:r>
            <a:r>
              <a:rPr lang="en-US" sz="4800" dirty="0" err="1"/>
              <a:t>sapienciales</a:t>
            </a:r>
            <a:endParaRPr lang="en-US" sz="48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EE28B176-FF5B-F7A5-D611-C29CA5B995E9}"/>
              </a:ext>
            </a:extLst>
          </p:cNvPr>
          <p:cNvSpPr txBox="1"/>
          <p:nvPr/>
        </p:nvSpPr>
        <p:spPr>
          <a:xfrm>
            <a:off x="3523488" y="6858000"/>
            <a:ext cx="8668512" cy="230832"/>
          </a:xfrm>
          <a:prstGeom prst="rect">
            <a:avLst/>
          </a:prstGeom>
          <a:noFill/>
        </p:spPr>
        <p:txBody>
          <a:bodyPr wrap="square" rtlCol="0">
            <a:spAutoFit/>
          </a:bodyPr>
          <a:lstStyle/>
          <a:p>
            <a:r>
              <a:rPr lang="es-EC" sz="900">
                <a:hlinkClick r:id="rId3" tooltip="https://biblioguero.blogspot.com/2012/"/>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361106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590622" y="713232"/>
            <a:ext cx="4038902" cy="5431536"/>
          </a:xfrm>
        </p:spPr>
        <p:txBody>
          <a:bodyPr>
            <a:normAutofit fontScale="90000"/>
          </a:bodyPr>
          <a:lstStyle/>
          <a:p>
            <a:r>
              <a:rPr lang="es-ES" sz="4000" dirty="0"/>
              <a:t>Dichoso el que tiene piedad de los pobres </a:t>
            </a:r>
            <a:br>
              <a:rPr lang="es-ES" sz="4000" dirty="0"/>
            </a:br>
            <a:br>
              <a:rPr lang="es-EC" sz="4000" dirty="0"/>
            </a:br>
            <a:r>
              <a:rPr lang="es-ES" sz="4000" dirty="0"/>
              <a:t>Quien oprime al pobre, ofende a Dios</a:t>
            </a:r>
            <a:br>
              <a:rPr lang="es-ES" sz="4000" dirty="0"/>
            </a:br>
            <a:br>
              <a:rPr lang="es-EC" sz="4000" dirty="0"/>
            </a:br>
            <a:r>
              <a:rPr lang="es-ES" sz="4000" dirty="0"/>
              <a:t>Servir al pobre es un préstamo a Dios</a:t>
            </a:r>
            <a:br>
              <a:rPr lang="es-EC" dirty="0"/>
            </a:br>
            <a:endParaRPr lang="es-E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084597" y="1027579"/>
            <a:ext cx="6812505" cy="5970597"/>
          </a:xfrm>
        </p:spPr>
        <p:txBody>
          <a:bodyPr anchor="ctr">
            <a:normAutofit/>
          </a:bodyPr>
          <a:lstStyle/>
          <a:p>
            <a:pPr marL="0" indent="0">
              <a:buNone/>
            </a:pPr>
            <a:r>
              <a:rPr lang="es-ES" sz="3200" dirty="0"/>
              <a:t>Quien desprecia a su vecino comete pecado; dichoso el que tiene piedad de los pobres (Pr 14,21).</a:t>
            </a:r>
          </a:p>
          <a:p>
            <a:pPr marL="0" indent="0">
              <a:buNone/>
            </a:pPr>
            <a:endParaRPr lang="es-EC" sz="3200" dirty="0"/>
          </a:p>
          <a:p>
            <a:pPr marL="0" indent="0">
              <a:buNone/>
            </a:pPr>
            <a:r>
              <a:rPr lang="es-ES" sz="3200" dirty="0"/>
              <a:t>El que oprime al pobre insulta a su Creador, el que tiene piedad de los indigentes le rinde homenaje</a:t>
            </a:r>
            <a:r>
              <a:rPr lang="es-EC" sz="3200" dirty="0"/>
              <a:t> (Pr 14,31).</a:t>
            </a:r>
          </a:p>
          <a:p>
            <a:pPr marL="0" indent="0">
              <a:buNone/>
            </a:pPr>
            <a:endParaRPr lang="es-EC" sz="3200" dirty="0"/>
          </a:p>
          <a:p>
            <a:pPr marL="0" indent="0">
              <a:buNone/>
            </a:pPr>
            <a:r>
              <a:rPr lang="es-ES" sz="3200" dirty="0"/>
              <a:t>Servir al pobre es hacerle un préstamo al Señor; Dios pagará esas buenas acciones (Pr 19,17).</a:t>
            </a:r>
            <a:endParaRPr lang="es-EC" sz="3200" dirty="0"/>
          </a:p>
          <a:p>
            <a:pPr marL="0" indent="0">
              <a:buNone/>
            </a:pPr>
            <a:endParaRPr lang="es-EC" sz="3200" dirty="0"/>
          </a:p>
          <a:p>
            <a:pPr marL="0" indent="0">
              <a:buNone/>
            </a:pPr>
            <a:endParaRPr lang="es-EC" sz="3200" dirty="0"/>
          </a:p>
        </p:txBody>
      </p:sp>
    </p:spTree>
    <p:extLst>
      <p:ext uri="{BB962C8B-B14F-4D97-AF65-F5344CB8AC3E}">
        <p14:creationId xmlns:p14="http://schemas.microsoft.com/office/powerpoint/2010/main" val="2371738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537228" y="1027579"/>
            <a:ext cx="3897295" cy="5273911"/>
          </a:xfrm>
        </p:spPr>
        <p:txBody>
          <a:bodyPr>
            <a:normAutofit fontScale="90000"/>
          </a:bodyPr>
          <a:lstStyle/>
          <a:p>
            <a:r>
              <a:rPr lang="es-ES" dirty="0"/>
              <a:t>Dios defiende a los pobres</a:t>
            </a:r>
            <a:br>
              <a:rPr lang="es-ES" dirty="0"/>
            </a:br>
            <a:br>
              <a:rPr lang="es-EC" dirty="0"/>
            </a:br>
            <a:r>
              <a:rPr lang="es-ES" dirty="0"/>
              <a:t>Dios no se olvida del pobre </a:t>
            </a:r>
            <a:br>
              <a:rPr lang="es-ES" dirty="0"/>
            </a:br>
            <a:br>
              <a:rPr lang="es-EC" dirty="0"/>
            </a:br>
            <a:r>
              <a:rPr lang="es-ES" dirty="0"/>
              <a:t>Dios salva al pobre</a:t>
            </a:r>
            <a:br>
              <a:rPr lang="es-EC" dirty="0"/>
            </a:br>
            <a:endParaRPr lang="es-E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4921424" y="713232"/>
            <a:ext cx="6780627" cy="6305909"/>
          </a:xfrm>
        </p:spPr>
        <p:txBody>
          <a:bodyPr anchor="ctr">
            <a:normAutofit/>
          </a:bodyPr>
          <a:lstStyle/>
          <a:p>
            <a:pPr marL="0" indent="0">
              <a:buNone/>
            </a:pPr>
            <a:r>
              <a:rPr lang="es-EC" sz="3200" dirty="0"/>
              <a:t>¡Levanta la voz, y hazles justicia! ¡Defiende a los pobres y necesitados! (Pr 31,8-9).</a:t>
            </a:r>
          </a:p>
          <a:p>
            <a:pPr marL="0" indent="0">
              <a:buNone/>
            </a:pPr>
            <a:endParaRPr lang="es-ES" sz="3200" dirty="0"/>
          </a:p>
          <a:p>
            <a:pPr marL="0" indent="0">
              <a:buNone/>
            </a:pPr>
            <a:r>
              <a:rPr lang="es-ES" sz="3200" dirty="0"/>
              <a:t>Porque no será olvidado el pobre para siempre ni será en vano la esperanza del humilde (Sal 9,18).</a:t>
            </a:r>
            <a:endParaRPr lang="es-EC" sz="3200" dirty="0"/>
          </a:p>
          <a:p>
            <a:pPr marL="0" indent="0">
              <a:buNone/>
            </a:pPr>
            <a:endParaRPr lang="es-ES" sz="3200" dirty="0"/>
          </a:p>
          <a:p>
            <a:pPr marL="0" indent="0">
              <a:buNone/>
            </a:pPr>
            <a:r>
              <a:rPr lang="es-ES" sz="3200" dirty="0"/>
              <a:t>Cuando el pobre grita, el Señor oye, y le salva de todas sus angustias (Cf. Sal 34,7). Dios salva el alma de los pobres (cf. Sal 72,12-13).</a:t>
            </a:r>
            <a:endParaRPr lang="es-EC" sz="3200" dirty="0"/>
          </a:p>
          <a:p>
            <a:pPr marL="0" indent="0">
              <a:buNone/>
            </a:pPr>
            <a:endParaRPr lang="es-EC" sz="3200" dirty="0"/>
          </a:p>
        </p:txBody>
      </p:sp>
    </p:spTree>
    <p:extLst>
      <p:ext uri="{BB962C8B-B14F-4D97-AF65-F5344CB8AC3E}">
        <p14:creationId xmlns:p14="http://schemas.microsoft.com/office/powerpoint/2010/main" val="80183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t="11131" b="11131"/>
          <a:stretch/>
        </p:blipFill>
        <p:spPr>
          <a:xfrm>
            <a:off x="3523488" y="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77980" y="1122363"/>
            <a:ext cx="4638305" cy="3204134"/>
          </a:xfrm>
        </p:spPr>
        <p:txBody>
          <a:bodyPr vert="horz" lIns="91440" tIns="45720" rIns="91440" bIns="45720" rtlCol="0" anchor="b">
            <a:normAutofit/>
          </a:bodyPr>
          <a:lstStyle/>
          <a:p>
            <a:r>
              <a:rPr lang="en-US" sz="4800" dirty="0"/>
              <a:t>PROFETAS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EE28B176-FF5B-F7A5-D611-C29CA5B995E9}"/>
              </a:ext>
            </a:extLst>
          </p:cNvPr>
          <p:cNvSpPr txBox="1"/>
          <p:nvPr/>
        </p:nvSpPr>
        <p:spPr>
          <a:xfrm>
            <a:off x="3523488" y="6858000"/>
            <a:ext cx="8668512" cy="230832"/>
          </a:xfrm>
          <a:prstGeom prst="rect">
            <a:avLst/>
          </a:prstGeom>
          <a:noFill/>
        </p:spPr>
        <p:txBody>
          <a:bodyPr wrap="square" rtlCol="0">
            <a:spAutoFit/>
          </a:bodyPr>
          <a:lstStyle/>
          <a:p>
            <a:r>
              <a:rPr lang="es-EC" sz="900">
                <a:hlinkClick r:id="rId3" tooltip="https://www.quotescosmos.com/bible/holy-bible/Isaiah.html"/>
              </a:rPr>
              <a:t>Esta foto</a:t>
            </a:r>
            <a:r>
              <a:rPr lang="es-EC" sz="900"/>
              <a:t> de Autor desconocido está bajo licencia </a:t>
            </a:r>
            <a:r>
              <a:rPr lang="es-EC" sz="900">
                <a:hlinkClick r:id="rId4" tooltip="https://creativecommons.org/licenses/by-sa/3.0/"/>
              </a:rPr>
              <a:t>CC BY-SA</a:t>
            </a:r>
            <a:endParaRPr lang="es-EC" sz="900"/>
          </a:p>
        </p:txBody>
      </p:sp>
    </p:spTree>
    <p:extLst>
      <p:ext uri="{BB962C8B-B14F-4D97-AF65-F5344CB8AC3E}">
        <p14:creationId xmlns:p14="http://schemas.microsoft.com/office/powerpoint/2010/main" val="322545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629403" y="725424"/>
            <a:ext cx="4038902" cy="5431536"/>
          </a:xfrm>
        </p:spPr>
        <p:txBody>
          <a:bodyPr>
            <a:normAutofit/>
          </a:bodyPr>
          <a:lstStyle/>
          <a:p>
            <a:r>
              <a:rPr lang="es-ES" sz="4000" dirty="0"/>
              <a:t>Un reclamo ante la injusticia </a:t>
            </a:r>
            <a:br>
              <a:rPr lang="es-EC" dirty="0"/>
            </a:br>
            <a:endParaRPr lang="es-E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084597" y="1027579"/>
            <a:ext cx="6812505" cy="5970597"/>
          </a:xfrm>
        </p:spPr>
        <p:txBody>
          <a:bodyPr anchor="ctr">
            <a:normAutofit fontScale="92500" lnSpcReduction="10000"/>
          </a:bodyPr>
          <a:lstStyle/>
          <a:p>
            <a:pPr marL="0" indent="0">
              <a:buNone/>
            </a:pPr>
            <a:endParaRPr lang="es-ES" sz="3200" dirty="0"/>
          </a:p>
          <a:p>
            <a:pPr marL="342900" lvl="0" indent="-342900">
              <a:spcAft>
                <a:spcPts val="480"/>
              </a:spcAft>
              <a:buFont typeface="Arial" panose="020B0604020202020204" pitchFamily="34" charset="0"/>
              <a:buChar char="-"/>
            </a:pPr>
            <a:r>
              <a:rPr lang="es-EC" sz="3200" dirty="0"/>
              <a:t>¡Pobres de aquellos que dictan leyes injustas y ponen por escrito los decretos de la maldad. Dejan sin protección a los pobres de mi país; roban a los pequeños de sus derechos, dejan sin nada a la viuda y despojan al huérfano! (Is 10,1-2). </a:t>
            </a:r>
          </a:p>
          <a:p>
            <a:pPr marL="342900" lvl="0" indent="-342900">
              <a:spcAft>
                <a:spcPts val="480"/>
              </a:spcAft>
              <a:buFont typeface="Arial" panose="020B0604020202020204" pitchFamily="34" charset="0"/>
              <a:buChar char="-"/>
            </a:pPr>
            <a:r>
              <a:rPr lang="es-EC" sz="3200" dirty="0"/>
              <a:t>Venden al justo por dinero y al pobre por un par de sandalias (Am 2,6).</a:t>
            </a:r>
          </a:p>
          <a:p>
            <a:pPr marL="342900" lvl="0" indent="-342900">
              <a:spcAft>
                <a:spcPts val="480"/>
              </a:spcAft>
              <a:buFont typeface="Arial" panose="020B0604020202020204" pitchFamily="34" charset="0"/>
              <a:buChar char="-"/>
            </a:pPr>
            <a:r>
              <a:rPr lang="es-EC" sz="3200" dirty="0"/>
              <a:t>Opresores del justo, que aceptan soborno y atropellan a los pobres en la Puerta  (Am 5,11-12).</a:t>
            </a:r>
          </a:p>
          <a:p>
            <a:pPr marL="0" indent="0">
              <a:buNone/>
            </a:pPr>
            <a:endParaRPr lang="es-EC" sz="3200" dirty="0"/>
          </a:p>
          <a:p>
            <a:pPr marL="0" indent="0">
              <a:buNone/>
            </a:pPr>
            <a:endParaRPr lang="es-EC" sz="3200" dirty="0"/>
          </a:p>
        </p:txBody>
      </p:sp>
    </p:spTree>
    <p:extLst>
      <p:ext uri="{BB962C8B-B14F-4D97-AF65-F5344CB8AC3E}">
        <p14:creationId xmlns:p14="http://schemas.microsoft.com/office/powerpoint/2010/main" val="4262449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629403" y="725424"/>
            <a:ext cx="4038902" cy="5431536"/>
          </a:xfrm>
        </p:spPr>
        <p:txBody>
          <a:bodyPr>
            <a:normAutofit/>
          </a:bodyPr>
          <a:lstStyle/>
          <a:p>
            <a:r>
              <a:rPr lang="es-ES" sz="4000" dirty="0"/>
              <a:t>Defensa al afligido </a:t>
            </a:r>
            <a:br>
              <a:rPr lang="es-EC" dirty="0"/>
            </a:br>
            <a:endParaRPr lang="es-E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084597" y="1027579"/>
            <a:ext cx="6812505" cy="5970597"/>
          </a:xfrm>
        </p:spPr>
        <p:txBody>
          <a:bodyPr anchor="ctr">
            <a:normAutofit/>
          </a:bodyPr>
          <a:lstStyle/>
          <a:p>
            <a:pPr marL="0" lvl="0" indent="0">
              <a:buSzPts val="1000"/>
              <a:buNone/>
              <a:tabLst>
                <a:tab pos="457200" algn="l"/>
              </a:tabLst>
            </a:pPr>
            <a:r>
              <a:rPr lang="es-EC" sz="3200" dirty="0"/>
              <a:t>Buscar la justicia al oprimido, defended al huérfano, abogad por la viuda (Is 1,17).</a:t>
            </a:r>
          </a:p>
          <a:p>
            <a:pPr marL="0" lvl="0" indent="0">
              <a:buSzPts val="1000"/>
              <a:buNone/>
              <a:tabLst>
                <a:tab pos="457200" algn="l"/>
              </a:tabLst>
            </a:pPr>
            <a:endParaRPr lang="es-EC" sz="3200" dirty="0"/>
          </a:p>
          <a:p>
            <a:pPr marL="0" lvl="0" indent="0">
              <a:buSzPts val="1000"/>
              <a:buNone/>
              <a:tabLst>
                <a:tab pos="457200" algn="l"/>
              </a:tabLst>
            </a:pPr>
            <a:r>
              <a:rPr lang="es-EC" sz="3200" dirty="0"/>
              <a:t>Dios ha consolado a su pueblo, y de sus pobres se ha compadecido (Is 49,13).</a:t>
            </a:r>
          </a:p>
          <a:p>
            <a:pPr marL="0" lvl="0" indent="0">
              <a:buSzPts val="1000"/>
              <a:buNone/>
              <a:tabLst>
                <a:tab pos="457200" algn="l"/>
              </a:tabLst>
            </a:pPr>
            <a:endParaRPr lang="es-EC" sz="3200" dirty="0"/>
          </a:p>
          <a:p>
            <a:pPr marL="0" lvl="0" indent="0">
              <a:buSzPts val="1000"/>
              <a:buNone/>
              <a:tabLst>
                <a:tab pos="457200" algn="l"/>
              </a:tabLst>
            </a:pPr>
            <a:r>
              <a:rPr lang="es-EC" sz="3200" dirty="0"/>
              <a:t>Dejaré dentro de ti a un pueblo humilde y pobre, que buscará refugio sólo en el nombre de Dios (Sof 3,12).</a:t>
            </a:r>
          </a:p>
          <a:p>
            <a:pPr marL="0" indent="0">
              <a:buNone/>
            </a:pPr>
            <a:endParaRPr lang="es-EC" sz="3200" dirty="0"/>
          </a:p>
          <a:p>
            <a:pPr marL="0" indent="0">
              <a:buNone/>
            </a:pPr>
            <a:endParaRPr lang="es-EC" sz="3200" dirty="0"/>
          </a:p>
        </p:txBody>
      </p:sp>
    </p:spTree>
    <p:extLst>
      <p:ext uri="{BB962C8B-B14F-4D97-AF65-F5344CB8AC3E}">
        <p14:creationId xmlns:p14="http://schemas.microsoft.com/office/powerpoint/2010/main" val="3086888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629403" y="725424"/>
            <a:ext cx="4038902" cy="5431536"/>
          </a:xfrm>
        </p:spPr>
        <p:txBody>
          <a:bodyPr>
            <a:normAutofit/>
          </a:bodyPr>
          <a:lstStyle/>
          <a:p>
            <a:r>
              <a:rPr lang="es-ES" sz="4000" dirty="0"/>
              <a:t>Consecuencias por ofender al pobre</a:t>
            </a:r>
            <a:br>
              <a:rPr lang="es-EC" dirty="0"/>
            </a:br>
            <a:endParaRPr lang="es-ES"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084597" y="1027579"/>
            <a:ext cx="6812505" cy="5970597"/>
          </a:xfrm>
        </p:spPr>
        <p:txBody>
          <a:bodyPr anchor="ctr">
            <a:normAutofit/>
          </a:bodyPr>
          <a:lstStyle/>
          <a:p>
            <a:pPr marL="0" indent="0">
              <a:buNone/>
            </a:pPr>
            <a:r>
              <a:rPr lang="es-EC" sz="3200" dirty="0"/>
              <a:t>¿Cuál fue el pecado de tu hermana Sodoma? Era orgullosa, comía bien y vivía sin preocupaciones, ella y sus hijas no hicieron nada por el pobre y el indigente (Ez 16,49). </a:t>
            </a:r>
          </a:p>
          <a:p>
            <a:pPr marL="0" indent="0">
              <a:buNone/>
            </a:pPr>
            <a:endParaRPr lang="es-EC" sz="3200" dirty="0"/>
          </a:p>
          <a:p>
            <a:pPr marL="0" indent="0">
              <a:buNone/>
            </a:pPr>
            <a:endParaRPr lang="es-EC" sz="3200" dirty="0"/>
          </a:p>
        </p:txBody>
      </p:sp>
    </p:spTree>
    <p:extLst>
      <p:ext uri="{BB962C8B-B14F-4D97-AF65-F5344CB8AC3E}">
        <p14:creationId xmlns:p14="http://schemas.microsoft.com/office/powerpoint/2010/main" val="30414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2600" r="2600"/>
          <a:stretch/>
        </p:blipFill>
        <p:spPr>
          <a:xfrm>
            <a:off x="3918856" y="0"/>
            <a:ext cx="8273143"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77980" y="1122363"/>
            <a:ext cx="4638305" cy="3204134"/>
          </a:xfrm>
        </p:spPr>
        <p:txBody>
          <a:bodyPr vert="horz" lIns="91440" tIns="45720" rIns="91440" bIns="45720" rtlCol="0" anchor="b">
            <a:normAutofit/>
          </a:bodyPr>
          <a:lstStyle/>
          <a:p>
            <a:r>
              <a:rPr lang="en-US" sz="4800" dirty="0"/>
              <a:t>EVANGELIOS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EE28B176-FF5B-F7A5-D611-C29CA5B995E9}"/>
              </a:ext>
            </a:extLst>
          </p:cNvPr>
          <p:cNvSpPr txBox="1"/>
          <p:nvPr/>
        </p:nvSpPr>
        <p:spPr>
          <a:xfrm>
            <a:off x="3523488" y="6857990"/>
            <a:ext cx="8668512" cy="230832"/>
          </a:xfrm>
          <a:prstGeom prst="rect">
            <a:avLst/>
          </a:prstGeom>
          <a:noFill/>
        </p:spPr>
        <p:txBody>
          <a:bodyPr wrap="square" rtlCol="0">
            <a:spAutoFit/>
          </a:bodyPr>
          <a:lstStyle/>
          <a:p>
            <a:r>
              <a:rPr lang="es-EC" sz="900">
                <a:hlinkClick r:id="rId3" tooltip="https://abriendocaminojuntos.blogspot.com/2014/01/los-cuatro-evangelistas-mateo-marcos.html"/>
              </a:rPr>
              <a:t>Esta foto</a:t>
            </a:r>
            <a:r>
              <a:rPr lang="es-EC" sz="900"/>
              <a:t> de Autor desconocido está bajo licencia </a:t>
            </a:r>
            <a:r>
              <a:rPr lang="es-EC" sz="900">
                <a:hlinkClick r:id="rId4" tooltip="https://creativecommons.org/licenses/by-nc/3.0/"/>
              </a:rPr>
              <a:t>CC BY-NC</a:t>
            </a:r>
            <a:endParaRPr lang="es-EC" sz="900"/>
          </a:p>
        </p:txBody>
      </p:sp>
    </p:spTree>
    <p:extLst>
      <p:ext uri="{BB962C8B-B14F-4D97-AF65-F5344CB8AC3E}">
        <p14:creationId xmlns:p14="http://schemas.microsoft.com/office/powerpoint/2010/main" val="284960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7927" r="7927"/>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06933" y="790546"/>
            <a:ext cx="8668511" cy="1097277"/>
          </a:xfrm>
        </p:spPr>
        <p:txBody>
          <a:bodyPr vert="horz" lIns="91440" tIns="45720" rIns="91440" bIns="45720" rtlCol="0" anchor="b">
            <a:normAutofit/>
          </a:bodyPr>
          <a:lstStyle/>
          <a:p>
            <a:r>
              <a:rPr lang="en-US" sz="4800" dirty="0"/>
              <a:t>Los </a:t>
            </a:r>
            <a:r>
              <a:rPr lang="en-US" sz="4800" dirty="0" err="1"/>
              <a:t>pobres</a:t>
            </a:r>
            <a:r>
              <a:rPr lang="en-US" sz="4800" dirty="0"/>
              <a:t> </a:t>
            </a:r>
            <a:r>
              <a:rPr lang="en-US" sz="4800" dirty="0" err="1"/>
              <a:t>en</a:t>
            </a:r>
            <a:r>
              <a:rPr lang="en-US" sz="4800" dirty="0"/>
              <a:t> la Biblia </a:t>
            </a:r>
          </a:p>
        </p:txBody>
      </p:sp>
      <p:sp>
        <p:nvSpPr>
          <p:cNvPr id="3" name="Marcador de texto 2">
            <a:extLst>
              <a:ext uri="{FF2B5EF4-FFF2-40B4-BE49-F238E27FC236}">
                <a16:creationId xmlns:a16="http://schemas.microsoft.com/office/drawing/2014/main" id="{02E1F8BD-8E53-D125-44F2-8BA7E9B416B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9BB8D3F5-0AB7-95ED-9C58-AEBE4D2D0BA5}"/>
              </a:ext>
            </a:extLst>
          </p:cNvPr>
          <p:cNvSpPr txBox="1"/>
          <p:nvPr/>
        </p:nvSpPr>
        <p:spPr>
          <a:xfrm>
            <a:off x="3523488" y="6858000"/>
            <a:ext cx="8668512" cy="230832"/>
          </a:xfrm>
          <a:prstGeom prst="rect">
            <a:avLst/>
          </a:prstGeom>
          <a:noFill/>
        </p:spPr>
        <p:txBody>
          <a:bodyPr wrap="square" rtlCol="0">
            <a:spAutoFit/>
          </a:bodyPr>
          <a:lstStyle/>
          <a:p>
            <a:r>
              <a:rPr lang="es-EC" sz="900">
                <a:hlinkClick r:id="rId3" tooltip="https://predicad.wordpress.com/category/autores-y-colaboradores/jose-alfredo-lievano/page/2/"/>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148779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A8B546-BBCE-E48E-6F2B-4880D34BC28B}"/>
              </a:ext>
            </a:extLst>
          </p:cNvPr>
          <p:cNvSpPr>
            <a:spLocks noGrp="1"/>
          </p:cNvSpPr>
          <p:nvPr>
            <p:ph type="title"/>
          </p:nvPr>
        </p:nvSpPr>
        <p:spPr>
          <a:xfrm>
            <a:off x="4654296" y="329184"/>
            <a:ext cx="6894576" cy="1783080"/>
          </a:xfrm>
        </p:spPr>
        <p:txBody>
          <a:bodyPr anchor="b">
            <a:normAutofit/>
          </a:bodyPr>
          <a:lstStyle/>
          <a:p>
            <a:r>
              <a:rPr lang="es-ES" sz="5400" dirty="0"/>
              <a:t>Jesús, Mesías pobre</a:t>
            </a:r>
          </a:p>
        </p:txBody>
      </p:sp>
      <p:pic>
        <p:nvPicPr>
          <p:cNvPr id="5" name="Picture 4" descr="Mano elevada hacia el sol">
            <a:extLst>
              <a:ext uri="{FF2B5EF4-FFF2-40B4-BE49-F238E27FC236}">
                <a16:creationId xmlns:a16="http://schemas.microsoft.com/office/drawing/2014/main" id="{C44A9BAC-F989-33BF-8501-F8DA8211A9B9}"/>
              </a:ext>
            </a:extLst>
          </p:cNvPr>
          <p:cNvPicPr>
            <a:picLocks noChangeAspect="1"/>
          </p:cNvPicPr>
          <p:nvPr/>
        </p:nvPicPr>
        <p:blipFill>
          <a:blip r:embed="rId2"/>
          <a:srcRect l="39397" r="21012"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35ACE46-F4F9-3113-F6D3-DD71B72FFFDE}"/>
              </a:ext>
            </a:extLst>
          </p:cNvPr>
          <p:cNvSpPr>
            <a:spLocks noGrp="1"/>
          </p:cNvSpPr>
          <p:nvPr>
            <p:ph idx="1"/>
          </p:nvPr>
        </p:nvSpPr>
        <p:spPr>
          <a:xfrm>
            <a:off x="4654296" y="2706624"/>
            <a:ext cx="7167590" cy="4434840"/>
          </a:xfrm>
        </p:spPr>
        <p:txBody>
          <a:bodyPr>
            <a:normAutofit/>
          </a:bodyPr>
          <a:lstStyle/>
          <a:p>
            <a:pPr lvl="0"/>
            <a:r>
              <a:rPr lang="es-ES" dirty="0"/>
              <a:t>Él mismo se hizo pobre, nació en carne como nosotros, lo hemos conocido en la pequeñez de un niño colocado en un pesebre (</a:t>
            </a:r>
            <a:r>
              <a:rPr lang="es-ES" dirty="0" err="1"/>
              <a:t>Lc</a:t>
            </a:r>
            <a:r>
              <a:rPr lang="es-ES" dirty="0"/>
              <a:t> 2,7).</a:t>
            </a:r>
            <a:endParaRPr lang="es-EC" dirty="0"/>
          </a:p>
          <a:p>
            <a:pPr lvl="0"/>
            <a:r>
              <a:rPr lang="es-ES" dirty="0"/>
              <a:t> Presentado en el Templo por José y María ofrecieron una pareja de tórtolas o de pichones (cf. </a:t>
            </a:r>
            <a:r>
              <a:rPr lang="es-ES" dirty="0" err="1"/>
              <a:t>Lc</a:t>
            </a:r>
            <a:r>
              <a:rPr lang="es-ES" dirty="0"/>
              <a:t> 2,22-24).</a:t>
            </a:r>
            <a:endParaRPr lang="es-EC" dirty="0"/>
          </a:p>
          <a:p>
            <a:pPr lvl="0"/>
            <a:r>
              <a:rPr lang="es-ES" dirty="0"/>
              <a:t>Junto a sus discípulos, arrancan las espigas para comer, sólo le era permitió a los pobres (cf. Mc 2,23-28).</a:t>
            </a:r>
            <a:endParaRPr lang="es-EC" dirty="0"/>
          </a:p>
        </p:txBody>
      </p:sp>
      <p:pic>
        <p:nvPicPr>
          <p:cNvPr id="6" name="Picture 4">
            <a:extLst>
              <a:ext uri="{FF2B5EF4-FFF2-40B4-BE49-F238E27FC236}">
                <a16:creationId xmlns:a16="http://schemas.microsoft.com/office/drawing/2014/main" id="{596EE566-2327-6F78-305C-8CE9449594E0}"/>
              </a:ext>
            </a:extLst>
          </p:cNvPr>
          <p:cNvPicPr>
            <a:picLocks noChangeAspect="1"/>
          </p:cNvPicPr>
          <p:nvPr/>
        </p:nvPicPr>
        <p:blipFill>
          <a:blip r:embed="rId3">
            <a:extLst>
              <a:ext uri="{837473B0-CC2E-450A-ABE3-18F120FF3D39}">
                <a1611:picAttrSrcUrl xmlns:a1611="http://schemas.microsoft.com/office/drawing/2016/11/main" r:id="rId4"/>
              </a:ext>
            </a:extLst>
          </a:blip>
          <a:srcRect l="32371" r="32371"/>
          <a:stretch/>
        </p:blipFill>
        <p:spPr>
          <a:xfrm>
            <a:off x="0" y="0"/>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7" name="CuadroTexto 6">
            <a:extLst>
              <a:ext uri="{FF2B5EF4-FFF2-40B4-BE49-F238E27FC236}">
                <a16:creationId xmlns:a16="http://schemas.microsoft.com/office/drawing/2014/main" id="{343D3F2B-E7C2-3C70-222F-00CA484E463B}"/>
              </a:ext>
            </a:extLst>
          </p:cNvPr>
          <p:cNvSpPr txBox="1"/>
          <p:nvPr/>
        </p:nvSpPr>
        <p:spPr>
          <a:xfrm>
            <a:off x="0" y="6858000"/>
            <a:ext cx="4052522" cy="230832"/>
          </a:xfrm>
          <a:prstGeom prst="rect">
            <a:avLst/>
          </a:prstGeom>
          <a:noFill/>
        </p:spPr>
        <p:txBody>
          <a:bodyPr wrap="square" rtlCol="0">
            <a:spAutoFit/>
          </a:bodyPr>
          <a:lstStyle/>
          <a:p>
            <a:r>
              <a:rPr lang="es-EC" sz="900">
                <a:hlinkClick r:id="rId4" tooltip="https://www.flickr.com/photos/larrywkoester/37379336505/"/>
              </a:rPr>
              <a:t>Esta foto</a:t>
            </a:r>
            <a:r>
              <a:rPr lang="es-EC" sz="900"/>
              <a:t> de Autor desconocido está bajo licencia </a:t>
            </a:r>
            <a:r>
              <a:rPr lang="es-EC" sz="900">
                <a:hlinkClick r:id="rId5" tooltip="https://creativecommons.org/licenses/by/3.0/"/>
              </a:rPr>
              <a:t>CC BY</a:t>
            </a:r>
            <a:endParaRPr lang="es-EC" sz="900"/>
          </a:p>
        </p:txBody>
      </p:sp>
    </p:spTree>
    <p:extLst>
      <p:ext uri="{BB962C8B-B14F-4D97-AF65-F5344CB8AC3E}">
        <p14:creationId xmlns:p14="http://schemas.microsoft.com/office/powerpoint/2010/main" val="333680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4654296" y="329184"/>
            <a:ext cx="6894576" cy="1783080"/>
          </a:xfrm>
        </p:spPr>
        <p:txBody>
          <a:bodyPr anchor="b">
            <a:normAutofit/>
          </a:bodyPr>
          <a:lstStyle/>
          <a:p>
            <a:r>
              <a:rPr lang="es-ES" sz="5400" dirty="0"/>
              <a:t>Jesús, Mesías pobre</a:t>
            </a:r>
          </a:p>
        </p:txBody>
      </p:sp>
      <p:pic>
        <p:nvPicPr>
          <p:cNvPr id="5" name="Picture 4" descr="Dos personas sujetando sus manos entre sí">
            <a:extLst>
              <a:ext uri="{FF2B5EF4-FFF2-40B4-BE49-F238E27FC236}">
                <a16:creationId xmlns:a16="http://schemas.microsoft.com/office/drawing/2014/main" id="{5DF0EBE7-D80E-2F56-C304-F12A5DAD4D30}"/>
              </a:ext>
            </a:extLst>
          </p:cNvPr>
          <p:cNvPicPr>
            <a:picLocks noChangeAspect="1"/>
          </p:cNvPicPr>
          <p:nvPr/>
        </p:nvPicPr>
        <p:blipFill>
          <a:blip r:embed="rId2"/>
          <a:srcRect l="27224" r="3333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4654296" y="2706624"/>
            <a:ext cx="6894576" cy="3822192"/>
          </a:xfrm>
        </p:spPr>
        <p:txBody>
          <a:bodyPr>
            <a:normAutofit fontScale="92500" lnSpcReduction="10000"/>
          </a:bodyPr>
          <a:lstStyle/>
          <a:p>
            <a:pPr lvl="0"/>
            <a:r>
              <a:rPr lang="es-ES" sz="3300" dirty="0"/>
              <a:t>Él ha sido enviado a llevar la Buena Noticia a los pobres (cf. </a:t>
            </a:r>
            <a:r>
              <a:rPr lang="es-ES" sz="3300" dirty="0" err="1"/>
              <a:t>Lc</a:t>
            </a:r>
            <a:r>
              <a:rPr lang="es-ES" sz="3300" dirty="0"/>
              <a:t> 4,14-30; </a:t>
            </a:r>
            <a:r>
              <a:rPr lang="es-ES" sz="3300" dirty="0" err="1"/>
              <a:t>Is</a:t>
            </a:r>
            <a:r>
              <a:rPr lang="es-ES" sz="3300" dirty="0"/>
              <a:t> 61,1).</a:t>
            </a:r>
            <a:endParaRPr lang="es-EC" sz="3300" dirty="0"/>
          </a:p>
          <a:p>
            <a:pPr lvl="0"/>
            <a:r>
              <a:rPr lang="es-ES" sz="3300" dirty="0"/>
              <a:t>“Los zorros tiene sus cuevas y las aves del cielo sus nidos, pero el Hijo del hombre no tiene dónde reclinar la cabeza (Mt 8,20; </a:t>
            </a:r>
            <a:r>
              <a:rPr lang="es-ES" sz="3300" dirty="0" err="1"/>
              <a:t>Lc</a:t>
            </a:r>
            <a:r>
              <a:rPr lang="es-ES" sz="3300" dirty="0"/>
              <a:t> 9,58).</a:t>
            </a:r>
            <a:endParaRPr lang="es-EC" sz="3300" dirty="0"/>
          </a:p>
          <a:p>
            <a:pPr lvl="0"/>
            <a:r>
              <a:rPr lang="es-ES" sz="3300" dirty="0"/>
              <a:t>Muere en la extrema humillación de la cruz y fuera de Jerusalén (cf. Mc 15,22). </a:t>
            </a:r>
            <a:endParaRPr lang="es-EC" sz="3300" dirty="0"/>
          </a:p>
          <a:p>
            <a:endParaRPr lang="es-ES" dirty="0"/>
          </a:p>
        </p:txBody>
      </p:sp>
      <p:pic>
        <p:nvPicPr>
          <p:cNvPr id="4" name="Picture 4">
            <a:extLst>
              <a:ext uri="{FF2B5EF4-FFF2-40B4-BE49-F238E27FC236}">
                <a16:creationId xmlns:a16="http://schemas.microsoft.com/office/drawing/2014/main" id="{F56CC068-56B8-5800-3401-1E2C5B1DDA71}"/>
              </a:ext>
            </a:extLst>
          </p:cNvPr>
          <p:cNvPicPr>
            <a:picLocks noChangeAspect="1"/>
          </p:cNvPicPr>
          <p:nvPr/>
        </p:nvPicPr>
        <p:blipFill>
          <a:blip r:embed="rId3">
            <a:extLst>
              <a:ext uri="{837473B0-CC2E-450A-ABE3-18F120FF3D39}">
                <a1611:picAttrSrcUrl xmlns:a1611="http://schemas.microsoft.com/office/drawing/2016/11/main" r:id="rId4"/>
              </a:ext>
            </a:extLst>
          </a:blip>
          <a:srcRect l="36951" r="36951"/>
          <a:stretch/>
        </p:blipFill>
        <p:spPr>
          <a:xfrm>
            <a:off x="0" y="0"/>
            <a:ext cx="4243588"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6" name="CuadroTexto 5">
            <a:extLst>
              <a:ext uri="{FF2B5EF4-FFF2-40B4-BE49-F238E27FC236}">
                <a16:creationId xmlns:a16="http://schemas.microsoft.com/office/drawing/2014/main" id="{E6D4B24E-1EF0-2D63-778F-BF25FA7A17DD}"/>
              </a:ext>
            </a:extLst>
          </p:cNvPr>
          <p:cNvSpPr txBox="1"/>
          <p:nvPr/>
        </p:nvSpPr>
        <p:spPr>
          <a:xfrm>
            <a:off x="0" y="6858000"/>
            <a:ext cx="4052522" cy="230832"/>
          </a:xfrm>
          <a:prstGeom prst="rect">
            <a:avLst/>
          </a:prstGeom>
          <a:noFill/>
        </p:spPr>
        <p:txBody>
          <a:bodyPr wrap="square" rtlCol="0">
            <a:spAutoFit/>
          </a:bodyPr>
          <a:lstStyle/>
          <a:p>
            <a:r>
              <a:rPr lang="es-EC" sz="900">
                <a:hlinkClick r:id="rId4" tooltip="https://parasalvarvidasblog.blogspot.com/2012/04/diagnostico-medico-da-morte-de-jesus.html"/>
              </a:rPr>
              <a:t>Esta foto</a:t>
            </a:r>
            <a:r>
              <a:rPr lang="es-EC" sz="900"/>
              <a:t> de Autor desconocido está bajo licencia </a:t>
            </a:r>
            <a:r>
              <a:rPr lang="es-EC" sz="900">
                <a:hlinkClick r:id="rId5" tooltip="https://creativecommons.org/licenses/by/3.0/"/>
              </a:rPr>
              <a:t>CC BY</a:t>
            </a:r>
            <a:endParaRPr lang="es-EC" sz="900"/>
          </a:p>
        </p:txBody>
      </p:sp>
    </p:spTree>
    <p:extLst>
      <p:ext uri="{BB962C8B-B14F-4D97-AF65-F5344CB8AC3E}">
        <p14:creationId xmlns:p14="http://schemas.microsoft.com/office/powerpoint/2010/main" val="341129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5297762" y="329184"/>
            <a:ext cx="6251110" cy="1783080"/>
          </a:xfrm>
        </p:spPr>
        <p:txBody>
          <a:bodyPr anchor="b">
            <a:normAutofit/>
          </a:bodyPr>
          <a:lstStyle/>
          <a:p>
            <a:r>
              <a:rPr lang="es-ES" sz="5400" dirty="0"/>
              <a:t>Predicación de Jesús</a:t>
            </a:r>
          </a:p>
        </p:txBody>
      </p:sp>
      <p:pic>
        <p:nvPicPr>
          <p:cNvPr id="5" name="Picture 4">
            <a:extLst>
              <a:ext uri="{FF2B5EF4-FFF2-40B4-BE49-F238E27FC236}">
                <a16:creationId xmlns:a16="http://schemas.microsoft.com/office/drawing/2014/main" id="{A9926D29-70F0-D91B-E89B-B0BED329DF30}"/>
              </a:ext>
            </a:extLst>
          </p:cNvPr>
          <p:cNvPicPr>
            <a:picLocks noChangeAspect="1"/>
          </p:cNvPicPr>
          <p:nvPr/>
        </p:nvPicPr>
        <p:blipFill>
          <a:blip r:embed="rId2">
            <a:extLst>
              <a:ext uri="{837473B0-CC2E-450A-ABE3-18F120FF3D39}">
                <a1611:picAttrSrcUrl xmlns:a1611="http://schemas.microsoft.com/office/drawing/2016/11/main" r:id="rId3"/>
              </a:ext>
            </a:extLst>
          </a:blip>
          <a:srcRect l="24714" r="2471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4898571" y="2706624"/>
            <a:ext cx="6650301" cy="3822192"/>
          </a:xfrm>
        </p:spPr>
        <p:txBody>
          <a:bodyPr>
            <a:normAutofit fontScale="92500" lnSpcReduction="10000"/>
          </a:bodyPr>
          <a:lstStyle/>
          <a:p>
            <a:pPr lvl="0"/>
            <a:r>
              <a:rPr lang="es-EC" dirty="0"/>
              <a:t>"Bienaventurados los pobres en espíritu, porque de ellos es el Reino de los Cielos" (Mt 5,3). </a:t>
            </a:r>
            <a:r>
              <a:rPr lang="es-ES" dirty="0"/>
              <a:t>“¡Felices ustedes, los pobres, porque el Reino de Dios les pertenece!” (</a:t>
            </a:r>
            <a:r>
              <a:rPr lang="es-ES" dirty="0" err="1"/>
              <a:t>Lc</a:t>
            </a:r>
            <a:r>
              <a:rPr lang="es-ES" dirty="0"/>
              <a:t> 6,20).</a:t>
            </a:r>
            <a:endParaRPr lang="es-EC" dirty="0"/>
          </a:p>
          <a:p>
            <a:pPr lvl="0"/>
            <a:r>
              <a:rPr lang="es-ES" dirty="0"/>
              <a:t>“Cuando des un banquete, invita a los pobres, a los lisiados, a los paralíticos, a los ciegos. ¡Feliz de ti, porque ellos no tienen cómo retribuirte!” (</a:t>
            </a:r>
            <a:r>
              <a:rPr lang="es-ES" dirty="0" err="1"/>
              <a:t>Lc</a:t>
            </a:r>
            <a:r>
              <a:rPr lang="es-ES" dirty="0"/>
              <a:t> 14,13-14).</a:t>
            </a:r>
            <a:endParaRPr lang="es-EC" dirty="0"/>
          </a:p>
          <a:p>
            <a:pPr lvl="0"/>
            <a:r>
              <a:rPr lang="es-EC" dirty="0"/>
              <a:t>"Vende lo que tienes y dáselo a los pobres, y tendrás un tesoro en el cielo" (Mt 19,21).</a:t>
            </a:r>
          </a:p>
        </p:txBody>
      </p:sp>
      <p:sp>
        <p:nvSpPr>
          <p:cNvPr id="6" name="CuadroTexto 5">
            <a:extLst>
              <a:ext uri="{FF2B5EF4-FFF2-40B4-BE49-F238E27FC236}">
                <a16:creationId xmlns:a16="http://schemas.microsoft.com/office/drawing/2014/main" id="{48E00C63-B6A7-69FB-77F8-6EDDCDDF6604}"/>
              </a:ext>
            </a:extLst>
          </p:cNvPr>
          <p:cNvSpPr txBox="1"/>
          <p:nvPr/>
        </p:nvSpPr>
        <p:spPr>
          <a:xfrm>
            <a:off x="1" y="6858000"/>
            <a:ext cx="4657344" cy="230832"/>
          </a:xfrm>
          <a:prstGeom prst="rect">
            <a:avLst/>
          </a:prstGeom>
          <a:noFill/>
        </p:spPr>
        <p:txBody>
          <a:bodyPr wrap="square" rtlCol="0">
            <a:spAutoFit/>
          </a:bodyPr>
          <a:lstStyle/>
          <a:p>
            <a:r>
              <a:rPr lang="es-EC" sz="900">
                <a:hlinkClick r:id="rId3" tooltip="https://tallerdeoracionpersonal.blogspot.com/2011/02/oracion-bienaventurados-los-pobres.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98894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5297762" y="422148"/>
            <a:ext cx="6251110" cy="1783080"/>
          </a:xfrm>
        </p:spPr>
        <p:txBody>
          <a:bodyPr anchor="b">
            <a:normAutofit/>
          </a:bodyPr>
          <a:lstStyle/>
          <a:p>
            <a:r>
              <a:rPr lang="es-ES" sz="5400" dirty="0"/>
              <a:t>Permanencia de Jesús en los pobres</a:t>
            </a:r>
          </a:p>
        </p:txBody>
      </p:sp>
      <p:pic>
        <p:nvPicPr>
          <p:cNvPr id="9218" name="Picture 2">
            <a:extLst>
              <a:ext uri="{FF2B5EF4-FFF2-40B4-BE49-F238E27FC236}">
                <a16:creationId xmlns:a16="http://schemas.microsoft.com/office/drawing/2014/main" id="{FBE74498-D2EF-50F0-2E61-A2FF728817CC}"/>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24533" r="2453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2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5297762" y="2706624"/>
            <a:ext cx="6251110" cy="3483864"/>
          </a:xfrm>
        </p:spPr>
        <p:txBody>
          <a:bodyPr>
            <a:normAutofit/>
          </a:bodyPr>
          <a:lstStyle/>
          <a:p>
            <a:pPr lvl="0"/>
            <a:r>
              <a:rPr lang="es-ES" dirty="0"/>
              <a:t>“A los pobres los tendrán siempre con ustedes” (Mt 26,11).</a:t>
            </a:r>
            <a:endParaRPr lang="es-EC" dirty="0"/>
          </a:p>
          <a:p>
            <a:pPr lvl="0"/>
            <a:r>
              <a:rPr lang="es-ES" dirty="0"/>
              <a:t>“Yo estaré siempre con ustedes (Mt 28,20).</a:t>
            </a:r>
            <a:endParaRPr lang="es-EC" dirty="0"/>
          </a:p>
          <a:p>
            <a:pPr lvl="0"/>
            <a:r>
              <a:rPr lang="es-ES" dirty="0"/>
              <a:t>“Cada vez que lo hicieron con el más pequeño de mis hermanos, lo hicieron conmigo” (Mt 25,40).</a:t>
            </a:r>
            <a:endParaRPr lang="es-EC" dirty="0"/>
          </a:p>
          <a:p>
            <a:pPr algn="just"/>
            <a:endParaRPr lang="es-ES" sz="3000" dirty="0"/>
          </a:p>
        </p:txBody>
      </p:sp>
      <p:sp>
        <p:nvSpPr>
          <p:cNvPr id="4" name="CuadroTexto 3">
            <a:extLst>
              <a:ext uri="{FF2B5EF4-FFF2-40B4-BE49-F238E27FC236}">
                <a16:creationId xmlns:a16="http://schemas.microsoft.com/office/drawing/2014/main" id="{89A21FD0-1D06-D382-A58B-1E86F0509353}"/>
              </a:ext>
            </a:extLst>
          </p:cNvPr>
          <p:cNvSpPr txBox="1"/>
          <p:nvPr/>
        </p:nvSpPr>
        <p:spPr>
          <a:xfrm>
            <a:off x="1" y="6858000"/>
            <a:ext cx="4657344" cy="230832"/>
          </a:xfrm>
          <a:prstGeom prst="rect">
            <a:avLst/>
          </a:prstGeom>
          <a:noFill/>
        </p:spPr>
        <p:txBody>
          <a:bodyPr wrap="square" rtlCol="0">
            <a:spAutoFit/>
          </a:bodyPr>
          <a:lstStyle/>
          <a:p>
            <a:r>
              <a:rPr lang="es-EC" sz="900">
                <a:hlinkClick r:id="rId3" tooltip="https://ginemartin.blogspot.com/2011/12/la-madre-teresa-de-c-alcuta.html"/>
              </a:rPr>
              <a:t>Esta foto</a:t>
            </a:r>
            <a:r>
              <a:rPr lang="es-EC" sz="900"/>
              <a:t> de Autor desconocido está bajo licencia </a:t>
            </a:r>
            <a:r>
              <a:rPr lang="es-EC" sz="900">
                <a:hlinkClick r:id="rId4" tooltip="https://creativecommons.org/licenses/by/3.0/"/>
              </a:rPr>
              <a:t>CC BY</a:t>
            </a:r>
            <a:endParaRPr lang="es-EC" sz="900"/>
          </a:p>
        </p:txBody>
      </p:sp>
    </p:spTree>
    <p:extLst>
      <p:ext uri="{BB962C8B-B14F-4D97-AF65-F5344CB8AC3E}">
        <p14:creationId xmlns:p14="http://schemas.microsoft.com/office/powerpoint/2010/main" val="4084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9" name="Rectangle 1026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422365" y="458029"/>
            <a:ext cx="5042263" cy="1956841"/>
          </a:xfrm>
        </p:spPr>
        <p:txBody>
          <a:bodyPr anchor="b">
            <a:normAutofit fontScale="90000"/>
          </a:bodyPr>
          <a:lstStyle/>
          <a:p>
            <a:r>
              <a:rPr lang="es-ES" sz="5000" dirty="0"/>
              <a:t>Invitación a las obras de misericordia</a:t>
            </a:r>
          </a:p>
        </p:txBody>
      </p:sp>
      <p:sp>
        <p:nvSpPr>
          <p:cNvPr id="1027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640080" y="2872899"/>
            <a:ext cx="4670097" cy="3659732"/>
          </a:xfrm>
        </p:spPr>
        <p:txBody>
          <a:bodyPr>
            <a:normAutofit fontScale="92500" lnSpcReduction="10000"/>
          </a:bodyPr>
          <a:lstStyle/>
          <a:p>
            <a:pPr marL="0" lvl="0" indent="0">
              <a:buNone/>
            </a:pPr>
            <a:endParaRPr lang="es-ES" dirty="0"/>
          </a:p>
          <a:p>
            <a:pPr lvl="0"/>
            <a:r>
              <a:rPr lang="es-ES" dirty="0"/>
              <a:t>La llamada del Señor a la misericordia (cf. Mt 25,31-46) se trata de una descripción gráfica de la bienaventuranza de los misericordiosos. </a:t>
            </a:r>
            <a:endParaRPr lang="es-EC" dirty="0"/>
          </a:p>
          <a:p>
            <a:pPr lvl="0"/>
            <a:r>
              <a:rPr lang="es-ES" dirty="0"/>
              <a:t>“Den, y se les dará… Porque con la medida que ustedes midan serán medidos ustedes” (</a:t>
            </a:r>
            <a:r>
              <a:rPr lang="es-ES" dirty="0" err="1"/>
              <a:t>Lc</a:t>
            </a:r>
            <a:r>
              <a:rPr lang="es-ES" dirty="0"/>
              <a:t> 6,38).</a:t>
            </a:r>
            <a:endParaRPr lang="es-EC" dirty="0"/>
          </a:p>
          <a:p>
            <a:pPr marL="0" indent="0">
              <a:buNone/>
            </a:pPr>
            <a:endParaRPr lang="es-ES" dirty="0"/>
          </a:p>
        </p:txBody>
      </p:sp>
      <p:pic>
        <p:nvPicPr>
          <p:cNvPr id="10248" name="Picture 8" descr="Orientación Familiar: El problema de definir una familia “normal”">
            <a:extLst>
              <a:ext uri="{FF2B5EF4-FFF2-40B4-BE49-F238E27FC236}">
                <a16:creationId xmlns:a16="http://schemas.microsoft.com/office/drawing/2014/main" id="{E56BDDDD-431F-44D1-D185-C4014DDE3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06" r="2534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34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2ADA80-23A3-867C-95AE-FBB03D50F520}"/>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dirty="0" err="1"/>
              <a:t>Hechos</a:t>
            </a:r>
            <a:r>
              <a:rPr lang="en-US" sz="6600" dirty="0"/>
              <a:t> de </a:t>
            </a:r>
            <a:r>
              <a:rPr lang="en-US" sz="6600" dirty="0" err="1"/>
              <a:t>los</a:t>
            </a:r>
            <a:r>
              <a:rPr lang="en-US" sz="6600" dirty="0"/>
              <a:t> </a:t>
            </a:r>
            <a:r>
              <a:rPr lang="en-US" sz="6600" dirty="0" err="1"/>
              <a:t>Apóstoles</a:t>
            </a:r>
            <a:r>
              <a:rPr lang="en-US" sz="6600" dirty="0"/>
              <a:t> </a:t>
            </a:r>
            <a:endParaRPr lang="en-US" sz="6600" kern="1200" dirty="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890E8A3B-1312-8A1C-A0FF-7D243850EB49}"/>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790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8" name="Rectangle 1127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7E03DF04-DCBC-DC3A-2191-082373469BA3}"/>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9799" r="9799"/>
          <a:stretch/>
        </p:blipFill>
        <p:spPr bwMode="auto">
          <a:xfrm>
            <a:off x="3632200" y="10"/>
            <a:ext cx="8359017"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80" name="Rectangle 1127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838200" y="365125"/>
            <a:ext cx="3822189" cy="1899912"/>
          </a:xfrm>
        </p:spPr>
        <p:txBody>
          <a:bodyPr>
            <a:normAutofit/>
          </a:bodyPr>
          <a:lstStyle/>
          <a:p>
            <a:r>
              <a:rPr lang="es-ES" sz="4000" dirty="0"/>
              <a:t>Asistencia a los pobres</a:t>
            </a:r>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549885" y="2532181"/>
            <a:ext cx="4398818" cy="4058674"/>
          </a:xfrm>
        </p:spPr>
        <p:txBody>
          <a:bodyPr>
            <a:normAutofit/>
          </a:bodyPr>
          <a:lstStyle/>
          <a:p>
            <a:pPr marL="0" indent="0">
              <a:buNone/>
            </a:pPr>
            <a:r>
              <a:rPr lang="es-ES" dirty="0"/>
              <a:t>El compartir de los bienes y asistir a los pobres lo encontramos en la vida cotidiana de la primera comunidad cristiana en que los apóstoles organizan la asistencia a las viudas (cf. </a:t>
            </a:r>
            <a:r>
              <a:rPr lang="es-ES" dirty="0" err="1"/>
              <a:t>Hch</a:t>
            </a:r>
            <a:r>
              <a:rPr lang="es-ES" dirty="0"/>
              <a:t> 6,1-6).</a:t>
            </a:r>
            <a:endParaRPr lang="es-EC" dirty="0"/>
          </a:p>
        </p:txBody>
      </p:sp>
      <p:sp>
        <p:nvSpPr>
          <p:cNvPr id="4" name="CuadroTexto 3">
            <a:extLst>
              <a:ext uri="{FF2B5EF4-FFF2-40B4-BE49-F238E27FC236}">
                <a16:creationId xmlns:a16="http://schemas.microsoft.com/office/drawing/2014/main" id="{E0E74AFE-A617-A935-631D-1D3327A32E1B}"/>
              </a:ext>
            </a:extLst>
          </p:cNvPr>
          <p:cNvSpPr txBox="1"/>
          <p:nvPr/>
        </p:nvSpPr>
        <p:spPr>
          <a:xfrm>
            <a:off x="3722914" y="6858000"/>
            <a:ext cx="8268303" cy="230832"/>
          </a:xfrm>
          <a:prstGeom prst="rect">
            <a:avLst/>
          </a:prstGeom>
          <a:noFill/>
        </p:spPr>
        <p:txBody>
          <a:bodyPr wrap="square" rtlCol="0">
            <a:spAutoFit/>
          </a:bodyPr>
          <a:lstStyle/>
          <a:p>
            <a:r>
              <a:rPr lang="es-EC" sz="900">
                <a:hlinkClick r:id="rId3" tooltip="https://angdakilangpangako.blogspot.com/2017/03/ang-labingdalawang-disipulo-ni-hesu.html"/>
              </a:rPr>
              <a:t>Esta foto</a:t>
            </a:r>
            <a:r>
              <a:rPr lang="es-EC" sz="900"/>
              <a:t> de Autor desconocido está bajo licencia </a:t>
            </a:r>
            <a:r>
              <a:rPr lang="es-EC" sz="900">
                <a:hlinkClick r:id="rId4" tooltip="https://creativecommons.org/licenses/by-nc/3.0/"/>
              </a:rPr>
              <a:t>CC BY-NC</a:t>
            </a:r>
            <a:endParaRPr lang="es-EC" sz="900"/>
          </a:p>
        </p:txBody>
      </p:sp>
    </p:spTree>
    <p:extLst>
      <p:ext uri="{BB962C8B-B14F-4D97-AF65-F5344CB8AC3E}">
        <p14:creationId xmlns:p14="http://schemas.microsoft.com/office/powerpoint/2010/main" val="88940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2ADA80-23A3-867C-95AE-FBB03D50F520}"/>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dirty="0"/>
              <a:t>Cartas </a:t>
            </a:r>
            <a:r>
              <a:rPr lang="en-US" sz="6600" dirty="0" err="1"/>
              <a:t>Paulinas</a:t>
            </a:r>
            <a:r>
              <a:rPr lang="en-US" sz="6600" dirty="0"/>
              <a:t> </a:t>
            </a:r>
            <a:endParaRPr lang="en-US" sz="6600" kern="1200" dirty="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890E8A3B-1312-8A1C-A0FF-7D243850EB49}"/>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8860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669172-7E7C-004B-9C70-2E3F30651463}"/>
              </a:ext>
            </a:extLst>
          </p:cNvPr>
          <p:cNvSpPr>
            <a:spLocks noGrp="1"/>
          </p:cNvSpPr>
          <p:nvPr>
            <p:ph type="title"/>
          </p:nvPr>
        </p:nvSpPr>
        <p:spPr>
          <a:xfrm>
            <a:off x="866352" y="1523215"/>
            <a:ext cx="3467057" cy="4480726"/>
          </a:xfrm>
        </p:spPr>
        <p:txBody>
          <a:bodyPr>
            <a:normAutofit fontScale="90000"/>
          </a:bodyPr>
          <a:lstStyle/>
          <a:p>
            <a:r>
              <a:rPr lang="es-ES" sz="4000" b="1" dirty="0">
                <a:latin typeface="Calibri" panose="020F0502020204030204" pitchFamily="34" charset="0"/>
                <a:ea typeface="Calibri" panose="020F0502020204030204" pitchFamily="34" charset="0"/>
                <a:cs typeface="Calibri" panose="020F0502020204030204" pitchFamily="34" charset="0"/>
              </a:rPr>
              <a:t>La pobreza para enriquecernos</a:t>
            </a:r>
            <a:br>
              <a:rPr lang="es-ES" sz="4000" b="1" dirty="0">
                <a:latin typeface="Calibri" panose="020F0502020204030204" pitchFamily="34" charset="0"/>
                <a:ea typeface="Calibri" panose="020F0502020204030204" pitchFamily="34" charset="0"/>
                <a:cs typeface="Calibri" panose="020F0502020204030204" pitchFamily="34" charset="0"/>
              </a:rPr>
            </a:br>
            <a:br>
              <a:rPr lang="es-ES" sz="4000" b="1" dirty="0">
                <a:latin typeface="Calibri" panose="020F0502020204030204" pitchFamily="34" charset="0"/>
                <a:ea typeface="Calibri" panose="020F0502020204030204" pitchFamily="34" charset="0"/>
                <a:cs typeface="Calibri" panose="020F0502020204030204" pitchFamily="34" charset="0"/>
              </a:rPr>
            </a:br>
            <a:br>
              <a:rPr lang="es-ES" sz="4000" b="1" dirty="0">
                <a:latin typeface="Calibri" panose="020F0502020204030204" pitchFamily="34" charset="0"/>
                <a:ea typeface="Calibri" panose="020F0502020204030204" pitchFamily="34" charset="0"/>
                <a:cs typeface="Calibri" panose="020F0502020204030204" pitchFamily="34" charset="0"/>
              </a:rPr>
            </a:br>
            <a:r>
              <a:rPr lang="es-ES" sz="4000" b="1" dirty="0">
                <a:effectLst/>
                <a:latin typeface="Calibri" panose="020F0502020204030204" pitchFamily="34" charset="0"/>
                <a:ea typeface="Calibri" panose="020F0502020204030204" pitchFamily="34" charset="0"/>
                <a:cs typeface="Calibri" panose="020F0502020204030204" pitchFamily="34" charset="0"/>
              </a:rPr>
              <a:t>Generosidad con los pobres</a:t>
            </a:r>
            <a:br>
              <a:rPr lang="es-ES" sz="4100" dirty="0">
                <a:latin typeface="Calibri" panose="020F0502020204030204" pitchFamily="34" charset="0"/>
                <a:ea typeface="Calibri" panose="020F0502020204030204" pitchFamily="34" charset="0"/>
                <a:cs typeface="Times New Roman" panose="02020603050405020304" pitchFamily="18" charset="0"/>
              </a:rPr>
            </a:br>
            <a:endParaRPr lang="es-ES" sz="4100" dirty="0"/>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Marcador de contenido 17">
            <a:extLst>
              <a:ext uri="{FF2B5EF4-FFF2-40B4-BE49-F238E27FC236}">
                <a16:creationId xmlns:a16="http://schemas.microsoft.com/office/drawing/2014/main" id="{C771B63C-928A-F57E-D550-00124B88EF06}"/>
              </a:ext>
            </a:extLst>
          </p:cNvPr>
          <p:cNvSpPr>
            <a:spLocks noGrp="1"/>
          </p:cNvSpPr>
          <p:nvPr>
            <p:ph idx="1"/>
          </p:nvPr>
        </p:nvSpPr>
        <p:spPr>
          <a:xfrm>
            <a:off x="4972623" y="1648870"/>
            <a:ext cx="5651830" cy="4229416"/>
          </a:xfrm>
        </p:spPr>
        <p:txBody>
          <a:bodyPr anchor="ctr">
            <a:normAutofit fontScale="92500" lnSpcReduction="20000"/>
          </a:bodyPr>
          <a:lstStyle/>
          <a:p>
            <a:pPr marL="0" indent="0">
              <a:buNone/>
            </a:pPr>
            <a:endParaRPr lang="es-ES" dirty="0"/>
          </a:p>
          <a:p>
            <a:pPr lvl="0"/>
            <a:r>
              <a:rPr lang="es-ES" dirty="0"/>
              <a:t>“Ya conocen la generosidad del nuestro Señor Jesucristo que, siendo rico, se hizo pobre por nosotros, a fin de enriquecernos con su pobreza” (2 Co 8,9).</a:t>
            </a:r>
            <a:endParaRPr lang="es-EC" dirty="0"/>
          </a:p>
          <a:p>
            <a:pPr lvl="0"/>
            <a:endParaRPr lang="es-ES" dirty="0"/>
          </a:p>
          <a:p>
            <a:pPr lvl="0"/>
            <a:r>
              <a:rPr lang="es-ES" dirty="0"/>
              <a:t>San Pablo no se olvidó de los pobres (cf. Ga 2,10).</a:t>
            </a:r>
            <a:endParaRPr lang="es-EC" dirty="0"/>
          </a:p>
          <a:p>
            <a:pPr lvl="0"/>
            <a:r>
              <a:rPr lang="es-ES" dirty="0"/>
              <a:t>Cada cual dé según el dictamen de su corazón, no de mala gana ni forzado, pues: Dios ama al que da con alegría (2 Co 9,7).</a:t>
            </a:r>
            <a:endParaRPr lang="es-EC" dirty="0"/>
          </a:p>
          <a:p>
            <a:endParaRPr lang="es-ES" dirty="0"/>
          </a:p>
        </p:txBody>
      </p:sp>
    </p:spTree>
    <p:extLst>
      <p:ext uri="{BB962C8B-B14F-4D97-AF65-F5344CB8AC3E}">
        <p14:creationId xmlns:p14="http://schemas.microsoft.com/office/powerpoint/2010/main" val="264595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8762" r="876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77981" y="1122363"/>
            <a:ext cx="4572990" cy="3204134"/>
          </a:xfrm>
        </p:spPr>
        <p:txBody>
          <a:bodyPr vert="horz" lIns="91440" tIns="45720" rIns="91440" bIns="45720" rtlCol="0" anchor="b">
            <a:normAutofit/>
          </a:bodyPr>
          <a:lstStyle/>
          <a:p>
            <a:r>
              <a:rPr lang="en-US" sz="4800" dirty="0"/>
              <a:t>Cartas </a:t>
            </a:r>
            <a:r>
              <a:rPr lang="en-US" sz="4800" dirty="0" err="1"/>
              <a:t>Católicas</a:t>
            </a:r>
            <a:endParaRPr lang="en-US" sz="4800" dirty="0"/>
          </a:p>
        </p:txBody>
      </p:sp>
      <p:sp>
        <p:nvSpPr>
          <p:cNvPr id="3" name="Marcador de texto 2">
            <a:extLst>
              <a:ext uri="{FF2B5EF4-FFF2-40B4-BE49-F238E27FC236}">
                <a16:creationId xmlns:a16="http://schemas.microsoft.com/office/drawing/2014/main" id="{02E1F8BD-8E53-D125-44F2-8BA7E9B416B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F9D7190-FB80-E57E-6B3F-4B328D659D63}"/>
              </a:ext>
            </a:extLst>
          </p:cNvPr>
          <p:cNvSpPr txBox="1"/>
          <p:nvPr/>
        </p:nvSpPr>
        <p:spPr>
          <a:xfrm>
            <a:off x="3523488" y="6858000"/>
            <a:ext cx="8668512" cy="230832"/>
          </a:xfrm>
          <a:prstGeom prst="rect">
            <a:avLst/>
          </a:prstGeom>
          <a:noFill/>
        </p:spPr>
        <p:txBody>
          <a:bodyPr wrap="square" rtlCol="0">
            <a:spAutoFit/>
          </a:bodyPr>
          <a:lstStyle/>
          <a:p>
            <a:r>
              <a:rPr lang="es-EC" sz="900">
                <a:hlinkClick r:id="rId3" tooltip="https://oracato.blogspot.com/2020/04/oracion-del-inocente-perseguido-salmo.html"/>
              </a:rPr>
              <a:t>Esta foto</a:t>
            </a:r>
            <a:r>
              <a:rPr lang="es-EC" sz="900"/>
              <a:t> de Autor desconocido está bajo licencia </a:t>
            </a:r>
            <a:r>
              <a:rPr lang="es-EC" sz="900">
                <a:hlinkClick r:id="rId4" tooltip="https://creativecommons.org/licenses/by-nc-sa/3.0/"/>
              </a:rPr>
              <a:t>CC BY-SA-NC</a:t>
            </a:r>
            <a:endParaRPr lang="es-EC" sz="900"/>
          </a:p>
        </p:txBody>
      </p:sp>
    </p:spTree>
    <p:extLst>
      <p:ext uri="{BB962C8B-B14F-4D97-AF65-F5344CB8AC3E}">
        <p14:creationId xmlns:p14="http://schemas.microsoft.com/office/powerpoint/2010/main" val="3060489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19D97F-5772-CDC1-8768-E02DFABE4FD5}"/>
              </a:ext>
            </a:extLst>
          </p:cNvPr>
          <p:cNvSpPr>
            <a:spLocks noGrp="1"/>
          </p:cNvSpPr>
          <p:nvPr>
            <p:ph type="title"/>
          </p:nvPr>
        </p:nvSpPr>
        <p:spPr>
          <a:xfrm>
            <a:off x="640080" y="325369"/>
            <a:ext cx="4368602" cy="1956841"/>
          </a:xfrm>
        </p:spPr>
        <p:txBody>
          <a:bodyPr anchor="b">
            <a:normAutofit/>
          </a:bodyPr>
          <a:lstStyle/>
          <a:p>
            <a:endParaRPr lang="es-ES" sz="4200" dirty="0"/>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E4269C3-E07B-8535-8F7F-0DEEBC5B9B54}"/>
              </a:ext>
            </a:extLst>
          </p:cNvPr>
          <p:cNvSpPr>
            <a:spLocks noGrp="1"/>
          </p:cNvSpPr>
          <p:nvPr>
            <p:ph idx="1"/>
          </p:nvPr>
        </p:nvSpPr>
        <p:spPr>
          <a:xfrm>
            <a:off x="640080" y="2872899"/>
            <a:ext cx="4243589" cy="3320668"/>
          </a:xfrm>
        </p:spPr>
        <p:txBody>
          <a:bodyPr>
            <a:normAutofit lnSpcReduction="10000"/>
          </a:bodyPr>
          <a:lstStyle/>
          <a:p>
            <a:r>
              <a:rPr lang="es-ES" dirty="0">
                <a:latin typeface="Calibri" panose="020F0502020204030204" pitchFamily="34" charset="0"/>
                <a:ea typeface="Calibri" panose="020F0502020204030204" pitchFamily="34" charset="0"/>
                <a:cs typeface="Calibri" panose="020F0502020204030204" pitchFamily="34" charset="0"/>
              </a:rPr>
              <a:t>M</a:t>
            </a:r>
            <a:r>
              <a:rPr lang="es-ES" dirty="0">
                <a:effectLst/>
                <a:latin typeface="Calibri" panose="020F0502020204030204" pitchFamily="34" charset="0"/>
                <a:ea typeface="Calibri" panose="020F0502020204030204" pitchFamily="34" charset="0"/>
                <a:cs typeface="Calibri" panose="020F0502020204030204" pitchFamily="34" charset="0"/>
              </a:rPr>
              <a:t>arginados </a:t>
            </a:r>
            <a:endParaRPr lang="es-ES" dirty="0">
              <a:latin typeface="Calibri" panose="020F0502020204030204" pitchFamily="34" charset="0"/>
              <a:ea typeface="Calibri" panose="020F0502020204030204" pitchFamily="34" charset="0"/>
              <a:cs typeface="Calibri" panose="020F0502020204030204" pitchFamily="34" charset="0"/>
            </a:endParaRPr>
          </a:p>
          <a:p>
            <a:r>
              <a:rPr lang="es-ES" dirty="0">
                <a:latin typeface="Calibri" panose="020F0502020204030204" pitchFamily="34" charset="0"/>
                <a:ea typeface="Calibri" panose="020F0502020204030204" pitchFamily="34" charset="0"/>
                <a:cs typeface="Calibri" panose="020F0502020204030204" pitchFamily="34" charset="0"/>
              </a:rPr>
              <a:t>De</a:t>
            </a:r>
            <a:r>
              <a:rPr lang="es-ES" dirty="0">
                <a:effectLst/>
                <a:latin typeface="Calibri" panose="020F0502020204030204" pitchFamily="34" charset="0"/>
                <a:ea typeface="Calibri" panose="020F0502020204030204" pitchFamily="34" charset="0"/>
                <a:cs typeface="Calibri" panose="020F0502020204030204" pitchFamily="34" charset="0"/>
              </a:rPr>
              <a:t>samparados </a:t>
            </a:r>
          </a:p>
          <a:p>
            <a:r>
              <a:rPr lang="es-ES" dirty="0">
                <a:latin typeface="Calibri" panose="020F0502020204030204" pitchFamily="34" charset="0"/>
                <a:ea typeface="Calibri" panose="020F0502020204030204" pitchFamily="34" charset="0"/>
                <a:cs typeface="Calibri" panose="020F0502020204030204" pitchFamily="34" charset="0"/>
              </a:rPr>
              <a:t>V</a:t>
            </a:r>
            <a:r>
              <a:rPr lang="es-ES" dirty="0">
                <a:effectLst/>
                <a:latin typeface="Calibri" panose="020F0502020204030204" pitchFamily="34" charset="0"/>
                <a:ea typeface="Calibri" panose="020F0502020204030204" pitchFamily="34" charset="0"/>
                <a:cs typeface="Calibri" panose="020F0502020204030204" pitchFamily="34" charset="0"/>
              </a:rPr>
              <a:t>iudas</a:t>
            </a:r>
          </a:p>
          <a:p>
            <a:r>
              <a:rPr lang="es-ES" dirty="0">
                <a:latin typeface="Calibri" panose="020F0502020204030204" pitchFamily="34" charset="0"/>
                <a:ea typeface="Calibri" panose="020F0502020204030204" pitchFamily="34" charset="0"/>
                <a:cs typeface="Calibri" panose="020F0502020204030204" pitchFamily="34" charset="0"/>
              </a:rPr>
              <a:t>H</a:t>
            </a:r>
            <a:r>
              <a:rPr lang="es-ES" dirty="0">
                <a:effectLst/>
                <a:latin typeface="Calibri" panose="020F0502020204030204" pitchFamily="34" charset="0"/>
                <a:ea typeface="Calibri" panose="020F0502020204030204" pitchFamily="34" charset="0"/>
                <a:cs typeface="Calibri" panose="020F0502020204030204" pitchFamily="34" charset="0"/>
              </a:rPr>
              <a:t>uérfanos </a:t>
            </a:r>
          </a:p>
          <a:p>
            <a:r>
              <a:rPr lang="es-ES" dirty="0">
                <a:latin typeface="Calibri" panose="020F0502020204030204" pitchFamily="34" charset="0"/>
                <a:ea typeface="Calibri" panose="020F0502020204030204" pitchFamily="34" charset="0"/>
                <a:cs typeface="Calibri" panose="020F0502020204030204" pitchFamily="34" charset="0"/>
              </a:rPr>
              <a:t>E</a:t>
            </a:r>
            <a:r>
              <a:rPr lang="es-ES" dirty="0">
                <a:effectLst/>
                <a:latin typeface="Calibri" panose="020F0502020204030204" pitchFamily="34" charset="0"/>
                <a:ea typeface="Calibri" panose="020F0502020204030204" pitchFamily="34" charset="0"/>
                <a:cs typeface="Calibri" panose="020F0502020204030204" pitchFamily="34" charset="0"/>
              </a:rPr>
              <a:t>xtranjeros </a:t>
            </a:r>
          </a:p>
          <a:p>
            <a:r>
              <a:rPr lang="es-ES" dirty="0">
                <a:effectLst/>
                <a:latin typeface="Calibri" panose="020F0502020204030204" pitchFamily="34" charset="0"/>
                <a:ea typeface="Calibri" panose="020F0502020204030204" pitchFamily="34" charset="0"/>
                <a:cs typeface="Calibri" panose="020F0502020204030204" pitchFamily="34" charset="0"/>
              </a:rPr>
              <a:t>Leprosos</a:t>
            </a:r>
          </a:p>
          <a:p>
            <a:r>
              <a:rPr lang="es-ES" dirty="0">
                <a:latin typeface="Calibri" panose="020F0502020204030204" pitchFamily="34" charset="0"/>
                <a:ea typeface="Calibri" panose="020F0502020204030204" pitchFamily="34" charset="0"/>
                <a:cs typeface="Calibri" panose="020F0502020204030204" pitchFamily="34" charset="0"/>
              </a:rPr>
              <a:t>E</a:t>
            </a:r>
            <a:r>
              <a:rPr lang="es-ES" dirty="0">
                <a:effectLst/>
                <a:latin typeface="Calibri" panose="020F0502020204030204" pitchFamily="34" charset="0"/>
                <a:ea typeface="Calibri" panose="020F0502020204030204" pitchFamily="34" charset="0"/>
                <a:cs typeface="Calibri" panose="020F0502020204030204" pitchFamily="34" charset="0"/>
              </a:rPr>
              <a:t>nfermos</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Existe una crisis vocacional mundial? Una mirada a las cifras">
            <a:extLst>
              <a:ext uri="{FF2B5EF4-FFF2-40B4-BE49-F238E27FC236}">
                <a16:creationId xmlns:a16="http://schemas.microsoft.com/office/drawing/2014/main" id="{E2ACA4AF-5F64-24C7-C812-30C49FC89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595" r="21452"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989CB2B-425A-6455-8CFC-030607F387F9}"/>
              </a:ext>
            </a:extLst>
          </p:cNvPr>
          <p:cNvPicPr>
            <a:picLocks noChangeAspect="1" noChangeArrowheads="1"/>
          </p:cNvPicPr>
          <p:nvPr/>
        </p:nvPicPr>
        <p:blipFill>
          <a:blip r:embed="rId4">
            <a:extLst>
              <a:ext uri="{837473B0-CC2E-450A-ABE3-18F120FF3D39}">
                <a1611:picAttrSrcUrl xmlns:a1611="http://schemas.microsoft.com/office/drawing/2016/11/main" r:id="rId5"/>
              </a:ext>
            </a:extLst>
          </a:blip>
          <a:srcRect l="16522" r="16522"/>
          <a:stretch/>
        </p:blipFill>
        <p:spPr bwMode="auto">
          <a:xfrm>
            <a:off x="5311703" y="10"/>
            <a:ext cx="688029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267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841248" y="548640"/>
            <a:ext cx="3600860" cy="5431536"/>
          </a:xfrm>
        </p:spPr>
        <p:txBody>
          <a:bodyPr>
            <a:normAutofit/>
          </a:bodyPr>
          <a:lstStyle/>
          <a:p>
            <a:r>
              <a:rPr lang="es-ES" sz="5400" dirty="0"/>
              <a:t>Dios eligió a los pobres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5126418" y="1027579"/>
            <a:ext cx="6224335" cy="5431536"/>
          </a:xfrm>
        </p:spPr>
        <p:txBody>
          <a:bodyPr anchor="ctr">
            <a:normAutofit/>
          </a:bodyPr>
          <a:lstStyle/>
          <a:p>
            <a:pPr marL="0" indent="0">
              <a:buNone/>
            </a:pPr>
            <a:r>
              <a:rPr lang="es-EC" dirty="0"/>
              <a:t>"¿No eligió Dios a los pobres de este mundo para que sean ricos en fe y herederos del Reino?" (St 2,5).</a:t>
            </a:r>
          </a:p>
          <a:p>
            <a:pPr marL="0" indent="0">
              <a:buNone/>
            </a:pPr>
            <a:endParaRPr lang="es-ES" sz="3000" dirty="0"/>
          </a:p>
        </p:txBody>
      </p:sp>
    </p:spTree>
    <p:extLst>
      <p:ext uri="{BB962C8B-B14F-4D97-AF65-F5344CB8AC3E}">
        <p14:creationId xmlns:p14="http://schemas.microsoft.com/office/powerpoint/2010/main" val="37445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4BEADD-EDE4-2BB8-40F1-C09A47DCC342}"/>
              </a:ext>
            </a:extLst>
          </p:cNvPr>
          <p:cNvSpPr>
            <a:spLocks noGrp="1"/>
          </p:cNvSpPr>
          <p:nvPr>
            <p:ph type="title"/>
          </p:nvPr>
        </p:nvSpPr>
        <p:spPr>
          <a:xfrm>
            <a:off x="841248" y="548640"/>
            <a:ext cx="3600860" cy="5431536"/>
          </a:xfrm>
        </p:spPr>
        <p:txBody>
          <a:bodyPr>
            <a:normAutofit/>
          </a:bodyPr>
          <a:lstStyle/>
          <a:p>
            <a:r>
              <a:rPr lang="es-ES" sz="5400" dirty="0"/>
              <a:t>Amor a Dios y al prójimo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442EBCE-858D-F80F-04AB-AFC6A76032F1}"/>
              </a:ext>
            </a:extLst>
          </p:cNvPr>
          <p:cNvSpPr>
            <a:spLocks noGrp="1"/>
          </p:cNvSpPr>
          <p:nvPr>
            <p:ph idx="1"/>
          </p:nvPr>
        </p:nvSpPr>
        <p:spPr>
          <a:xfrm>
            <a:off x="5027713" y="1426464"/>
            <a:ext cx="6224335" cy="5431536"/>
          </a:xfrm>
        </p:spPr>
        <p:txBody>
          <a:bodyPr anchor="ctr">
            <a:normAutofit/>
          </a:bodyPr>
          <a:lstStyle/>
          <a:p>
            <a:pPr lvl="0"/>
            <a:r>
              <a:rPr lang="es-ES" dirty="0"/>
              <a:t>Y hemos recibido este mandamiento: quien ama a Dios, ame también a su hermano (1 </a:t>
            </a:r>
            <a:r>
              <a:rPr lang="es-ES" dirty="0" err="1"/>
              <a:t>Jn</a:t>
            </a:r>
            <a:r>
              <a:rPr lang="es-ES" dirty="0"/>
              <a:t> 4,20).</a:t>
            </a:r>
            <a:endParaRPr lang="es-EC" dirty="0"/>
          </a:p>
          <a:p>
            <a:pPr lvl="0"/>
            <a:r>
              <a:rPr lang="es-ES" dirty="0"/>
              <a:t>“Si alguien vive en la abundancia, y viendo a su hermano en la necesidad, le cierra su corazón, ¿cómo permanecerá en él el amor de Dios?” (1 </a:t>
            </a:r>
            <a:r>
              <a:rPr lang="es-ES" dirty="0" err="1"/>
              <a:t>Jn</a:t>
            </a:r>
            <a:r>
              <a:rPr lang="es-ES" dirty="0"/>
              <a:t> 3,17).</a:t>
            </a:r>
            <a:endParaRPr lang="es-EC" dirty="0"/>
          </a:p>
          <a:p>
            <a:pPr lvl="0"/>
            <a:r>
              <a:rPr lang="es-EC" dirty="0"/>
              <a:t>La verdadera religión incluye "cuidar de los huérfanos y de las viudas en sus aflicciones" (Stg 1,27). </a:t>
            </a:r>
          </a:p>
          <a:p>
            <a:pPr marL="0" indent="0">
              <a:buNone/>
            </a:pPr>
            <a:endParaRPr lang="es-EC" dirty="0"/>
          </a:p>
          <a:p>
            <a:pPr marL="0" indent="0">
              <a:buNone/>
            </a:pPr>
            <a:endParaRPr lang="es-ES" sz="3000" dirty="0"/>
          </a:p>
        </p:txBody>
      </p:sp>
    </p:spTree>
    <p:extLst>
      <p:ext uri="{BB962C8B-B14F-4D97-AF65-F5344CB8AC3E}">
        <p14:creationId xmlns:p14="http://schemas.microsoft.com/office/powerpoint/2010/main" val="379572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9E927D-8060-7819-EE04-EE4F0A8AD1A1}"/>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err="1">
                <a:solidFill>
                  <a:schemeClr val="tx1"/>
                </a:solidFill>
                <a:latin typeface="+mj-lt"/>
                <a:ea typeface="+mj-ea"/>
                <a:cs typeface="+mj-cs"/>
              </a:rPr>
              <a:t>Apocalípsis</a:t>
            </a:r>
            <a:r>
              <a:rPr lang="en-US" sz="6600" kern="1200" dirty="0">
                <a:solidFill>
                  <a:schemeClr val="tx1"/>
                </a:solidFill>
                <a:latin typeface="+mj-lt"/>
                <a:ea typeface="+mj-ea"/>
                <a:cs typeface="+mj-cs"/>
              </a:rPr>
              <a:t> </a:t>
            </a:r>
          </a:p>
        </p:txBody>
      </p:sp>
      <p:sp>
        <p:nvSpPr>
          <p:cNvPr id="3" name="Marcador de texto 2">
            <a:extLst>
              <a:ext uri="{FF2B5EF4-FFF2-40B4-BE49-F238E27FC236}">
                <a16:creationId xmlns:a16="http://schemas.microsoft.com/office/drawing/2014/main" id="{CBABF21A-8198-2313-C967-59ED19B8189E}"/>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3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6421AD-EFAA-3904-A6BA-4A72F404C5AC}"/>
              </a:ext>
            </a:extLst>
          </p:cNvPr>
          <p:cNvSpPr>
            <a:spLocks noGrp="1"/>
          </p:cNvSpPr>
          <p:nvPr>
            <p:ph type="title"/>
          </p:nvPr>
        </p:nvSpPr>
        <p:spPr>
          <a:xfrm>
            <a:off x="841248" y="548640"/>
            <a:ext cx="3600860" cy="5431536"/>
          </a:xfrm>
        </p:spPr>
        <p:txBody>
          <a:bodyPr>
            <a:normAutofit/>
          </a:bodyPr>
          <a:lstStyle/>
          <a:p>
            <a:r>
              <a:rPr lang="es-ES" sz="5400" dirty="0"/>
              <a:t>Consuelo a los pobres y perseguidos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C0CC64F0-C357-BB60-594D-8E1C0A080912}"/>
              </a:ext>
            </a:extLst>
          </p:cNvPr>
          <p:cNvSpPr>
            <a:spLocks noGrp="1"/>
          </p:cNvSpPr>
          <p:nvPr>
            <p:ph idx="1"/>
          </p:nvPr>
        </p:nvSpPr>
        <p:spPr>
          <a:xfrm>
            <a:off x="5162994" y="1027579"/>
            <a:ext cx="6187758" cy="5431536"/>
          </a:xfrm>
        </p:spPr>
        <p:txBody>
          <a:bodyPr anchor="ctr">
            <a:normAutofit/>
          </a:bodyPr>
          <a:lstStyle/>
          <a:p>
            <a:pPr marL="0" indent="0">
              <a:buNone/>
            </a:pPr>
            <a:r>
              <a:rPr lang="es-ES" sz="3200" dirty="0"/>
              <a:t>Iglesia pobre materialmente pero rica espiritualmente “Sé que sufres y eres pobre y, sin embargo, eres rico (</a:t>
            </a:r>
            <a:r>
              <a:rPr lang="es-ES" sz="3200" dirty="0" err="1"/>
              <a:t>Ap</a:t>
            </a:r>
            <a:r>
              <a:rPr lang="es-ES" sz="3200" dirty="0"/>
              <a:t> 2,9).</a:t>
            </a:r>
            <a:endParaRPr lang="es-EC" sz="3200" dirty="0"/>
          </a:p>
          <a:p>
            <a:endParaRPr lang="es-ES" sz="3200" dirty="0"/>
          </a:p>
        </p:txBody>
      </p:sp>
    </p:spTree>
    <p:extLst>
      <p:ext uri="{BB962C8B-B14F-4D97-AF65-F5344CB8AC3E}">
        <p14:creationId xmlns:p14="http://schemas.microsoft.com/office/powerpoint/2010/main" val="126972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7893" r="7893"/>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477981" y="1122363"/>
            <a:ext cx="4572990" cy="3204134"/>
          </a:xfrm>
        </p:spPr>
        <p:txBody>
          <a:bodyPr vert="horz" lIns="91440" tIns="45720" rIns="91440" bIns="45720" rtlCol="0" anchor="b">
            <a:normAutofit/>
          </a:bodyPr>
          <a:lstStyle/>
          <a:p>
            <a:r>
              <a:rPr lang="en-US" sz="4800" dirty="0"/>
              <a:t>CONCLUSIONES</a:t>
            </a:r>
          </a:p>
        </p:txBody>
      </p:sp>
      <p:sp>
        <p:nvSpPr>
          <p:cNvPr id="3" name="Marcador de texto 2">
            <a:extLst>
              <a:ext uri="{FF2B5EF4-FFF2-40B4-BE49-F238E27FC236}">
                <a16:creationId xmlns:a16="http://schemas.microsoft.com/office/drawing/2014/main" id="{02E1F8BD-8E53-D125-44F2-8BA7E9B416B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FF9D7190-FB80-E57E-6B3F-4B328D659D63}"/>
              </a:ext>
            </a:extLst>
          </p:cNvPr>
          <p:cNvSpPr txBox="1"/>
          <p:nvPr/>
        </p:nvSpPr>
        <p:spPr>
          <a:xfrm>
            <a:off x="3523488" y="6858000"/>
            <a:ext cx="8668512" cy="230832"/>
          </a:xfrm>
          <a:prstGeom prst="rect">
            <a:avLst/>
          </a:prstGeom>
          <a:noFill/>
        </p:spPr>
        <p:txBody>
          <a:bodyPr wrap="square" rtlCol="0">
            <a:spAutoFit/>
          </a:bodyPr>
          <a:lstStyle/>
          <a:p>
            <a:r>
              <a:rPr lang="es-EC" sz="900">
                <a:hlinkClick r:id="rId3" tooltip="https://elrepublicanodigital.blogspot.com/2019/05/el-infinito-poder-de-la-esperanza.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2344638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F4D0E1CD-F2B7-D938-BD84-3A1B9CE553C6}"/>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12778" r="12778"/>
          <a:stretch/>
        </p:blipFill>
        <p:spPr bwMode="auto">
          <a:xfrm>
            <a:off x="1" y="10"/>
            <a:ext cx="6696458"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6421AD-EFAA-3904-A6BA-4A72F404C5AC}"/>
              </a:ext>
            </a:extLst>
          </p:cNvPr>
          <p:cNvSpPr>
            <a:spLocks noGrp="1"/>
          </p:cNvSpPr>
          <p:nvPr>
            <p:ph type="title"/>
          </p:nvPr>
        </p:nvSpPr>
        <p:spPr>
          <a:xfrm>
            <a:off x="7531610" y="365125"/>
            <a:ext cx="3822189" cy="1899912"/>
          </a:xfrm>
        </p:spPr>
        <p:txBody>
          <a:bodyPr>
            <a:normAutofit/>
          </a:bodyPr>
          <a:lstStyle/>
          <a:p>
            <a:r>
              <a:rPr lang="es-ES" sz="4000" dirty="0"/>
              <a:t>1. Mandato de generosidad</a:t>
            </a:r>
          </a:p>
        </p:txBody>
      </p:sp>
      <p:sp>
        <p:nvSpPr>
          <p:cNvPr id="3" name="Marcador de contenido 2">
            <a:extLst>
              <a:ext uri="{FF2B5EF4-FFF2-40B4-BE49-F238E27FC236}">
                <a16:creationId xmlns:a16="http://schemas.microsoft.com/office/drawing/2014/main" id="{C0CC64F0-C357-BB60-594D-8E1C0A080912}"/>
              </a:ext>
            </a:extLst>
          </p:cNvPr>
          <p:cNvSpPr>
            <a:spLocks noGrp="1"/>
          </p:cNvSpPr>
          <p:nvPr>
            <p:ph idx="1"/>
          </p:nvPr>
        </p:nvSpPr>
        <p:spPr>
          <a:xfrm>
            <a:off x="6807207" y="2127737"/>
            <a:ext cx="5059377" cy="4365137"/>
          </a:xfrm>
        </p:spPr>
        <p:txBody>
          <a:bodyPr>
            <a:normAutofit fontScale="92500" lnSpcReduction="20000"/>
          </a:bodyPr>
          <a:lstStyle/>
          <a:p>
            <a:pPr marL="0" indent="0">
              <a:buNone/>
            </a:pPr>
            <a:endParaRPr lang="es-ES" dirty="0"/>
          </a:p>
          <a:p>
            <a:pPr lvl="0"/>
            <a:r>
              <a:rPr lang="es-EC" dirty="0"/>
              <a:t>"No endurecerás tu corazón, ni cerrarás tu mano a tu hermano pobre" (Dt 15,7-8). </a:t>
            </a:r>
          </a:p>
          <a:p>
            <a:pPr lvl="0"/>
            <a:r>
              <a:rPr lang="es-EC" dirty="0"/>
              <a:t>“Comparte tu pan con el hambriento, abre tu casa al pobre sin techo, viste al desnudo y no des la espalda a tu propio hermano” (Is 58,7).</a:t>
            </a:r>
          </a:p>
          <a:p>
            <a:pPr lvl="0"/>
            <a:r>
              <a:rPr lang="es-EC" dirty="0"/>
              <a:t>"El que tiene dos túnicas, dé al que no tiene; y el que tiene que comer, que haga lo mismo" (Lc 3,11).  </a:t>
            </a:r>
          </a:p>
        </p:txBody>
      </p:sp>
      <p:sp>
        <p:nvSpPr>
          <p:cNvPr id="4" name="CuadroTexto 3">
            <a:extLst>
              <a:ext uri="{FF2B5EF4-FFF2-40B4-BE49-F238E27FC236}">
                <a16:creationId xmlns:a16="http://schemas.microsoft.com/office/drawing/2014/main" id="{CF7B0B9F-3D8B-8E7C-0208-8BE5B27886BE}"/>
              </a:ext>
            </a:extLst>
          </p:cNvPr>
          <p:cNvSpPr txBox="1"/>
          <p:nvPr/>
        </p:nvSpPr>
        <p:spPr>
          <a:xfrm>
            <a:off x="0" y="6858000"/>
            <a:ext cx="6807207" cy="230832"/>
          </a:xfrm>
          <a:prstGeom prst="rect">
            <a:avLst/>
          </a:prstGeom>
          <a:noFill/>
        </p:spPr>
        <p:txBody>
          <a:bodyPr wrap="square" rtlCol="0">
            <a:spAutoFit/>
          </a:bodyPr>
          <a:lstStyle/>
          <a:p>
            <a:r>
              <a:rPr lang="es-EC" sz="900">
                <a:hlinkClick r:id="rId3" tooltip="https://notasdeunamujerquecamina.blogspot.com/p/manos.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31314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F4D0E1CD-F2B7-D938-BD84-3A1B9CE553C6}"/>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2550" r="2550"/>
          <a:stretch/>
        </p:blipFill>
        <p:spPr bwMode="auto">
          <a:xfrm>
            <a:off x="1" y="10"/>
            <a:ext cx="6487886"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6421AD-EFAA-3904-A6BA-4A72F404C5AC}"/>
              </a:ext>
            </a:extLst>
          </p:cNvPr>
          <p:cNvSpPr>
            <a:spLocks noGrp="1"/>
          </p:cNvSpPr>
          <p:nvPr>
            <p:ph type="title"/>
          </p:nvPr>
        </p:nvSpPr>
        <p:spPr>
          <a:xfrm>
            <a:off x="7531610" y="365125"/>
            <a:ext cx="3822189" cy="1899912"/>
          </a:xfrm>
        </p:spPr>
        <p:txBody>
          <a:bodyPr>
            <a:normAutofit/>
          </a:bodyPr>
          <a:lstStyle/>
          <a:p>
            <a:r>
              <a:rPr lang="es-ES" sz="4000" dirty="0"/>
              <a:t>1. Mandato de generosidad</a:t>
            </a:r>
          </a:p>
        </p:txBody>
      </p:sp>
      <p:sp>
        <p:nvSpPr>
          <p:cNvPr id="3" name="Marcador de contenido 2">
            <a:extLst>
              <a:ext uri="{FF2B5EF4-FFF2-40B4-BE49-F238E27FC236}">
                <a16:creationId xmlns:a16="http://schemas.microsoft.com/office/drawing/2014/main" id="{C0CC64F0-C357-BB60-594D-8E1C0A080912}"/>
              </a:ext>
            </a:extLst>
          </p:cNvPr>
          <p:cNvSpPr>
            <a:spLocks noGrp="1"/>
          </p:cNvSpPr>
          <p:nvPr>
            <p:ph idx="1"/>
          </p:nvPr>
        </p:nvSpPr>
        <p:spPr>
          <a:xfrm>
            <a:off x="6810254" y="2111829"/>
            <a:ext cx="4802651" cy="4381046"/>
          </a:xfrm>
        </p:spPr>
        <p:txBody>
          <a:bodyPr>
            <a:normAutofit/>
          </a:bodyPr>
          <a:lstStyle/>
          <a:p>
            <a:pPr marL="0" indent="0">
              <a:buNone/>
            </a:pPr>
            <a:endParaRPr lang="es-ES" dirty="0"/>
          </a:p>
          <a:p>
            <a:pPr marL="0" indent="0">
              <a:buNone/>
            </a:pPr>
            <a:r>
              <a:rPr lang="es-ES" dirty="0"/>
              <a:t>La Palabra de Dios nos indica que la generosidad para con los pobres es un verdadero bien para quien la practica; de hecho, comportándose así, somos amados por Dios de modo especial (Papa León XIV (2025) </a:t>
            </a:r>
            <a:r>
              <a:rPr lang="es-ES" i="1" dirty="0"/>
              <a:t>Exhortación apostólica DT,</a:t>
            </a:r>
            <a:r>
              <a:rPr lang="es-ES" dirty="0"/>
              <a:t> 33).</a:t>
            </a:r>
            <a:endParaRPr lang="es-EC" dirty="0"/>
          </a:p>
          <a:p>
            <a:pPr lvl="0"/>
            <a:endParaRPr lang="es-EC" dirty="0"/>
          </a:p>
        </p:txBody>
      </p:sp>
      <p:sp>
        <p:nvSpPr>
          <p:cNvPr id="4" name="CuadroTexto 3">
            <a:extLst>
              <a:ext uri="{FF2B5EF4-FFF2-40B4-BE49-F238E27FC236}">
                <a16:creationId xmlns:a16="http://schemas.microsoft.com/office/drawing/2014/main" id="{3FD99B18-E0F0-E13D-3406-038BB62C3C41}"/>
              </a:ext>
            </a:extLst>
          </p:cNvPr>
          <p:cNvSpPr txBox="1"/>
          <p:nvPr/>
        </p:nvSpPr>
        <p:spPr>
          <a:xfrm>
            <a:off x="1" y="6858000"/>
            <a:ext cx="6487886" cy="230832"/>
          </a:xfrm>
          <a:prstGeom prst="rect">
            <a:avLst/>
          </a:prstGeom>
          <a:noFill/>
        </p:spPr>
        <p:txBody>
          <a:bodyPr wrap="square" rtlCol="0">
            <a:spAutoFit/>
          </a:bodyPr>
          <a:lstStyle/>
          <a:p>
            <a:r>
              <a:rPr lang="es-EC" sz="900">
                <a:hlinkClick r:id="rId3" tooltip="https://edificandovidassobrelaroca.blogspot.com/2011/03/la-biblia.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315554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9D5CFC-871C-125B-6165-2BCF9BDF21EB}"/>
              </a:ext>
            </a:extLst>
          </p:cNvPr>
          <p:cNvSpPr>
            <a:spLocks noGrp="1"/>
          </p:cNvSpPr>
          <p:nvPr>
            <p:ph type="title"/>
          </p:nvPr>
        </p:nvSpPr>
        <p:spPr>
          <a:xfrm>
            <a:off x="4654296" y="329184"/>
            <a:ext cx="6894576" cy="1783080"/>
          </a:xfrm>
        </p:spPr>
        <p:txBody>
          <a:bodyPr anchor="b">
            <a:normAutofit/>
          </a:bodyPr>
          <a:lstStyle/>
          <a:p>
            <a:r>
              <a:rPr lang="es-ES" sz="5400" dirty="0"/>
              <a:t>2. Justicia Social</a:t>
            </a:r>
          </a:p>
        </p:txBody>
      </p:sp>
      <p:pic>
        <p:nvPicPr>
          <p:cNvPr id="5" name="Picture 4">
            <a:extLst>
              <a:ext uri="{FF2B5EF4-FFF2-40B4-BE49-F238E27FC236}">
                <a16:creationId xmlns:a16="http://schemas.microsoft.com/office/drawing/2014/main" id="{ECF9A720-34C0-3F66-BC34-62CA2B98FD3A}"/>
              </a:ext>
            </a:extLst>
          </p:cNvPr>
          <p:cNvPicPr>
            <a:picLocks noChangeAspect="1"/>
          </p:cNvPicPr>
          <p:nvPr/>
        </p:nvPicPr>
        <p:blipFill>
          <a:blip r:embed="rId2">
            <a:extLst>
              <a:ext uri="{837473B0-CC2E-450A-ABE3-18F120FF3D39}">
                <a1611:picAttrSrcUrl xmlns:a1611="http://schemas.microsoft.com/office/drawing/2016/11/main" r:id="rId3"/>
              </a:ext>
            </a:extLst>
          </a:blip>
          <a:srcRect l="31895" r="3189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9F8F3A2-A139-0AD9-FE97-CB031EB938FA}"/>
              </a:ext>
            </a:extLst>
          </p:cNvPr>
          <p:cNvSpPr>
            <a:spLocks noGrp="1"/>
          </p:cNvSpPr>
          <p:nvPr>
            <p:ph idx="1"/>
          </p:nvPr>
        </p:nvSpPr>
        <p:spPr>
          <a:xfrm>
            <a:off x="4267200" y="2569464"/>
            <a:ext cx="7489370" cy="3959352"/>
          </a:xfrm>
        </p:spPr>
        <p:txBody>
          <a:bodyPr>
            <a:normAutofit fontScale="70000" lnSpcReduction="20000"/>
          </a:bodyPr>
          <a:lstStyle/>
          <a:p>
            <a:pPr marL="0" indent="0">
              <a:buNone/>
            </a:pPr>
            <a:endParaRPr lang="es-ES" dirty="0"/>
          </a:p>
          <a:p>
            <a:r>
              <a:rPr lang="es-EC" sz="3300" dirty="0"/>
              <a:t>"No harás injusticia en el juicio; no favorecerás al pobre ni complacerás al rico, sino que con justicia juzgarás a tu prójimo" (Lv 19,15). </a:t>
            </a:r>
          </a:p>
          <a:p>
            <a:r>
              <a:rPr lang="es-EC" sz="3300" dirty="0"/>
              <a:t>Buscar la justicia al oprimido, defended al huérfano, abogad por la viuda (Is 1,17).</a:t>
            </a:r>
          </a:p>
          <a:p>
            <a:r>
              <a:rPr lang="es-EC" sz="3300" dirty="0"/>
              <a:t>"No oprimirás al jornalero pobre y necesitado..." (Dt 24,14)</a:t>
            </a:r>
            <a:r>
              <a:rPr lang="es-ES" sz="3300" dirty="0"/>
              <a:t>. </a:t>
            </a:r>
            <a:endParaRPr lang="es-EC" sz="3300" dirty="0"/>
          </a:p>
          <a:p>
            <a:r>
              <a:rPr lang="es-ES" sz="3300" dirty="0"/>
              <a:t>“No robes al pobre porque es pobre, ni oprimas al afligido en la puerta” (Pr 22,22).</a:t>
            </a:r>
            <a:endParaRPr lang="es-EC" sz="3300" dirty="0"/>
          </a:p>
          <a:p>
            <a:r>
              <a:rPr lang="es-EC" sz="3300" dirty="0"/>
              <a:t>"Abre tu boca... juzga con justicia, y defiende la causa del pobre y del menesteroso" (Pr 31,8-9). </a:t>
            </a:r>
          </a:p>
        </p:txBody>
      </p:sp>
      <p:sp>
        <p:nvSpPr>
          <p:cNvPr id="6" name="CuadroTexto 5">
            <a:extLst>
              <a:ext uri="{FF2B5EF4-FFF2-40B4-BE49-F238E27FC236}">
                <a16:creationId xmlns:a16="http://schemas.microsoft.com/office/drawing/2014/main" id="{9BB195CC-E006-529B-E648-8D390B18E038}"/>
              </a:ext>
            </a:extLst>
          </p:cNvPr>
          <p:cNvSpPr txBox="1"/>
          <p:nvPr/>
        </p:nvSpPr>
        <p:spPr>
          <a:xfrm>
            <a:off x="20" y="6858001"/>
            <a:ext cx="4052522" cy="230832"/>
          </a:xfrm>
          <a:prstGeom prst="rect">
            <a:avLst/>
          </a:prstGeom>
          <a:noFill/>
        </p:spPr>
        <p:txBody>
          <a:bodyPr wrap="square" rtlCol="0">
            <a:spAutoFit/>
          </a:bodyPr>
          <a:lstStyle/>
          <a:p>
            <a:r>
              <a:rPr lang="es-EC" sz="900">
                <a:hlinkClick r:id="rId3" tooltip="https://arrobaeudoxa.wordpress.com/category/etica/"/>
              </a:rPr>
              <a:t>Esta foto</a:t>
            </a:r>
            <a:r>
              <a:rPr lang="es-EC" sz="900"/>
              <a:t> de Autor desconocido está bajo licencia </a:t>
            </a:r>
            <a:r>
              <a:rPr lang="es-EC" sz="900">
                <a:hlinkClick r:id="rId4" tooltip="https://creativecommons.org/licenses/by-nc-sa/3.0/"/>
              </a:rPr>
              <a:t>CC BY-SA-NC</a:t>
            </a:r>
            <a:endParaRPr lang="es-EC" sz="900"/>
          </a:p>
        </p:txBody>
      </p:sp>
    </p:spTree>
    <p:extLst>
      <p:ext uri="{BB962C8B-B14F-4D97-AF65-F5344CB8AC3E}">
        <p14:creationId xmlns:p14="http://schemas.microsoft.com/office/powerpoint/2010/main" val="194407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a:extLst>
              <a:ext uri="{FF2B5EF4-FFF2-40B4-BE49-F238E27FC236}">
                <a16:creationId xmlns:a16="http://schemas.microsoft.com/office/drawing/2014/main" id="{F4D0E1CD-F2B7-D938-BD84-3A1B9CE553C6}"/>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14524" r="14524"/>
          <a:stretch/>
        </p:blipFill>
        <p:spPr bwMode="auto">
          <a:xfrm>
            <a:off x="1" y="10"/>
            <a:ext cx="5704113"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21" name="Rectangle 133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16421AD-EFAA-3904-A6BA-4A72F404C5AC}"/>
              </a:ext>
            </a:extLst>
          </p:cNvPr>
          <p:cNvSpPr>
            <a:spLocks noGrp="1"/>
          </p:cNvSpPr>
          <p:nvPr>
            <p:ph type="title"/>
          </p:nvPr>
        </p:nvSpPr>
        <p:spPr>
          <a:xfrm>
            <a:off x="6810254" y="365125"/>
            <a:ext cx="4802651" cy="1899912"/>
          </a:xfrm>
        </p:spPr>
        <p:txBody>
          <a:bodyPr>
            <a:normAutofit/>
          </a:bodyPr>
          <a:lstStyle/>
          <a:p>
            <a:r>
              <a:rPr lang="es-ES" sz="4000" dirty="0"/>
              <a:t>3. Recompensa Divina</a:t>
            </a:r>
          </a:p>
        </p:txBody>
      </p:sp>
      <p:sp>
        <p:nvSpPr>
          <p:cNvPr id="3" name="Marcador de contenido 2">
            <a:extLst>
              <a:ext uri="{FF2B5EF4-FFF2-40B4-BE49-F238E27FC236}">
                <a16:creationId xmlns:a16="http://schemas.microsoft.com/office/drawing/2014/main" id="{C0CC64F0-C357-BB60-594D-8E1C0A080912}"/>
              </a:ext>
            </a:extLst>
          </p:cNvPr>
          <p:cNvSpPr>
            <a:spLocks noGrp="1"/>
          </p:cNvSpPr>
          <p:nvPr>
            <p:ph idx="1"/>
          </p:nvPr>
        </p:nvSpPr>
        <p:spPr>
          <a:xfrm>
            <a:off x="6096001" y="2138590"/>
            <a:ext cx="5678088" cy="4381046"/>
          </a:xfrm>
        </p:spPr>
        <p:txBody>
          <a:bodyPr>
            <a:normAutofit lnSpcReduction="10000"/>
          </a:bodyPr>
          <a:lstStyle/>
          <a:p>
            <a:r>
              <a:rPr lang="es-ES" dirty="0"/>
              <a:t>“El que se apiada del pobre presta al Señor, y él le devolverá el bien que hizo” (Pr 19,17). </a:t>
            </a:r>
            <a:endParaRPr lang="es-EC" dirty="0"/>
          </a:p>
          <a:p>
            <a:r>
              <a:rPr lang="es-EC" dirty="0"/>
              <a:t>Al ayudar, no lo hagas por reconocimiento público; que tu ayuda sea en secreto “tu Padre, que ve en lo secreto, te recompensará (Mt 6,3-4). </a:t>
            </a:r>
          </a:p>
          <a:p>
            <a:r>
              <a:rPr lang="es-EC" dirty="0"/>
              <a:t>"Bienaventurados los pobres de espíritu, porque de ellos es el Reino de los Cielos" (Mt 5,3). </a:t>
            </a:r>
          </a:p>
          <a:p>
            <a:pPr marL="0" indent="0">
              <a:buNone/>
            </a:pPr>
            <a:endParaRPr lang="es-EC" dirty="0"/>
          </a:p>
        </p:txBody>
      </p:sp>
      <p:sp>
        <p:nvSpPr>
          <p:cNvPr id="5" name="CuadroTexto 4">
            <a:extLst>
              <a:ext uri="{FF2B5EF4-FFF2-40B4-BE49-F238E27FC236}">
                <a16:creationId xmlns:a16="http://schemas.microsoft.com/office/drawing/2014/main" id="{5E6CB622-9EDB-CF5C-A98C-A5FFD31275E1}"/>
              </a:ext>
            </a:extLst>
          </p:cNvPr>
          <p:cNvSpPr txBox="1"/>
          <p:nvPr/>
        </p:nvSpPr>
        <p:spPr>
          <a:xfrm>
            <a:off x="1" y="6858000"/>
            <a:ext cx="6487886" cy="230832"/>
          </a:xfrm>
          <a:prstGeom prst="rect">
            <a:avLst/>
          </a:prstGeom>
          <a:noFill/>
        </p:spPr>
        <p:txBody>
          <a:bodyPr wrap="square" rtlCol="0">
            <a:spAutoFit/>
          </a:bodyPr>
          <a:lstStyle/>
          <a:p>
            <a:r>
              <a:rPr lang="es-EC" sz="900">
                <a:hlinkClick r:id="rId3" tooltip="https://neoatierra.blogspot.com/2011/01/el-lugar-secreto-del-altisimo-salmo-91.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18942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9D5CFC-871C-125B-6165-2BCF9BDF21EB}"/>
              </a:ext>
            </a:extLst>
          </p:cNvPr>
          <p:cNvSpPr>
            <a:spLocks noGrp="1"/>
          </p:cNvSpPr>
          <p:nvPr>
            <p:ph type="title"/>
          </p:nvPr>
        </p:nvSpPr>
        <p:spPr>
          <a:xfrm>
            <a:off x="4654296" y="329184"/>
            <a:ext cx="6894576" cy="1783080"/>
          </a:xfrm>
        </p:spPr>
        <p:txBody>
          <a:bodyPr anchor="b">
            <a:normAutofit/>
          </a:bodyPr>
          <a:lstStyle/>
          <a:p>
            <a:r>
              <a:rPr lang="es-ES" sz="5400" dirty="0"/>
              <a:t>4. Instrucciones directas de Jesús </a:t>
            </a:r>
          </a:p>
        </p:txBody>
      </p:sp>
      <p:pic>
        <p:nvPicPr>
          <p:cNvPr id="5" name="Picture 4">
            <a:extLst>
              <a:ext uri="{FF2B5EF4-FFF2-40B4-BE49-F238E27FC236}">
                <a16:creationId xmlns:a16="http://schemas.microsoft.com/office/drawing/2014/main" id="{ECF9A720-34C0-3F66-BC34-62CA2B98FD3A}"/>
              </a:ext>
            </a:extLst>
          </p:cNvPr>
          <p:cNvPicPr>
            <a:picLocks noChangeAspect="1"/>
          </p:cNvPicPr>
          <p:nvPr/>
        </p:nvPicPr>
        <p:blipFill>
          <a:blip r:embed="rId2">
            <a:extLst>
              <a:ext uri="{837473B0-CC2E-450A-ABE3-18F120FF3D39}">
                <a1611:picAttrSrcUrl xmlns:a1611="http://schemas.microsoft.com/office/drawing/2016/11/main" r:id="rId3"/>
              </a:ext>
            </a:extLst>
          </a:blip>
          <a:srcRect l="13719" r="13719"/>
          <a:stretch/>
        </p:blipFill>
        <p:spPr>
          <a:xfrm>
            <a:off x="161779"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9F8F3A2-A139-0AD9-FE97-CB031EB938FA}"/>
              </a:ext>
            </a:extLst>
          </p:cNvPr>
          <p:cNvSpPr>
            <a:spLocks noGrp="1"/>
          </p:cNvSpPr>
          <p:nvPr>
            <p:ph idx="1"/>
          </p:nvPr>
        </p:nvSpPr>
        <p:spPr>
          <a:xfrm>
            <a:off x="4376062" y="2898648"/>
            <a:ext cx="7489370" cy="3959352"/>
          </a:xfrm>
        </p:spPr>
        <p:txBody>
          <a:bodyPr>
            <a:normAutofit/>
          </a:bodyPr>
          <a:lstStyle/>
          <a:p>
            <a:r>
              <a:rPr lang="es-EC" sz="3400" dirty="0"/>
              <a:t> "Si quieres ser perfecto, anda, vende lo que tienes, y dáselo a los pobres, y tendrás un tesoro en los cielos" (Mt 19,21). </a:t>
            </a:r>
          </a:p>
          <a:p>
            <a:r>
              <a:rPr lang="es-EC" sz="3400" dirty="0"/>
              <a:t>Cuando hagas banquete, llama a los pobres, a los lisiados, a los cojos, a los ciegos; y serás dichoso" (Lc 14,13-14). </a:t>
            </a:r>
          </a:p>
          <a:p>
            <a:endParaRPr lang="es-EC" sz="3300" dirty="0"/>
          </a:p>
        </p:txBody>
      </p:sp>
      <p:sp>
        <p:nvSpPr>
          <p:cNvPr id="7" name="CuadroTexto 6">
            <a:extLst>
              <a:ext uri="{FF2B5EF4-FFF2-40B4-BE49-F238E27FC236}">
                <a16:creationId xmlns:a16="http://schemas.microsoft.com/office/drawing/2014/main" id="{88EE3658-170E-57FA-0C4D-773C90B7E4C5}"/>
              </a:ext>
            </a:extLst>
          </p:cNvPr>
          <p:cNvSpPr txBox="1"/>
          <p:nvPr/>
        </p:nvSpPr>
        <p:spPr>
          <a:xfrm>
            <a:off x="161779" y="6858001"/>
            <a:ext cx="4052522" cy="230832"/>
          </a:xfrm>
          <a:prstGeom prst="rect">
            <a:avLst/>
          </a:prstGeom>
          <a:noFill/>
        </p:spPr>
        <p:txBody>
          <a:bodyPr wrap="square" rtlCol="0">
            <a:spAutoFit/>
          </a:bodyPr>
          <a:lstStyle/>
          <a:p>
            <a:r>
              <a:rPr lang="es-EC" sz="900">
                <a:hlinkClick r:id="rId3" tooltip="https://wwwotrascosas.blogspot.com/2012/05/elecciones.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7116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DD1B2646-4BE5-7F1C-BFEE-F82E29D9D974}"/>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l="6629" r="6629"/>
          <a:stretch/>
        </p:blipFill>
        <p:spPr bwMode="auto">
          <a:xfrm>
            <a:off x="4180114" y="10"/>
            <a:ext cx="80118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7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FEB7DBD-4A91-369E-8D34-0959B7C954DA}"/>
              </a:ext>
            </a:extLst>
          </p:cNvPr>
          <p:cNvSpPr>
            <a:spLocks noGrp="1"/>
          </p:cNvSpPr>
          <p:nvPr>
            <p:ph type="title"/>
          </p:nvPr>
        </p:nvSpPr>
        <p:spPr>
          <a:xfrm>
            <a:off x="432757" y="984557"/>
            <a:ext cx="4389966" cy="1899912"/>
          </a:xfrm>
        </p:spPr>
        <p:txBody>
          <a:bodyPr>
            <a:normAutofit/>
          </a:bodyPr>
          <a:lstStyle/>
          <a:p>
            <a:r>
              <a:rPr lang="es-ES" sz="4000" b="1" dirty="0"/>
              <a:t>Pobreza espiritual</a:t>
            </a:r>
          </a:p>
        </p:txBody>
      </p:sp>
      <p:sp>
        <p:nvSpPr>
          <p:cNvPr id="3" name="Marcador de contenido 2">
            <a:extLst>
              <a:ext uri="{FF2B5EF4-FFF2-40B4-BE49-F238E27FC236}">
                <a16:creationId xmlns:a16="http://schemas.microsoft.com/office/drawing/2014/main" id="{F1235FE9-DA5A-CA39-51E4-3CA6FD5D10CF}"/>
              </a:ext>
            </a:extLst>
          </p:cNvPr>
          <p:cNvSpPr>
            <a:spLocks noGrp="1"/>
          </p:cNvSpPr>
          <p:nvPr>
            <p:ph idx="1"/>
          </p:nvPr>
        </p:nvSpPr>
        <p:spPr>
          <a:xfrm>
            <a:off x="608215" y="3156872"/>
            <a:ext cx="3570374" cy="4058674"/>
          </a:xfrm>
        </p:spPr>
        <p:txBody>
          <a:bodyPr>
            <a:normAutofit/>
          </a:bodyPr>
          <a:lstStyle/>
          <a:p>
            <a:pPr marL="0" indent="0">
              <a:buNone/>
            </a:pPr>
            <a:r>
              <a:rPr lang="es-EC" sz="3600" dirty="0"/>
              <a:t>La humildad y la dependencia total a la misericordia de Dios</a:t>
            </a:r>
            <a:r>
              <a:rPr lang="es-EC" sz="4000" dirty="0"/>
              <a:t>.</a:t>
            </a:r>
            <a:endParaRPr lang="es-ES" sz="4000" dirty="0"/>
          </a:p>
        </p:txBody>
      </p:sp>
      <p:sp>
        <p:nvSpPr>
          <p:cNvPr id="4" name="CuadroTexto 3">
            <a:extLst>
              <a:ext uri="{FF2B5EF4-FFF2-40B4-BE49-F238E27FC236}">
                <a16:creationId xmlns:a16="http://schemas.microsoft.com/office/drawing/2014/main" id="{985832DE-19FC-0A89-7E42-1DCE37A08DB8}"/>
              </a:ext>
            </a:extLst>
          </p:cNvPr>
          <p:cNvSpPr txBox="1"/>
          <p:nvPr/>
        </p:nvSpPr>
        <p:spPr>
          <a:xfrm>
            <a:off x="4180114" y="6858000"/>
            <a:ext cx="8011884" cy="230832"/>
          </a:xfrm>
          <a:prstGeom prst="rect">
            <a:avLst/>
          </a:prstGeom>
          <a:noFill/>
        </p:spPr>
        <p:txBody>
          <a:bodyPr wrap="square" rtlCol="0">
            <a:spAutoFit/>
          </a:bodyPr>
          <a:lstStyle/>
          <a:p>
            <a:r>
              <a:rPr lang="es-EC" sz="900">
                <a:hlinkClick r:id="rId3" tooltip="https://diosamoreterno.blogspot.com/2010/07/"/>
              </a:rPr>
              <a:t>Esta foto</a:t>
            </a:r>
            <a:r>
              <a:rPr lang="es-EC" sz="900"/>
              <a:t> de Autor desconocido está bajo licencia </a:t>
            </a:r>
            <a:r>
              <a:rPr lang="es-EC" sz="900">
                <a:hlinkClick r:id="rId4" tooltip="https://creativecommons.org/licenses/by/3.0/"/>
              </a:rPr>
              <a:t>CC BY</a:t>
            </a:r>
            <a:endParaRPr lang="es-EC" sz="900"/>
          </a:p>
        </p:txBody>
      </p:sp>
    </p:spTree>
    <p:extLst>
      <p:ext uri="{BB962C8B-B14F-4D97-AF65-F5344CB8AC3E}">
        <p14:creationId xmlns:p14="http://schemas.microsoft.com/office/powerpoint/2010/main" val="12657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6BD9198-1DB5-F15E-6907-1AFC4857C76A}"/>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DILEXI</a:t>
            </a:r>
            <a:r>
              <a:rPr lang="en-US" sz="6600" dirty="0"/>
              <a:t> TE</a:t>
            </a:r>
            <a:endParaRPr lang="en-US" sz="6600" kern="1200" dirty="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80A3D7EF-4743-A431-F738-917C8590190D}"/>
              </a:ext>
            </a:extLst>
          </p:cNvPr>
          <p:cNvSpPr>
            <a:spLocks noGrp="1"/>
          </p:cNvSpPr>
          <p:nvPr>
            <p:ph type="body" idx="1"/>
          </p:nvPr>
        </p:nvSpPr>
        <p:spPr>
          <a:xfrm>
            <a:off x="838199" y="4983276"/>
            <a:ext cx="10512552" cy="1126680"/>
          </a:xfrm>
        </p:spPr>
        <p:txBody>
          <a:bodyPr vert="horz" lIns="91440" tIns="45720" rIns="91440" bIns="45720" rtlCol="0">
            <a:normAutofit/>
          </a:bodyPr>
          <a:lstStyle/>
          <a:p>
            <a:endParaRPr lang="en-US" sz="2400" kern="1200">
              <a:solidFill>
                <a:schemeClr val="tx1"/>
              </a:solidFill>
              <a:latin typeface="+mn-lt"/>
              <a:ea typeface="+mn-ea"/>
              <a:cs typeface="+mn-cs"/>
            </a:endParaRP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73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54D202D-06DF-B638-F2B1-3BB8833EDE52}"/>
              </a:ext>
            </a:extLst>
          </p:cNvPr>
          <p:cNvSpPr>
            <a:spLocks noGrp="1"/>
          </p:cNvSpPr>
          <p:nvPr>
            <p:ph type="title"/>
          </p:nvPr>
        </p:nvSpPr>
        <p:spPr>
          <a:xfrm>
            <a:off x="403213" y="1165860"/>
            <a:ext cx="4189686" cy="4526280"/>
          </a:xfrm>
        </p:spPr>
        <p:txBody>
          <a:bodyPr>
            <a:normAutofit/>
          </a:bodyPr>
          <a:lstStyle/>
          <a:p>
            <a:r>
              <a:rPr lang="es-ES" sz="4000" dirty="0"/>
              <a:t>Papa León XIV (2025) Exhortación apostólica DT, 8)</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6919B27-D9CB-A27B-5FB2-7B29A98184B4}"/>
              </a:ext>
            </a:extLst>
          </p:cNvPr>
          <p:cNvSpPr>
            <a:spLocks noGrp="1"/>
          </p:cNvSpPr>
          <p:nvPr>
            <p:ph idx="1"/>
          </p:nvPr>
        </p:nvSpPr>
        <p:spPr>
          <a:xfrm>
            <a:off x="5434150" y="689113"/>
            <a:ext cx="5669280" cy="5486399"/>
          </a:xfrm>
        </p:spPr>
        <p:txBody>
          <a:bodyPr anchor="ctr">
            <a:normAutofit/>
          </a:bodyPr>
          <a:lstStyle/>
          <a:p>
            <a:pPr marL="0" lvl="0" indent="0">
              <a:buNone/>
            </a:pPr>
            <a:r>
              <a:rPr lang="es-ES" sz="3200" dirty="0"/>
              <a:t>Escuchando el grito del pobre, estamos llamados a identificarnos con el corazón de Dios, que es premuroso con las necesidades de sus hijos y especialmente de los </a:t>
            </a:r>
            <a:r>
              <a:rPr lang="es-ES" sz="3200"/>
              <a:t>más necesitados.</a:t>
            </a:r>
            <a:endParaRPr lang="es-EC" sz="3200" dirty="0"/>
          </a:p>
        </p:txBody>
      </p:sp>
    </p:spTree>
    <p:extLst>
      <p:ext uri="{BB962C8B-B14F-4D97-AF65-F5344CB8AC3E}">
        <p14:creationId xmlns:p14="http://schemas.microsoft.com/office/powerpoint/2010/main" val="334519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54D202D-06DF-B638-F2B1-3BB8833EDE52}"/>
              </a:ext>
            </a:extLst>
          </p:cNvPr>
          <p:cNvSpPr>
            <a:spLocks noGrp="1"/>
          </p:cNvSpPr>
          <p:nvPr>
            <p:ph type="title"/>
          </p:nvPr>
        </p:nvSpPr>
        <p:spPr>
          <a:xfrm>
            <a:off x="621791" y="1161288"/>
            <a:ext cx="3971107" cy="4526280"/>
          </a:xfrm>
        </p:spPr>
        <p:txBody>
          <a:bodyPr>
            <a:normAutofit/>
          </a:bodyPr>
          <a:lstStyle/>
          <a:p>
            <a:r>
              <a:rPr lang="es-ES" sz="4000" dirty="0"/>
              <a:t>Papa León XIV (2025) </a:t>
            </a:r>
            <a:r>
              <a:rPr lang="es-ES" sz="4000" i="1" dirty="0"/>
              <a:t>Exhortación apostólica DT,</a:t>
            </a:r>
            <a:r>
              <a:rPr lang="es-ES" sz="4000" dirty="0"/>
              <a:t> 16</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6919B27-D9CB-A27B-5FB2-7B29A98184B4}"/>
              </a:ext>
            </a:extLst>
          </p:cNvPr>
          <p:cNvSpPr>
            <a:spLocks noGrp="1"/>
          </p:cNvSpPr>
          <p:nvPr>
            <p:ph idx="1"/>
          </p:nvPr>
        </p:nvSpPr>
        <p:spPr>
          <a:xfrm>
            <a:off x="5434149" y="689113"/>
            <a:ext cx="5916603" cy="5486399"/>
          </a:xfrm>
        </p:spPr>
        <p:txBody>
          <a:bodyPr anchor="ctr">
            <a:normAutofit/>
          </a:bodyPr>
          <a:lstStyle/>
          <a:p>
            <a:pPr marL="0" lvl="0" indent="0">
              <a:buNone/>
            </a:pPr>
            <a:r>
              <a:rPr lang="es-ES" dirty="0"/>
              <a:t>Una teología de opción preferencial de Dios por los pobres, nacida en un contexto latinoamericano y en particular en la Asamblea de Puebla y ha sido bien integrada en el magisterio de la Iglesia. En el rostro herido de los pobres encontramos impreso el sufrimiento de los pobres inocentes y por tanto, el mismo sufrimiento de Cristo. </a:t>
            </a:r>
            <a:endParaRPr lang="es-EC" dirty="0"/>
          </a:p>
        </p:txBody>
      </p:sp>
    </p:spTree>
    <p:extLst>
      <p:ext uri="{BB962C8B-B14F-4D97-AF65-F5344CB8AC3E}">
        <p14:creationId xmlns:p14="http://schemas.microsoft.com/office/powerpoint/2010/main" val="9527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54D202D-06DF-B638-F2B1-3BB8833EDE52}"/>
              </a:ext>
            </a:extLst>
          </p:cNvPr>
          <p:cNvSpPr>
            <a:spLocks noGrp="1"/>
          </p:cNvSpPr>
          <p:nvPr>
            <p:ph type="title"/>
          </p:nvPr>
        </p:nvSpPr>
        <p:spPr>
          <a:xfrm>
            <a:off x="621792" y="1161288"/>
            <a:ext cx="4189686" cy="4526280"/>
          </a:xfrm>
        </p:spPr>
        <p:txBody>
          <a:bodyPr>
            <a:normAutofit/>
          </a:bodyPr>
          <a:lstStyle/>
          <a:p>
            <a:r>
              <a:rPr lang="es-ES" sz="4000" dirty="0"/>
              <a:t>Papa León XIV (2025) </a:t>
            </a:r>
            <a:r>
              <a:rPr lang="es-ES" sz="4000" i="1" dirty="0"/>
              <a:t>Exhortación apostólica DT,</a:t>
            </a:r>
            <a:r>
              <a:rPr lang="es-ES" sz="4000" dirty="0"/>
              <a:t> 21.</a:t>
            </a:r>
            <a:br>
              <a:rPr lang="es-EC" sz="4000" dirty="0"/>
            </a:br>
            <a:endParaRPr lang="es-ES"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66919B27-D9CB-A27B-5FB2-7B29A98184B4}"/>
              </a:ext>
            </a:extLst>
          </p:cNvPr>
          <p:cNvSpPr>
            <a:spLocks noGrp="1"/>
          </p:cNvSpPr>
          <p:nvPr>
            <p:ph idx="1"/>
          </p:nvPr>
        </p:nvSpPr>
        <p:spPr>
          <a:xfrm>
            <a:off x="5305254" y="681228"/>
            <a:ext cx="6136059" cy="5486399"/>
          </a:xfrm>
        </p:spPr>
        <p:txBody>
          <a:bodyPr anchor="ctr">
            <a:normAutofit/>
          </a:bodyPr>
          <a:lstStyle/>
          <a:p>
            <a:pPr marL="0" indent="0">
              <a:buNone/>
            </a:pPr>
            <a:r>
              <a:rPr lang="es-ES" sz="3200" dirty="0"/>
              <a:t>Si la Iglesia quiere ser de Cristo, debe ser la Iglesia de las Bienaventuranzas, una Iglesia que hace espacio a los pequeños y camina pobre con los pobres, un lugar en el que los pobres tienen un sitio privilegiado (cf. </a:t>
            </a:r>
            <a:r>
              <a:rPr lang="es-ES" sz="3200" dirty="0" err="1"/>
              <a:t>St</a:t>
            </a:r>
            <a:r>
              <a:rPr lang="es-ES" sz="3200" dirty="0"/>
              <a:t> 2,2-4).</a:t>
            </a:r>
            <a:endParaRPr lang="es-EC" sz="3200" dirty="0"/>
          </a:p>
        </p:txBody>
      </p:sp>
    </p:spTree>
    <p:extLst>
      <p:ext uri="{BB962C8B-B14F-4D97-AF65-F5344CB8AC3E}">
        <p14:creationId xmlns:p14="http://schemas.microsoft.com/office/powerpoint/2010/main" val="7234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C9E549-9C98-0D93-5843-A03ADDE088D0}"/>
              </a:ext>
            </a:extLst>
          </p:cNvPr>
          <p:cNvSpPr>
            <a:spLocks noGrp="1"/>
          </p:cNvSpPr>
          <p:nvPr>
            <p:ph type="title"/>
          </p:nvPr>
        </p:nvSpPr>
        <p:spPr>
          <a:xfrm>
            <a:off x="838200" y="2675731"/>
            <a:ext cx="10515600" cy="1325563"/>
          </a:xfrm>
        </p:spPr>
        <p:txBody>
          <a:bodyPr/>
          <a:lstStyle/>
          <a:p>
            <a:pPr algn="ctr"/>
            <a:r>
              <a:rPr lang="es-EC" b="1" dirty="0">
                <a:latin typeface="Copperplate Gothic Bold" panose="020E0705020206020404" pitchFamily="34" charset="77"/>
              </a:rPr>
              <a:t>GRACIAS </a:t>
            </a:r>
          </a:p>
        </p:txBody>
      </p:sp>
    </p:spTree>
    <p:extLst>
      <p:ext uri="{BB962C8B-B14F-4D97-AF65-F5344CB8AC3E}">
        <p14:creationId xmlns:p14="http://schemas.microsoft.com/office/powerpoint/2010/main" val="313700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8B9737-0D80-8743-99E6-C3BD00E6D6AF}"/>
              </a:ext>
            </a:extLst>
          </p:cNvPr>
          <p:cNvSpPr>
            <a:spLocks noGrp="1"/>
          </p:cNvSpPr>
          <p:nvPr>
            <p:ph type="title"/>
          </p:nvPr>
        </p:nvSpPr>
        <p:spPr>
          <a:xfrm>
            <a:off x="343752" y="640823"/>
            <a:ext cx="3961366" cy="5583148"/>
          </a:xfrm>
        </p:spPr>
        <p:txBody>
          <a:bodyPr anchor="ctr">
            <a:normAutofit/>
          </a:bodyPr>
          <a:lstStyle/>
          <a:p>
            <a:br>
              <a:rPr lang="es-ES" sz="5400" dirty="0"/>
            </a:br>
            <a:r>
              <a:rPr lang="es-ES" sz="3600" b="1" dirty="0">
                <a:effectLst/>
                <a:latin typeface="Calibri" panose="020F0502020204030204" pitchFamily="34" charset="0"/>
                <a:ea typeface="Calibri" panose="020F0502020204030204" pitchFamily="34" charset="0"/>
                <a:cs typeface="Calibri" panose="020F0502020204030204" pitchFamily="34" charset="0"/>
              </a:rPr>
              <a:t>Formas de pobreza </a:t>
            </a:r>
            <a:br>
              <a:rPr lang="es-EC" sz="3600" dirty="0">
                <a:effectLst/>
                <a:latin typeface="Calibri" panose="020F0502020204030204" pitchFamily="34" charset="0"/>
                <a:ea typeface="Calibri" panose="020F0502020204030204" pitchFamily="34" charset="0"/>
                <a:cs typeface="Times New Roman" panose="02020603050405020304" pitchFamily="18" charset="0"/>
              </a:rPr>
            </a:br>
            <a:endParaRPr lang="es-E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471B6059-347A-F953-2A09-E2969C33253F}"/>
              </a:ext>
            </a:extLst>
          </p:cNvPr>
          <p:cNvSpPr>
            <a:spLocks noGrp="1"/>
          </p:cNvSpPr>
          <p:nvPr>
            <p:ph idx="1"/>
          </p:nvPr>
        </p:nvSpPr>
        <p:spPr>
          <a:xfrm>
            <a:off x="4611440" y="1825625"/>
            <a:ext cx="6742359" cy="4351338"/>
          </a:xfrm>
        </p:spPr>
        <p:txBody>
          <a:bodyPr/>
          <a:lstStyle/>
          <a:p>
            <a:pPr marL="0" indent="0" algn="just">
              <a:buNone/>
            </a:pPr>
            <a:r>
              <a:rPr lang="es-ES" dirty="0">
                <a:effectLst/>
                <a:latin typeface="Calibri" panose="020F0502020204030204" pitchFamily="34" charset="0"/>
                <a:ea typeface="Calibri" panose="020F0502020204030204" pitchFamily="34" charset="0"/>
                <a:cs typeface="Calibri" panose="020F0502020204030204" pitchFamily="34" charset="0"/>
              </a:rPr>
              <a:t>Aquella de los que no tienen medios de sustento material, la pobreza del que está marginado socialmente y no tiene instrumentos para dar voz a su dignidad y a sus capacidades, la pobreza moral y espiritual, la pobreza cultural, la del que se encuentra en una condición de debilidad o fragilidad personal o social, la pobreza del que no tiene derecho, ni espacio, ni libertad </a:t>
            </a:r>
            <a:r>
              <a:rPr lang="es-ES" dirty="0">
                <a:latin typeface="Calibri" panose="020F0502020204030204" pitchFamily="34" charset="0"/>
                <a:cs typeface="Calibri" panose="020F0502020204030204" pitchFamily="34" charset="0"/>
              </a:rPr>
              <a:t>(Papa León XIV (2025) Exhortación apostólica DT 9).</a:t>
            </a:r>
            <a:endParaRPr lang="es-EC" dirty="0">
              <a:latin typeface="Calibri" panose="020F0502020204030204" pitchFamily="34" charset="0"/>
              <a:cs typeface="Calibri" panose="020F0502020204030204" pitchFamily="34" charset="0"/>
            </a:endParaRPr>
          </a:p>
          <a:p>
            <a:endParaRPr lang="es-EC" dirty="0"/>
          </a:p>
        </p:txBody>
      </p:sp>
    </p:spTree>
    <p:extLst>
      <p:ext uri="{BB962C8B-B14F-4D97-AF65-F5344CB8AC3E}">
        <p14:creationId xmlns:p14="http://schemas.microsoft.com/office/powerpoint/2010/main" val="171491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0903E2-F60D-F0C9-BC68-543DE125B4B9}"/>
              </a:ext>
            </a:extLst>
          </p:cNvPr>
          <p:cNvPicPr>
            <a:picLocks noChangeAspect="1"/>
          </p:cNvPicPr>
          <p:nvPr/>
        </p:nvPicPr>
        <p:blipFill>
          <a:blip r:embed="rId2">
            <a:extLst>
              <a:ext uri="{837473B0-CC2E-450A-ABE3-18F120FF3D39}">
                <a1611:picAttrSrcUrl xmlns:a1611="http://schemas.microsoft.com/office/drawing/2016/11/main" r:id="rId3"/>
              </a:ext>
            </a:extLst>
          </a:blip>
          <a:srcRect l="13627" r="13627"/>
          <a:stretch/>
        </p:blipFill>
        <p:spPr>
          <a:xfrm>
            <a:off x="4116046"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14EEB4E-83D6-C6FC-7F35-B88FC15B545A}"/>
              </a:ext>
            </a:extLst>
          </p:cNvPr>
          <p:cNvSpPr>
            <a:spLocks noGrp="1"/>
          </p:cNvSpPr>
          <p:nvPr>
            <p:ph type="title"/>
          </p:nvPr>
        </p:nvSpPr>
        <p:spPr>
          <a:xfrm>
            <a:off x="544044" y="887801"/>
            <a:ext cx="8668511" cy="1097277"/>
          </a:xfrm>
        </p:spPr>
        <p:txBody>
          <a:bodyPr vert="horz" lIns="91440" tIns="45720" rIns="91440" bIns="45720" rtlCol="0" anchor="b">
            <a:normAutofit/>
          </a:bodyPr>
          <a:lstStyle/>
          <a:p>
            <a:r>
              <a:rPr lang="en-US" sz="4800" dirty="0"/>
              <a:t>La misericordia </a:t>
            </a:r>
            <a:r>
              <a:rPr lang="en-US" sz="4800" dirty="0" err="1"/>
              <a:t>hacia</a:t>
            </a:r>
            <a:r>
              <a:rPr lang="en-US" sz="4800" dirty="0"/>
              <a:t> </a:t>
            </a:r>
            <a:r>
              <a:rPr lang="en-US" sz="4800" dirty="0" err="1"/>
              <a:t>los</a:t>
            </a:r>
            <a:r>
              <a:rPr lang="en-US" sz="4800" dirty="0"/>
              <a:t> </a:t>
            </a:r>
            <a:r>
              <a:rPr lang="en-US" sz="4800" dirty="0" err="1"/>
              <a:t>pobres</a:t>
            </a:r>
            <a:r>
              <a:rPr lang="en-US" sz="4800" dirty="0"/>
              <a:t> </a:t>
            </a:r>
          </a:p>
        </p:txBody>
      </p:sp>
      <p:sp>
        <p:nvSpPr>
          <p:cNvPr id="3" name="Marcador de texto 2">
            <a:extLst>
              <a:ext uri="{FF2B5EF4-FFF2-40B4-BE49-F238E27FC236}">
                <a16:creationId xmlns:a16="http://schemas.microsoft.com/office/drawing/2014/main" id="{02E1F8BD-8E53-D125-44F2-8BA7E9B416BE}"/>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dirty="0">
              <a:solidFill>
                <a:schemeClr val="tx1"/>
              </a:solidFill>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5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AE2DF1E9-E7AA-684B-48F4-41B43D6AF9FA}"/>
              </a:ext>
            </a:extLst>
          </p:cNvPr>
          <p:cNvPicPr>
            <a:picLocks noChangeAspect="1" noChangeArrowheads="1"/>
          </p:cNvPicPr>
          <p:nvPr/>
        </p:nvPicPr>
        <p:blipFill>
          <a:blip r:embed="rId2">
            <a:extLst>
              <a:ext uri="{837473B0-CC2E-450A-ABE3-18F120FF3D39}">
                <a1611:picAttrSrcUrl xmlns:a1611="http://schemas.microsoft.com/office/drawing/2016/11/main" r:id="rId3"/>
              </a:ext>
            </a:extLst>
          </a:blip>
          <a:srcRect t="1986" b="1986"/>
          <a:stretch/>
        </p:blipFill>
        <p:spPr bwMode="auto">
          <a:xfrm>
            <a:off x="3523475" y="0"/>
            <a:ext cx="8668525" cy="6858000"/>
          </a:xfrm>
          <a:prstGeom prst="rect">
            <a:avLst/>
          </a:prstGeom>
          <a:noFill/>
          <a:extLst>
            <a:ext uri="{909E8E84-426E-40DD-AFC4-6F175D3DCCD1}">
              <a14:hiddenFill xmlns:a14="http://schemas.microsoft.com/office/drawing/2010/main">
                <a:solidFill>
                  <a:srgbClr val="FFFFFF"/>
                </a:solidFill>
              </a14:hiddenFill>
            </a:ext>
          </a:extLst>
        </p:spPr>
      </p:pic>
      <p:sp>
        <p:nvSpPr>
          <p:cNvPr id="8201" name="Rectangle 820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4CE1504-7ECD-F878-DE97-D921219D2C9E}"/>
              </a:ext>
            </a:extLst>
          </p:cNvPr>
          <p:cNvSpPr>
            <a:spLocks noGrp="1"/>
          </p:cNvSpPr>
          <p:nvPr>
            <p:ph type="title"/>
          </p:nvPr>
        </p:nvSpPr>
        <p:spPr>
          <a:xfrm>
            <a:off x="519528" y="1940966"/>
            <a:ext cx="4420590" cy="2066716"/>
          </a:xfrm>
        </p:spPr>
        <p:txBody>
          <a:bodyPr vert="horz" lIns="91440" tIns="45720" rIns="91440" bIns="45720" rtlCol="0" anchor="b">
            <a:normAutofit/>
          </a:bodyPr>
          <a:lstStyle/>
          <a:p>
            <a:r>
              <a:rPr lang="en-US" sz="4800" dirty="0" err="1"/>
              <a:t>Pentateuco</a:t>
            </a:r>
            <a:r>
              <a:rPr lang="en-US" sz="4800" dirty="0"/>
              <a:t> </a:t>
            </a:r>
          </a:p>
        </p:txBody>
      </p:sp>
      <p:sp>
        <p:nvSpPr>
          <p:cNvPr id="8203" name="Rectangle 820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205" name="Rectangle 820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6541B9F4-0CD7-53D8-C2CC-A09AE6AADE80}"/>
              </a:ext>
            </a:extLst>
          </p:cNvPr>
          <p:cNvSpPr txBox="1"/>
          <p:nvPr/>
        </p:nvSpPr>
        <p:spPr>
          <a:xfrm>
            <a:off x="3523475" y="6858000"/>
            <a:ext cx="8668525" cy="230832"/>
          </a:xfrm>
          <a:prstGeom prst="rect">
            <a:avLst/>
          </a:prstGeom>
          <a:noFill/>
        </p:spPr>
        <p:txBody>
          <a:bodyPr wrap="square" rtlCol="0">
            <a:spAutoFit/>
          </a:bodyPr>
          <a:lstStyle/>
          <a:p>
            <a:r>
              <a:rPr lang="es-EC" sz="900">
                <a:hlinkClick r:id="rId3" tooltip="https://neoatierra.blogspot.com/2010/04/que-es-el-canon-de-la-biblia.html"/>
              </a:rPr>
              <a:t>Esta foto</a:t>
            </a:r>
            <a:r>
              <a:rPr lang="es-EC" sz="900"/>
              <a:t> de Autor desconocido está bajo licencia </a:t>
            </a:r>
            <a:r>
              <a:rPr lang="es-EC" sz="900">
                <a:hlinkClick r:id="rId4" tooltip="https://creativecommons.org/licenses/by-nc-nd/3.0/"/>
              </a:rPr>
              <a:t>CC BY-NC-ND</a:t>
            </a:r>
            <a:endParaRPr lang="es-EC" sz="900"/>
          </a:p>
        </p:txBody>
      </p:sp>
    </p:spTree>
    <p:extLst>
      <p:ext uri="{BB962C8B-B14F-4D97-AF65-F5344CB8AC3E}">
        <p14:creationId xmlns:p14="http://schemas.microsoft.com/office/powerpoint/2010/main" val="108315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841248" y="548640"/>
            <a:ext cx="3600860" cy="5431536"/>
          </a:xfrm>
        </p:spPr>
        <p:txBody>
          <a:bodyPr>
            <a:normAutofit/>
          </a:bodyPr>
          <a:lstStyle/>
          <a:p>
            <a:r>
              <a:rPr lang="es-ES" sz="4800" dirty="0"/>
              <a:t>Dios escucha el clamor del pobre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B24067-BBB7-5BC6-A886-215F9B36EF85}"/>
              </a:ext>
            </a:extLst>
          </p:cNvPr>
          <p:cNvSpPr>
            <a:spLocks noGrp="1"/>
          </p:cNvSpPr>
          <p:nvPr>
            <p:ph idx="1"/>
          </p:nvPr>
        </p:nvSpPr>
        <p:spPr>
          <a:xfrm>
            <a:off x="5126418" y="552091"/>
            <a:ext cx="6224335" cy="5431536"/>
          </a:xfrm>
        </p:spPr>
        <p:txBody>
          <a:bodyPr anchor="ctr">
            <a:normAutofit/>
          </a:bodyPr>
          <a:lstStyle/>
          <a:p>
            <a:pPr marL="0" indent="0">
              <a:buNone/>
            </a:pPr>
            <a:r>
              <a:rPr lang="es-ES" dirty="0"/>
              <a:t>“Yo he visto la opresión de mi pueblo, que está en Egipto, y he escuchado su clamor en presencia de sus opresores; pues ya conozco sus sufrimientos”. He bajado para liberarle de la mano de los egipcios…” (Ex 3,7-8).</a:t>
            </a:r>
            <a:endParaRPr lang="es-EC" dirty="0"/>
          </a:p>
        </p:txBody>
      </p:sp>
    </p:spTree>
    <p:extLst>
      <p:ext uri="{BB962C8B-B14F-4D97-AF65-F5344CB8AC3E}">
        <p14:creationId xmlns:p14="http://schemas.microsoft.com/office/powerpoint/2010/main" val="13580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B78808-5A31-BBB5-2A54-8D7632DB5F15}"/>
              </a:ext>
            </a:extLst>
          </p:cNvPr>
          <p:cNvSpPr>
            <a:spLocks noGrp="1"/>
          </p:cNvSpPr>
          <p:nvPr>
            <p:ph type="title"/>
          </p:nvPr>
        </p:nvSpPr>
        <p:spPr>
          <a:xfrm>
            <a:off x="841248" y="548640"/>
            <a:ext cx="3600860" cy="5431536"/>
          </a:xfrm>
        </p:spPr>
        <p:txBody>
          <a:bodyPr>
            <a:normAutofit/>
          </a:bodyPr>
          <a:lstStyle/>
          <a:p>
            <a:r>
              <a:rPr lang="es-ES" sz="4800" dirty="0"/>
              <a:t>Solidaridad con el pobre, indigente y forastero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rcador de contenido 2">
            <a:extLst>
              <a:ext uri="{FF2B5EF4-FFF2-40B4-BE49-F238E27FC236}">
                <a16:creationId xmlns:a16="http://schemas.microsoft.com/office/drawing/2014/main" id="{8F72BE71-C141-3CEC-8E1F-FC162F244B46}"/>
              </a:ext>
            </a:extLst>
          </p:cNvPr>
          <p:cNvSpPr>
            <a:spLocks noGrp="1"/>
          </p:cNvSpPr>
          <p:nvPr>
            <p:ph idx="1"/>
          </p:nvPr>
        </p:nvSpPr>
        <p:spPr>
          <a:xfrm>
            <a:off x="5027713" y="1020612"/>
            <a:ext cx="6323039" cy="5431536"/>
          </a:xfrm>
        </p:spPr>
        <p:txBody>
          <a:bodyPr anchor="ctr">
            <a:normAutofit/>
          </a:bodyPr>
          <a:lstStyle/>
          <a:p>
            <a:r>
              <a:rPr lang="es-ES" dirty="0"/>
              <a:t>Cuando sea tiempo de cosechar, no siegues hasta la misma orilla del campo, ni recojas las espigas caídas. Tampoco rebusques en tus viñas, ni recojas de tus huertos las frutas caídas. Las dejarás al pobre y al forastero: ¡Yo soy Yahvé, tu Dios! (</a:t>
            </a:r>
            <a:r>
              <a:rPr lang="es-ES" dirty="0" err="1"/>
              <a:t>Lv</a:t>
            </a:r>
            <a:r>
              <a:rPr lang="es-ES" dirty="0"/>
              <a:t> 19,9-10).</a:t>
            </a:r>
            <a:endParaRPr lang="es-EC" dirty="0"/>
          </a:p>
          <a:p>
            <a:r>
              <a:rPr lang="es-ES" dirty="0"/>
              <a:t>Nunca faltarán pobres en este país, por esto te doy yo este mandato: debes abrir tu mano a tu hermano, a aquel de los tuyos que es indigente y pobre en tu tierra</a:t>
            </a:r>
            <a:r>
              <a:rPr lang="es-EC" dirty="0"/>
              <a:t> (Dt 15,11).</a:t>
            </a:r>
          </a:p>
          <a:p>
            <a:pPr marL="0" indent="0">
              <a:buNone/>
            </a:pPr>
            <a:endParaRPr lang="es-EC" dirty="0"/>
          </a:p>
        </p:txBody>
      </p:sp>
    </p:spTree>
    <p:extLst>
      <p:ext uri="{BB962C8B-B14F-4D97-AF65-F5344CB8AC3E}">
        <p14:creationId xmlns:p14="http://schemas.microsoft.com/office/powerpoint/2010/main" val="72360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2136</Words>
  <Application>Microsoft Macintosh PowerPoint</Application>
  <PresentationFormat>Panorámica</PresentationFormat>
  <Paragraphs>142</Paragraphs>
  <Slides>44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44</vt:i4>
      </vt:variant>
    </vt:vector>
  </HeadingPairs>
  <TitlesOfParts>
    <vt:vector size="50" baseType="lpstr">
      <vt:lpstr>Arial</vt:lpstr>
      <vt:lpstr>Calibri</vt:lpstr>
      <vt:lpstr>Calibri Light</vt:lpstr>
      <vt:lpstr>Copperplate Gothic Bold</vt:lpstr>
      <vt:lpstr>Times New Roman</vt:lpstr>
      <vt:lpstr>Tema de Office</vt:lpstr>
      <vt:lpstr>LA MISERICORDIA HACIA LOS POBRES EN LA BIBLIA </vt:lpstr>
      <vt:lpstr>Los pobres en la Biblia </vt:lpstr>
      <vt:lpstr>Presentación de PowerPoint</vt:lpstr>
      <vt:lpstr>Pobreza espiritual</vt:lpstr>
      <vt:lpstr> Formas de pobreza  </vt:lpstr>
      <vt:lpstr>La misericordia hacia los pobres </vt:lpstr>
      <vt:lpstr>Pentateuco </vt:lpstr>
      <vt:lpstr>Dios escucha el clamor del pobre</vt:lpstr>
      <vt:lpstr>Solidaridad con el pobre, indigente y forastero</vt:lpstr>
      <vt:lpstr>Libros históricos </vt:lpstr>
      <vt:lpstr>Levanta al pobre</vt:lpstr>
      <vt:lpstr>Libros sapienciales</vt:lpstr>
      <vt:lpstr>Dichoso el que tiene piedad de los pobres   Quien oprime al pobre, ofende a Dios  Servir al pobre es un préstamo a Dios </vt:lpstr>
      <vt:lpstr>Dios defiende a los pobres  Dios no se olvida del pobre   Dios salva al pobre </vt:lpstr>
      <vt:lpstr>PROFETAS</vt:lpstr>
      <vt:lpstr>Un reclamo ante la injusticia  </vt:lpstr>
      <vt:lpstr>Defensa al afligido  </vt:lpstr>
      <vt:lpstr>Consecuencias por ofender al pobre </vt:lpstr>
      <vt:lpstr>EVANGELIOS</vt:lpstr>
      <vt:lpstr>Jesús, Mesías pobre</vt:lpstr>
      <vt:lpstr>Jesús, Mesías pobre</vt:lpstr>
      <vt:lpstr>Predicación de Jesús</vt:lpstr>
      <vt:lpstr>Permanencia de Jesús en los pobres</vt:lpstr>
      <vt:lpstr>Invitación a las obras de misericordia</vt:lpstr>
      <vt:lpstr>Hechos de los Apóstoles </vt:lpstr>
      <vt:lpstr>Asistencia a los pobres</vt:lpstr>
      <vt:lpstr>Cartas Paulinas </vt:lpstr>
      <vt:lpstr>La pobreza para enriquecernos   Generosidad con los pobres </vt:lpstr>
      <vt:lpstr>Cartas Católicas</vt:lpstr>
      <vt:lpstr>Dios eligió a los pobres</vt:lpstr>
      <vt:lpstr>Amor a Dios y al prójimo</vt:lpstr>
      <vt:lpstr>Apocalípsis </vt:lpstr>
      <vt:lpstr>Consuelo a los pobres y perseguidos </vt:lpstr>
      <vt:lpstr>CONCLUSIONES</vt:lpstr>
      <vt:lpstr>1. Mandato de generosidad</vt:lpstr>
      <vt:lpstr>1. Mandato de generosidad</vt:lpstr>
      <vt:lpstr>2. Justicia Social</vt:lpstr>
      <vt:lpstr>3. Recompensa Divina</vt:lpstr>
      <vt:lpstr>4. Instrucciones directas de Jesús </vt:lpstr>
      <vt:lpstr>DILEXI TE</vt:lpstr>
      <vt:lpstr>Papa León XIV (2025) Exhortación apostólica DT, 8)</vt:lpstr>
      <vt:lpstr>Papa León XIV (2025) Exhortación apostólica DT, 16</vt:lpstr>
      <vt:lpstr>Papa León XIV (2025) Exhortación apostólica DT, 21.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vida y el ministerio del sacerdote hoy</dc:title>
  <cp:lastModifiedBy>Fausto</cp:lastModifiedBy>
  <cp:revision>13</cp:revision>
  <dcterms:modified xsi:type="dcterms:W3CDTF">2026-02-09T03:23:36Z</dcterms:modified>
</cp:coreProperties>
</file>