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9" r:id="rId17"/>
  </p:sldIdLst>
  <p:sldSz cx="14630400" cy="8229600"/>
  <p:notesSz cx="8229600" cy="14630400"/>
  <p:embeddedFontLst>
    <p:embeddedFont>
      <p:font typeface="Libre Baskerville" panose="02000000000000000000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9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3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9D21-5D8A-529D-B3E5-759C1B0F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C176D-52C4-7204-FFED-6655B20ED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AC81D-9DEC-A755-0E53-B200E6004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42942-6428-20B6-8C49-9225AC175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7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E917-0EEC-6BA6-A468-1152C0B54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BA22B-C094-7056-C3C3-DC2549979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DA8AE-5EE1-EF76-4BC5-11DE3D33F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7C61-A00C-406F-D391-02C1413F0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696170"/>
            <a:ext cx="3252748" cy="373142"/>
          </a:xfrm>
          <a:prstGeom prst="roundRect">
            <a:avLst>
              <a:gd name="adj" fmla="val 6383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793790" y="2788466"/>
            <a:ext cx="3252748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TIEMPO DE CUARESMA Y PASCUA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93790" y="3148608"/>
            <a:ext cx="1019663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Misión en la Cuaresma y en la Pascua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793790" y="406634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 camino de conversión, encuentro y anuncio. Desde el Misterio Pascual hasta la Iglesia en salida, recorremos juntos los fundamentos de la misión evangelizadora en el tiempo litúrgico más profundo del año.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93790" y="5023811"/>
            <a:ext cx="13042821" cy="32385"/>
          </a:xfrm>
          <a:prstGeom prst="rect">
            <a:avLst/>
          </a:prstGeom>
          <a:solidFill>
            <a:srgbClr val="49495A">
              <a:alpha val="50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793790" y="5268322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s-ES" sz="12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Mons. Adalberto Jiménez, OFM Cap. Obispo del Vicariato Apostólico de Aguarico, Misión Capuchina</a:t>
            </a:r>
            <a:endParaRPr lang="en-US" sz="12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DED5B-9A8B-676B-00CC-CA49E8CB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826376B-35C1-7FB6-45F4-317AA59FB0F7}"/>
              </a:ext>
            </a:extLst>
          </p:cNvPr>
          <p:cNvSpPr/>
          <p:nvPr/>
        </p:nvSpPr>
        <p:spPr>
          <a:xfrm>
            <a:off x="1942267" y="556736"/>
            <a:ext cx="1273135" cy="228719"/>
          </a:xfrm>
          <a:prstGeom prst="roundRect">
            <a:avLst>
              <a:gd name="adj" fmla="val 7150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883CB1E-C12C-4DA4-ECBE-EC3F9B7A26A3}"/>
              </a:ext>
            </a:extLst>
          </p:cNvPr>
          <p:cNvSpPr/>
          <p:nvPr/>
        </p:nvSpPr>
        <p:spPr>
          <a:xfrm>
            <a:off x="2023943" y="597575"/>
            <a:ext cx="1109782" cy="147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LAS 7 CONVERSIONES</a:t>
            </a:r>
            <a:endParaRPr lang="en-US" sz="85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B51D0D8-36AF-EA82-1427-F06B262CBBA7}"/>
              </a:ext>
            </a:extLst>
          </p:cNvPr>
          <p:cNvSpPr/>
          <p:nvPr/>
        </p:nvSpPr>
        <p:spPr>
          <a:xfrm>
            <a:off x="1942267" y="1059317"/>
            <a:ext cx="6350581" cy="1952239"/>
          </a:xfrm>
          <a:prstGeom prst="roundRect">
            <a:avLst>
              <a:gd name="adj" fmla="val 2500"/>
            </a:avLst>
          </a:prstGeom>
          <a:solidFill>
            <a:srgbClr val="FBFAFF"/>
          </a:solidFill>
          <a:ln w="1524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88B9A4D4-B12A-C075-43B3-41BA4DBCA22B}"/>
              </a:ext>
            </a:extLst>
          </p:cNvPr>
          <p:cNvGrpSpPr/>
          <p:nvPr/>
        </p:nvGrpSpPr>
        <p:grpSpPr>
          <a:xfrm>
            <a:off x="1942267" y="1073280"/>
            <a:ext cx="5325639" cy="1938276"/>
            <a:chOff x="1957507" y="1404104"/>
            <a:chExt cx="5325639" cy="1938276"/>
          </a:xfrm>
        </p:grpSpPr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48E3FDB2-2BD1-A389-F685-036AE2F65529}"/>
                </a:ext>
              </a:extLst>
            </p:cNvPr>
            <p:cNvSpPr/>
            <p:nvPr/>
          </p:nvSpPr>
          <p:spPr>
            <a:xfrm>
              <a:off x="1957507" y="1404104"/>
              <a:ext cx="545068" cy="1938276"/>
            </a:xfrm>
            <a:prstGeom prst="roundRect">
              <a:avLst>
                <a:gd name="adj" fmla="val 395"/>
              </a:avLst>
            </a:prstGeom>
            <a:solidFill>
              <a:srgbClr val="EAE8F3"/>
            </a:solidFill>
            <a:ln/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29232BF1-CBF6-3330-B690-321F6F211E0E}"/>
                </a:ext>
              </a:extLst>
            </p:cNvPr>
            <p:cNvSpPr/>
            <p:nvPr/>
          </p:nvSpPr>
          <p:spPr>
            <a:xfrm>
              <a:off x="2127885" y="1669971"/>
              <a:ext cx="204311" cy="2553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</a:rPr>
                <a:t>7</a:t>
              </a:r>
              <a:endParaRPr lang="en-US" sz="1600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31A9B4C2-1A38-5895-23D9-D336242A7F7B}"/>
                </a:ext>
              </a:extLst>
            </p:cNvPr>
            <p:cNvSpPr/>
            <p:nvPr/>
          </p:nvSpPr>
          <p:spPr>
            <a:xfrm>
              <a:off x="4087955" y="1540312"/>
              <a:ext cx="1703308" cy="2128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Conversión</a:t>
              </a: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 </a:t>
              </a: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Eclesial</a:t>
              </a:r>
              <a:endParaRPr lang="en-US" sz="1600" dirty="0"/>
            </a:p>
            <a:p>
              <a:pPr>
                <a:lnSpc>
                  <a:spcPts val="1650"/>
                </a:lnSpc>
              </a:pPr>
              <a:endParaRPr lang="en-US" sz="1600" dirty="0"/>
            </a:p>
            <a:p>
              <a:pPr>
                <a:lnSpc>
                  <a:spcPts val="1650"/>
                </a:lnSpc>
              </a:pPr>
              <a:endParaRPr lang="en-US" sz="16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D7009CC2-65DB-9EF8-0AE2-B129A308E76D}"/>
                </a:ext>
              </a:extLst>
            </p:cNvPr>
            <p:cNvSpPr/>
            <p:nvPr/>
          </p:nvSpPr>
          <p:spPr>
            <a:xfrm>
              <a:off x="2691576" y="1833339"/>
              <a:ext cx="4591570" cy="7531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s-ES" sz="1500" dirty="0">
                  <a:latin typeface="+mj-lt"/>
                </a:rPr>
                <a:t>Se refiere a una Iglesia cercana, humilde y misionera, que escuche a </a:t>
              </a:r>
            </a:p>
            <a:p>
              <a:r>
                <a:rPr lang="es-ES" sz="1500" dirty="0">
                  <a:latin typeface="+mj-lt"/>
                </a:rPr>
                <a:t>todos, acompañe a los más necesitados y esté abierta al mundo. </a:t>
              </a:r>
            </a:p>
            <a:p>
              <a:r>
                <a:rPr lang="es-ES" sz="1500" dirty="0">
                  <a:latin typeface="+mj-lt"/>
                </a:rPr>
                <a:t>Busca que la Iglesia sea un hogar para todos y un ejemplo de servicio </a:t>
              </a:r>
            </a:p>
            <a:p>
              <a:r>
                <a:rPr lang="es-ES" sz="1500" dirty="0">
                  <a:latin typeface="+mj-lt"/>
                </a:rPr>
                <a:t>y amor al prójimo.</a:t>
              </a:r>
            </a:p>
            <a:p>
              <a:r>
                <a:rPr lang="es-ES" sz="1500" dirty="0">
                  <a:latin typeface="+mj-lt"/>
                </a:rPr>
                <a:t>“Sueño con una Iglesia que salga al encuentro de las personas, que sea </a:t>
              </a:r>
            </a:p>
            <a:p>
              <a:r>
                <a:rPr lang="es-ES" sz="1500" dirty="0">
                  <a:latin typeface="+mj-lt"/>
                </a:rPr>
                <a:t>humilde, cercana y misionera.” Papa Francisco</a:t>
              </a:r>
            </a:p>
            <a:p>
              <a:endParaRPr lang="es-ES" sz="1500" dirty="0">
                <a:latin typeface="+mj-lt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F6FCF76C-023B-C205-AAF5-C6475D5C4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889" y="1049903"/>
            <a:ext cx="1471241" cy="19616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E5334E-62BA-471F-298E-B3A77D55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130" y="1049903"/>
            <a:ext cx="2615539" cy="19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793790" y="483317"/>
            <a:ext cx="9794200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Ser Instrumentos y Artesanos de la Paz</a:t>
            </a:r>
            <a:endParaRPr lang="en-US" sz="3900" dirty="0"/>
          </a:p>
        </p:txBody>
      </p:sp>
      <p:sp>
        <p:nvSpPr>
          <p:cNvPr id="6" name="Text 4"/>
          <p:cNvSpPr/>
          <p:nvPr/>
        </p:nvSpPr>
        <p:spPr>
          <a:xfrm>
            <a:off x="1091446" y="1521101"/>
            <a:ext cx="12745164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ES" sz="2000" dirty="0">
                <a:latin typeface="+mj-lt"/>
              </a:rPr>
              <a:t>Señor, hazme un instrumento de tu paz.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odio, ponga yo amor.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ofensa, ponga yo perdón.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discordia, ponga yo unión.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error, ponga yo verdad.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duda, ponga yo fe.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desesperación, ponga yo esperanza.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tinieblas, ponga yo luz.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Donde haya tristeza, ponga yo alegría.</a:t>
            </a:r>
          </a:p>
          <a:p>
            <a:r>
              <a:rPr lang="es-ES" sz="2000" dirty="0">
                <a:latin typeface="+mj-lt"/>
              </a:rPr>
              <a:t> </a:t>
            </a:r>
          </a:p>
          <a:p>
            <a:r>
              <a:rPr lang="es-ES" sz="2000" dirty="0">
                <a:latin typeface="+mj-lt"/>
              </a:rPr>
              <a:t>Oh Maestro,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haz que yo no busque tanto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ser consolado como consolar,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ser comprendido como comprender,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ser amado como amar.</a:t>
            </a:r>
          </a:p>
          <a:p>
            <a:r>
              <a:rPr lang="es-ES" sz="2000" dirty="0">
                <a:latin typeface="+mj-lt"/>
              </a:rPr>
              <a:t>Porque es dando como se recibe,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es olvidándose de sí mismo como uno se encuentra,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es perdonando como se es perdonado,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y es muriendo como se resucita a la vida eterna.</a:t>
            </a:r>
          </a:p>
          <a:p>
            <a:r>
              <a:rPr lang="es-ES" sz="2000" dirty="0">
                <a:latin typeface="+mj-lt"/>
              </a:rPr>
              <a:t> </a:t>
            </a:r>
          </a:p>
          <a:p>
            <a:r>
              <a:rPr lang="es-ES" sz="2000" dirty="0">
                <a:latin typeface="+mj-lt"/>
              </a:rPr>
              <a:t>Amén.</a:t>
            </a:r>
          </a:p>
        </p:txBody>
      </p:sp>
      <p:sp>
        <p:nvSpPr>
          <p:cNvPr id="7" name="Shape 5"/>
          <p:cNvSpPr/>
          <p:nvPr/>
        </p:nvSpPr>
        <p:spPr>
          <a:xfrm flipH="1">
            <a:off x="793790" y="1612232"/>
            <a:ext cx="68578" cy="6184230"/>
          </a:xfrm>
          <a:prstGeom prst="rect">
            <a:avLst/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443871"/>
            <a:ext cx="1170027" cy="373142"/>
          </a:xfrm>
          <a:prstGeom prst="roundRect">
            <a:avLst>
              <a:gd name="adj" fmla="val 6383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12852" y="1503402"/>
            <a:ext cx="931902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MISIÓN HOY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896308"/>
            <a:ext cx="521291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Una Iglesia en Salida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1091446" y="3037284"/>
            <a:ext cx="127451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"Prefiero una Iglesia accidentada, herida y manchada por salir a la calle, antes que una Iglesia enferma por el encierro y la comodidad de aferrarse a sus propias seguridades."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2814042"/>
            <a:ext cx="22860" cy="1081564"/>
          </a:xfrm>
          <a:prstGeom prst="rect">
            <a:avLst/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793790" y="411884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—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Papa Francisco</a:t>
            </a:r>
            <a:endParaRPr lang="en-US" sz="155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4659630"/>
            <a:ext cx="496133" cy="496133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93790" y="5403771"/>
            <a:ext cx="262128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Primerear sin miedo</a:t>
            </a:r>
            <a:endParaRPr lang="en-US" sz="1950" dirty="0"/>
          </a:p>
        </p:txBody>
      </p:sp>
      <p:sp>
        <p:nvSpPr>
          <p:cNvPr id="10" name="Text 7"/>
          <p:cNvSpPr/>
          <p:nvPr/>
        </p:nvSpPr>
        <p:spPr>
          <a:xfrm>
            <a:off x="793790" y="5832991"/>
            <a:ext cx="41821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Tomar la iniciativa, salir al encuentro, buscar a los lejanos y llegar a los cruces de los caminos.</a:t>
            </a:r>
            <a:endParaRPr lang="en-US" sz="15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3986" y="4659630"/>
            <a:ext cx="496133" cy="49613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223986" y="54037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Ser samaritanos</a:t>
            </a:r>
            <a:endParaRPr lang="en-US" sz="1950" dirty="0"/>
          </a:p>
        </p:txBody>
      </p:sp>
      <p:sp>
        <p:nvSpPr>
          <p:cNvPr id="13" name="Text 9"/>
          <p:cNvSpPr/>
          <p:nvPr/>
        </p:nvSpPr>
        <p:spPr>
          <a:xfrm>
            <a:off x="5223986" y="5832991"/>
            <a:ext cx="4182308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Cercanos a quienes sufren, a los olvidados, a quienes necesitan experimentar la misericordia de Dios.</a:t>
            </a:r>
            <a:endParaRPr lang="en-US" sz="15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4302" y="4659630"/>
            <a:ext cx="496133" cy="49613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654302" y="540377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Periferias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9654302" y="5832991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Ir hacia las periferias geográficas y también hacia las periferias existenciales.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181344" y="378023"/>
            <a:ext cx="843201" cy="216098"/>
          </a:xfrm>
          <a:prstGeom prst="roundRect">
            <a:avLst>
              <a:gd name="adj" fmla="val 7230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2259449" y="417076"/>
            <a:ext cx="686991" cy="137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8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SINODALIDAD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2181344" y="628174"/>
            <a:ext cx="5033605" cy="406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Ser Evangelizadores Sinodales</a:t>
            </a:r>
            <a:endParaRPr lang="en-US" sz="2550" dirty="0"/>
          </a:p>
        </p:txBody>
      </p:sp>
      <p:sp>
        <p:nvSpPr>
          <p:cNvPr id="5" name="Text 3"/>
          <p:cNvSpPr/>
          <p:nvPr/>
        </p:nvSpPr>
        <p:spPr>
          <a:xfrm>
            <a:off x="2376607" y="1259205"/>
            <a:ext cx="10072449" cy="345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i="1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"La sinodalidad indica la específica forma de vivir y obrar de la Iglesia Pueblo de Dios que manifiesta y realiza en concreto su ser comunión en el caminar juntos, en el reunirse en asamblea y en el participar activamente de todos sus miembros en su misión evangelizadora."</a:t>
            </a:r>
            <a:endParaRPr lang="en-US" dirty="0">
              <a:latin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181344" y="1163122"/>
            <a:ext cx="15240" cy="537210"/>
          </a:xfrm>
          <a:prstGeom prst="rect">
            <a:avLst/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11185" y="2527168"/>
            <a:ext cx="5208030" cy="390602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424259" y="2297798"/>
            <a:ext cx="1901702" cy="284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Caminar juntos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2424259" y="2663218"/>
            <a:ext cx="1901702" cy="37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45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Escuchándonos mutuamente</a:t>
            </a:r>
            <a:endParaRPr lang="en-US" sz="1400" dirty="0"/>
          </a:p>
        </p:txBody>
      </p:sp>
      <p:sp>
        <p:nvSpPr>
          <p:cNvPr id="12" name="Text 7"/>
          <p:cNvSpPr/>
          <p:nvPr/>
        </p:nvSpPr>
        <p:spPr>
          <a:xfrm>
            <a:off x="10557469" y="3571481"/>
            <a:ext cx="1891587" cy="568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Escuchar al Espíritu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10557468" y="4312834"/>
            <a:ext cx="1891587" cy="37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Discernimiento comunitario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2495226" y="5807992"/>
            <a:ext cx="1830894" cy="568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Participar todos</a:t>
            </a:r>
            <a:endParaRPr lang="en-US" sz="1750" dirty="0"/>
          </a:p>
        </p:txBody>
      </p:sp>
      <p:sp>
        <p:nvSpPr>
          <p:cNvPr id="15" name="Text 10"/>
          <p:cNvSpPr/>
          <p:nvPr/>
        </p:nvSpPr>
        <p:spPr>
          <a:xfrm>
            <a:off x="2495226" y="6238977"/>
            <a:ext cx="1830894" cy="37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450"/>
              </a:lnSpc>
              <a:buNone/>
            </a:pPr>
            <a:r>
              <a:rPr lang="en-US" sz="14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Laicos, religiosos y pastores</a:t>
            </a:r>
            <a:endParaRPr lang="en-US" sz="1400" dirty="0"/>
          </a:p>
        </p:txBody>
      </p:sp>
      <p:sp>
        <p:nvSpPr>
          <p:cNvPr id="16" name="Text 11"/>
          <p:cNvSpPr/>
          <p:nvPr/>
        </p:nvSpPr>
        <p:spPr>
          <a:xfrm>
            <a:off x="2081093" y="7299906"/>
            <a:ext cx="10267712" cy="172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sinodalidad no es una moda, sino la forma propia de ser Iglesia: juntos, en escucha mutua y al servicio del Evangelio.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270046"/>
            <a:ext cx="1268492" cy="373142"/>
          </a:xfrm>
          <a:prstGeom prst="roundRect">
            <a:avLst>
              <a:gd name="adj" fmla="val 6383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12852" y="2329577"/>
            <a:ext cx="103036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CASA COMÚN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722483"/>
            <a:ext cx="1115663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Evangelizadores que Cuidan la Casa Común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364021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misión hoy exige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anunciar la vida buena de la creación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y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denunciar su destrucción y contaminación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El cuidado de la Casa Común es parte inseparable del anuncio del Evangelio.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4498538"/>
            <a:ext cx="4215289" cy="1461016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992148" y="46968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Anunciar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5126117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belleza y bondad de la creación como don de Dios para todos.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207437" y="4498538"/>
            <a:ext cx="4215408" cy="1461016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0" name="Text 8"/>
          <p:cNvSpPr/>
          <p:nvPr/>
        </p:nvSpPr>
        <p:spPr>
          <a:xfrm>
            <a:off x="5405795" y="46968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Denunciar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5405795" y="5126117"/>
            <a:ext cx="381869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destrucción, contaminación y explotación de la tierra y los pobres.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621203" y="4498538"/>
            <a:ext cx="4215289" cy="1461016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3" name="Text 11"/>
          <p:cNvSpPr/>
          <p:nvPr/>
        </p:nvSpPr>
        <p:spPr>
          <a:xfrm>
            <a:off x="9819561" y="46968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Comprometerse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819561" y="5126117"/>
            <a:ext cx="381857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 protectores del mundo, no depredadores. Sembrar hermosura.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406975"/>
            <a:ext cx="1764863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403CC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20472" y="462097"/>
            <a:ext cx="1511498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C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ORACIÓN DE CIERRE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982930"/>
            <a:ext cx="693455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Oración por Nuestra Tierra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1091446" y="1924171"/>
            <a:ext cx="638016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ES" dirty="0"/>
              <a:t>Dios omnipotente, que estás presente en todo el universo</a:t>
            </a:r>
            <a:br>
              <a:rPr lang="es-ES" dirty="0"/>
            </a:br>
            <a:r>
              <a:rPr lang="es-ES" dirty="0"/>
              <a:t>y en la más pequeña de tus criaturas, Tú que rodeas con tu ternura todo lo que existe, derrama en nosotros la fuerza de tu amor</a:t>
            </a:r>
            <a:br>
              <a:rPr lang="es-ES" dirty="0"/>
            </a:br>
            <a:r>
              <a:rPr lang="es-ES" dirty="0"/>
              <a:t>para que cuidemos la vida y la belleza.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Inúndanos de paz, para que vivamos como hermanos y hermanas</a:t>
            </a:r>
            <a:br>
              <a:rPr lang="es-ES" dirty="0"/>
            </a:br>
            <a:r>
              <a:rPr lang="es-ES" dirty="0"/>
              <a:t>sin dañar a nadie. Dios de los pobres, ayúdanos a rescatar a los abandonados y olvidados de esta tierra</a:t>
            </a:r>
            <a:br>
              <a:rPr lang="es-ES" dirty="0"/>
            </a:br>
            <a:r>
              <a:rPr lang="es-ES" dirty="0"/>
              <a:t>que tanto valen a tus ojos. Sana nuestras vidas, para que seamos protectores del mundo y no depredadores, para que sembremos hermosura y no contaminación ni destrucción.</a:t>
            </a:r>
          </a:p>
          <a:p>
            <a:r>
              <a:rPr lang="es-ES" dirty="0"/>
              <a:t> </a:t>
            </a:r>
          </a:p>
        </p:txBody>
      </p:sp>
      <p:sp>
        <p:nvSpPr>
          <p:cNvPr id="9" name="Shape 7"/>
          <p:cNvSpPr/>
          <p:nvPr/>
        </p:nvSpPr>
        <p:spPr>
          <a:xfrm flipH="1">
            <a:off x="828078" y="1924171"/>
            <a:ext cx="45719" cy="5812134"/>
          </a:xfrm>
          <a:prstGeom prst="rect">
            <a:avLst/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EAA7C7DB-E662-55B6-B2C4-E9CDAB4848FE}"/>
              </a:ext>
            </a:extLst>
          </p:cNvPr>
          <p:cNvSpPr/>
          <p:nvPr/>
        </p:nvSpPr>
        <p:spPr>
          <a:xfrm>
            <a:off x="1070985" y="4835453"/>
            <a:ext cx="638016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ES" dirty="0"/>
              <a:t> </a:t>
            </a:r>
          </a:p>
          <a:p>
            <a:r>
              <a:rPr lang="es-ES" dirty="0"/>
              <a:t>Toca los corazones de los que buscan sólo beneficios</a:t>
            </a:r>
            <a:br>
              <a:rPr lang="es-ES" dirty="0"/>
            </a:br>
            <a:r>
              <a:rPr lang="es-ES" dirty="0"/>
              <a:t>a costa de los pobres y de la tierra. Enséñanos a descubrir el valor de cada cosa, a contemplar admirados, a reconocer que estamos profundamente unidos con todas las criaturas en nuestro camino hacia tu luz infinita.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Gracias porque estás con nosotros todos los días. Alienta, por favor, nuestra lucha por la justicia, el amor y la paz.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Amén.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2709" y="459700"/>
            <a:ext cx="6455450" cy="522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Síntesis: El Camino Misionero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9" y="1263848"/>
            <a:ext cx="13184862" cy="59331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08809" y="1532852"/>
            <a:ext cx="2307325" cy="35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Encuentro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708809" y="1990830"/>
            <a:ext cx="2307325" cy="525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Encuentro personal con Cristo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3278" y="3126665"/>
            <a:ext cx="511066" cy="5110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990780" y="5851361"/>
            <a:ext cx="2320003" cy="35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Pascual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990780" y="6309340"/>
            <a:ext cx="2320003" cy="787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Misterio de Pasión, Muerte y Resurrección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5248" y="4990274"/>
            <a:ext cx="511066" cy="51106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247394" y="1488480"/>
            <a:ext cx="2307326" cy="35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Conversión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247394" y="1946459"/>
            <a:ext cx="2307326" cy="525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Transformación de mente y corazón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9896" y="3075955"/>
            <a:ext cx="511066" cy="51106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29364" y="5982693"/>
            <a:ext cx="2307326" cy="356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Iglesia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529364" y="6440672"/>
            <a:ext cx="2307326" cy="525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Iglesia en salida hacia las periferias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3833" y="4990274"/>
            <a:ext cx="511066" cy="511066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22709" y="7355324"/>
            <a:ext cx="13184862" cy="492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misión cuaresmal y pascual nos convoca a recorrer este camino integral: desde el encuentro personal con Cristo hasta el compromiso con la creación y los más vulnerables, siempre caminando juntos como Iglesia sinodal en salida.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831652"/>
            <a:ext cx="2031682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403CC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20472" y="898803"/>
            <a:ext cx="177831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C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ORACIÓN DE APERTURA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1299329"/>
            <a:ext cx="850427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 Esta Tarde, Cristo del Calvario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1091446" y="2166483"/>
            <a:ext cx="1274516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En esta tarde, Cristo del Calvario,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vine a rogarte por mi carne enferma;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pero, al verte, mis ojos van y vienen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de tu cuerpo a mi cuerpo con vergüenza.</a:t>
            </a:r>
            <a:endParaRPr lang="en-US" sz="2000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91446" y="3581318"/>
            <a:ext cx="1274516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¿Cómo quejarme de mis pies cansados,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cuando veo los tuyos destrozados?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¿Cómo mostrarte mis manos vacías,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cuando las tuyas están llenas de heridas?</a:t>
            </a:r>
            <a:endParaRPr lang="en-US" sz="2000" dirty="0">
              <a:latin typeface="+mj-lt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91446" y="5061950"/>
            <a:ext cx="1274516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Y sólo pido no pedirte nada,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estar aquí, junto a tu imagen muerta,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ir aprendiendo que el dolor es sólo</a:t>
            </a:r>
            <a:endParaRPr lang="en-US" sz="2000" dirty="0">
              <a:latin typeface="+mj-lt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la llave santa de tu santa puerta.</a:t>
            </a:r>
            <a:endParaRPr lang="en-US" sz="2000" dirty="0">
              <a:latin typeface="+mj-lt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93790" y="2217063"/>
            <a:ext cx="22860" cy="4703445"/>
          </a:xfrm>
          <a:prstGeom prst="rect">
            <a:avLst/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9" name="Text 7"/>
          <p:cNvSpPr/>
          <p:nvPr/>
        </p:nvSpPr>
        <p:spPr>
          <a:xfrm>
            <a:off x="1091446" y="6666429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2000" i="1" dirty="0">
                <a:solidFill>
                  <a:srgbClr val="49495A"/>
                </a:solidFill>
                <a:latin typeface="+mj-lt"/>
                <a:ea typeface="Open Sans" pitchFamily="34" charset="-122"/>
                <a:cs typeface="Open Sans" pitchFamily="34" charset="-120"/>
              </a:rPr>
              <a:t>Amén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49931"/>
            <a:ext cx="1902619" cy="388382"/>
          </a:xfrm>
          <a:prstGeom prst="roundRect">
            <a:avLst>
              <a:gd name="adj" fmla="val 6132"/>
            </a:avLst>
          </a:prstGeom>
          <a:noFill/>
          <a:ln w="7620">
            <a:solidFill>
              <a:srgbClr val="403CC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20472" y="341138"/>
            <a:ext cx="1649254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3CC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ORACIÓN ECUMÉNICA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825881"/>
            <a:ext cx="746593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Oración Cristiana Ecuménica</a:t>
            </a:r>
            <a:endParaRPr lang="en-US" sz="3900" dirty="0"/>
          </a:p>
        </p:txBody>
      </p:sp>
      <p:sp>
        <p:nvSpPr>
          <p:cNvPr id="6" name="Shape 4"/>
          <p:cNvSpPr/>
          <p:nvPr/>
        </p:nvSpPr>
        <p:spPr>
          <a:xfrm>
            <a:off x="770931" y="1674058"/>
            <a:ext cx="45719" cy="5580984"/>
          </a:xfrm>
          <a:prstGeom prst="rect">
            <a:avLst/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1109018" y="1677853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s-ES" sz="2000" dirty="0">
                <a:latin typeface="+mj-lt"/>
              </a:rPr>
              <a:t>Dios nuestro, Trinidad de amor,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desde la poderosa comunión de tu intimidad divina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derrama en medio de nosotros el río del amor fraterno.</a:t>
            </a:r>
          </a:p>
          <a:p>
            <a:r>
              <a:rPr lang="es-ES" sz="2000" dirty="0">
                <a:latin typeface="+mj-lt"/>
              </a:rPr>
              <a:t> </a:t>
            </a:r>
          </a:p>
          <a:p>
            <a:r>
              <a:rPr lang="es-ES" sz="2000" dirty="0">
                <a:latin typeface="+mj-lt"/>
              </a:rPr>
              <a:t>Danos ese amor que se reflejaba en los gestos de Jesús,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en su familia de Nazaret y en la primera comunidad cristiana.</a:t>
            </a:r>
          </a:p>
          <a:p>
            <a:r>
              <a:rPr lang="es-ES" sz="2000" dirty="0">
                <a:latin typeface="+mj-lt"/>
              </a:rPr>
              <a:t> </a:t>
            </a:r>
          </a:p>
          <a:p>
            <a:r>
              <a:rPr lang="es-ES" sz="2000" dirty="0">
                <a:latin typeface="+mj-lt"/>
              </a:rPr>
              <a:t>Concede a los cristianos que vivamos el Evangelio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y que podamos descubrir a Cristo en cada ser humano,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para verlo crucificado en las angustias de los abandonados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y olvidados de este mundo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y resucitado en cada hermano que se levanta.</a:t>
            </a:r>
          </a:p>
          <a:p>
            <a:r>
              <a:rPr lang="es-ES" sz="2000" dirty="0">
                <a:latin typeface="+mj-lt"/>
              </a:rPr>
              <a:t> </a:t>
            </a:r>
          </a:p>
          <a:p>
            <a:r>
              <a:rPr lang="es-ES" sz="2000" dirty="0">
                <a:latin typeface="+mj-lt"/>
              </a:rPr>
              <a:t>Ven, Espíritu Santo, muéstranos tu belleza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reflejada en todos los pueblos de la tierra,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para descubrir que todos son importantes,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que todos son necesarios, que son rostros diferentes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de la misma humanidad que amas.</a:t>
            </a:r>
          </a:p>
          <a:p>
            <a:r>
              <a:rPr lang="es-ES" sz="2000" dirty="0">
                <a:latin typeface="+mj-lt"/>
              </a:rPr>
              <a:t> </a:t>
            </a:r>
          </a:p>
          <a:p>
            <a:r>
              <a:rPr lang="es-EC" sz="2000" dirty="0">
                <a:latin typeface="+mj-lt"/>
              </a:rPr>
              <a:t>Amén.</a:t>
            </a:r>
            <a:endParaRPr lang="es-ES" sz="20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149793"/>
            <a:ext cx="1464112" cy="373142"/>
          </a:xfrm>
          <a:prstGeom prst="roundRect">
            <a:avLst>
              <a:gd name="adj" fmla="val 6383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12852" y="2209324"/>
            <a:ext cx="122598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FUNDAMENTO 1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602230"/>
            <a:ext cx="915423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Misión Nace del Misterio Pascual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3519964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Toda Misión en la Iglesia nace de la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PASCUA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Somos hijos del Misterio Pascual: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Pasión – Muerte – Resurrección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Un todo inseparable. San Pablo afirma: </a:t>
            </a:r>
            <a:r>
              <a:rPr lang="en-US" sz="15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"Si Cristo no resucitó, es vana nuestra fe."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37828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camino cuaresmal sólo tiene sentido a la luz de la Pascua. Hoy queremos el gozo sin la Cruz, pero el sufrimiento llega sin que lo invitemos: enfermedades, pérdidas, soledad, estrés, falta de trabajo, contaminación. La Cruz es real y está presente en nuestro entorno concreto.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793790" y="5236607"/>
            <a:ext cx="13042821" cy="843201"/>
          </a:xfrm>
          <a:prstGeom prst="roundRect">
            <a:avLst>
              <a:gd name="adj" fmla="val 3531"/>
            </a:avLst>
          </a:prstGeom>
          <a:solidFill>
            <a:srgbClr val="C3C2F0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5539502"/>
            <a:ext cx="248007" cy="19835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38513" y="5484495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¿Qué situaciones de Cruz, dolor y sufrimiento identificas en tu medio concreto?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189321"/>
            <a:ext cx="1464112" cy="373142"/>
          </a:xfrm>
          <a:prstGeom prst="roundRect">
            <a:avLst>
              <a:gd name="adj" fmla="val 6383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12852" y="2248853"/>
            <a:ext cx="122598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FUNDAMENTO 2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641759"/>
            <a:ext cx="930163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 Encuentro Personal con Jesucristo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1091446" y="3782735"/>
            <a:ext cx="127451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"No se comienza a ser cristiano por una decisión ética o una gran idea, sino por el encuentro con un acontecimiento, con una Persona, que da un nuevo horizonte a la vida y, con ello, una orientación decisiva."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93790" y="3559493"/>
            <a:ext cx="22860" cy="1081564"/>
          </a:xfrm>
          <a:prstGeom prst="rect">
            <a:avLst/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793790" y="486429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—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Benedicto XVI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40508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primer paso del misionero y agente de pastoral es el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encuentro personal con Jesucristo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Sin este encuentro transformador, la misión se convierte en activismo vacío. Todo lo demás nace de aquí.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842849"/>
            <a:ext cx="1420654" cy="373142"/>
          </a:xfrm>
          <a:prstGeom prst="roundRect">
            <a:avLst>
              <a:gd name="adj" fmla="val 6383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12852" y="1902381"/>
            <a:ext cx="1182529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PRIMERA TAREA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295287"/>
            <a:ext cx="1044761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Llevar a Cada Persona al Misterio Pascual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321302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primera tarea de la evangelización es llevar a cada persona, familia y comunidad a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acoger el Misterio Pascual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y creer en Dios y en su Enviado (</a:t>
            </a:r>
            <a:r>
              <a:rPr lang="en-US" sz="15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Jn 17,3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).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650915" y="4071342"/>
            <a:ext cx="6565106" cy="1838087"/>
          </a:xfrm>
          <a:prstGeom prst="roundRect">
            <a:avLst>
              <a:gd name="adj" fmla="val 1620"/>
            </a:avLst>
          </a:prstGeom>
          <a:solidFill>
            <a:srgbClr val="403CCF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849273" y="426970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 primer desafío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849273" y="4778216"/>
            <a:ext cx="616839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Los primeros evangelizados debemos ser nosotros mismos: vivir la fe que profesamos y creer de verdad en Cristo.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4269700"/>
            <a:ext cx="327969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 ejemplo del iconógrafo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7564874" y="4778216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Quienes pintan iconos hacen largos días de ayuno y oración antes de pintar. Transmiten su experiencia interior. Así debe ser nuestra evangelización: nacida desde dentro.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93790" y="6132671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"¡Ay de mí si no evangelizo! Si no vives la fe, eres como un loro que sólo repite lo que dice el libro."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811060"/>
            <a:ext cx="1070491" cy="373142"/>
          </a:xfrm>
          <a:prstGeom prst="roundRect">
            <a:avLst>
              <a:gd name="adj" fmla="val 6383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912852" y="1870591"/>
            <a:ext cx="832366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CUARESMA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93790" y="2263497"/>
            <a:ext cx="1053155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Camino de Conversión: Mente y Corazón</a:t>
            </a:r>
            <a:endParaRPr lang="en-US" sz="3900" dirty="0"/>
          </a:p>
        </p:txBody>
      </p:sp>
      <p:sp>
        <p:nvSpPr>
          <p:cNvPr id="5" name="Text 3"/>
          <p:cNvSpPr/>
          <p:nvPr/>
        </p:nvSpPr>
        <p:spPr>
          <a:xfrm>
            <a:off x="793790" y="318123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Cuaresma es el camino del discípulo que sigue a Jesús en su subida a Jerusalén. Es tiempo de </a:t>
            </a:r>
            <a:r>
              <a:rPr lang="en-US" sz="15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transformación interior</a:t>
            </a: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un cambio de la mente y del corazón.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23791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Efesios 4,23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793790" y="474642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"Renovaos en el espíritu de vuestra mente."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564874" y="4237911"/>
            <a:ext cx="266461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Ezequiel 11,19 / 36,26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7564874" y="474642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"Os daré un corazón nuevo y pondré dentro de vosotros un espíritu nuevo."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578334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se trata de un esfuerzo puramente humano, sino de dejarse transformar por la gracia de Dios que actúa en nosotros durante este tiempo litúrgico privilegiado.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13">
            <a:extLst>
              <a:ext uri="{FF2B5EF4-FFF2-40B4-BE49-F238E27FC236}">
                <a16:creationId xmlns:a16="http://schemas.microsoft.com/office/drawing/2014/main" id="{525DE64A-1836-FD98-C005-947A0964795C}"/>
              </a:ext>
            </a:extLst>
          </p:cNvPr>
          <p:cNvSpPr/>
          <p:nvPr/>
        </p:nvSpPr>
        <p:spPr>
          <a:xfrm>
            <a:off x="1921195" y="5358330"/>
            <a:ext cx="6327980" cy="2314534"/>
          </a:xfrm>
          <a:prstGeom prst="roundRect">
            <a:avLst>
              <a:gd name="adj" fmla="val 2500"/>
            </a:avLst>
          </a:prstGeom>
          <a:solidFill>
            <a:srgbClr val="FBFAFF"/>
          </a:solidFill>
          <a:ln w="1524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" name="Shape 0"/>
          <p:cNvSpPr/>
          <p:nvPr/>
        </p:nvSpPr>
        <p:spPr>
          <a:xfrm>
            <a:off x="1942267" y="556736"/>
            <a:ext cx="1273135" cy="228719"/>
          </a:xfrm>
          <a:prstGeom prst="roundRect">
            <a:avLst>
              <a:gd name="adj" fmla="val 7150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2023943" y="597575"/>
            <a:ext cx="1109782" cy="147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LAS 7 CONVERSIONES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1942267" y="822841"/>
            <a:ext cx="8713589" cy="425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Dejarnos Tocar por las 7 Llamadas a la Conversión</a:t>
            </a:r>
            <a:endParaRPr lang="en-US" sz="2650" dirty="0"/>
          </a:p>
        </p:txBody>
      </p:sp>
      <p:sp>
        <p:nvSpPr>
          <p:cNvPr id="5" name="Shape 3"/>
          <p:cNvSpPr/>
          <p:nvPr/>
        </p:nvSpPr>
        <p:spPr>
          <a:xfrm>
            <a:off x="1957507" y="1386397"/>
            <a:ext cx="6350581" cy="1732084"/>
          </a:xfrm>
          <a:prstGeom prst="roundRect">
            <a:avLst>
              <a:gd name="adj" fmla="val 2500"/>
            </a:avLst>
          </a:prstGeom>
          <a:solidFill>
            <a:srgbClr val="FBFAFF"/>
          </a:solidFill>
          <a:ln w="1524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E3BF344A-0DD3-952B-282D-0D1ABF4185B9}"/>
              </a:ext>
            </a:extLst>
          </p:cNvPr>
          <p:cNvGrpSpPr/>
          <p:nvPr/>
        </p:nvGrpSpPr>
        <p:grpSpPr>
          <a:xfrm>
            <a:off x="1957507" y="1404104"/>
            <a:ext cx="5230103" cy="1704160"/>
            <a:chOff x="1957507" y="1404104"/>
            <a:chExt cx="5230103" cy="1704160"/>
          </a:xfrm>
        </p:grpSpPr>
        <p:sp>
          <p:nvSpPr>
            <p:cNvPr id="6" name="Shape 4"/>
            <p:cNvSpPr/>
            <p:nvPr/>
          </p:nvSpPr>
          <p:spPr>
            <a:xfrm>
              <a:off x="1957507" y="1404104"/>
              <a:ext cx="545068" cy="1704160"/>
            </a:xfrm>
            <a:prstGeom prst="roundRect">
              <a:avLst>
                <a:gd name="adj" fmla="val 395"/>
              </a:avLst>
            </a:prstGeom>
            <a:solidFill>
              <a:srgbClr val="EAE8F3"/>
            </a:solidFill>
            <a:ln/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 5"/>
            <p:cNvSpPr/>
            <p:nvPr/>
          </p:nvSpPr>
          <p:spPr>
            <a:xfrm>
              <a:off x="2127885" y="1669971"/>
              <a:ext cx="204311" cy="2553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1</a:t>
              </a:r>
              <a:endParaRPr lang="en-US" sz="16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4087955" y="1540312"/>
              <a:ext cx="1703308" cy="2128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Conversión</a:t>
              </a: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 Personal</a:t>
              </a:r>
              <a:endParaRPr lang="en-US" sz="16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2596040" y="1833339"/>
              <a:ext cx="4591570" cy="7531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400"/>
                </a:lnSpc>
              </a:pPr>
              <a:r>
                <a:rPr lang="es-ES" sz="1500" dirty="0">
                  <a:latin typeface="+mj-lt"/>
                </a:rPr>
                <a:t>Nos invita a mirar nuestro interior y dejar que Dios transforme</a:t>
              </a:r>
            </a:p>
            <a:p>
              <a:pPr>
                <a:lnSpc>
                  <a:spcPts val="1400"/>
                </a:lnSpc>
              </a:pPr>
              <a:r>
                <a:rPr lang="es-ES" sz="1500" dirty="0">
                  <a:latin typeface="+mj-lt"/>
                </a:rPr>
                <a:t>nuestra vida. Es un llamado a arrepentirnos de nuestros errores, </a:t>
              </a:r>
            </a:p>
            <a:p>
              <a:pPr>
                <a:lnSpc>
                  <a:spcPts val="1400"/>
                </a:lnSpc>
              </a:pPr>
              <a:r>
                <a:rPr lang="es-ES" sz="1500" dirty="0">
                  <a:latin typeface="+mj-lt"/>
                </a:rPr>
                <a:t>a cultivar la humildad, la oración y la compasión. </a:t>
              </a:r>
              <a:r>
                <a:rPr lang="es-EC" sz="1500" dirty="0">
                  <a:latin typeface="+mj-lt"/>
                </a:rPr>
                <a:t>Es un llamado a</a:t>
              </a:r>
            </a:p>
            <a:p>
              <a:pPr>
                <a:lnSpc>
                  <a:spcPts val="1400"/>
                </a:lnSpc>
              </a:pPr>
              <a:r>
                <a:rPr lang="es-EC" sz="1500" dirty="0">
                  <a:latin typeface="+mj-lt"/>
                </a:rPr>
                <a:t> arrepentirnos de nuestros errores, a cultivar la humildad, la</a:t>
              </a:r>
            </a:p>
            <a:p>
              <a:pPr>
                <a:lnSpc>
                  <a:spcPts val="1400"/>
                </a:lnSpc>
              </a:pPr>
              <a:r>
                <a:rPr lang="es-EC" sz="1500" dirty="0">
                  <a:latin typeface="+mj-lt"/>
                </a:rPr>
                <a:t> oración y la compasión.</a:t>
              </a:r>
              <a:endParaRPr lang="en-US" sz="1500" dirty="0">
                <a:latin typeface="+mj-lt"/>
              </a:endParaRPr>
            </a:p>
          </p:txBody>
        </p:sp>
      </p:grpSp>
      <p:sp>
        <p:nvSpPr>
          <p:cNvPr id="15" name="Shape 13"/>
          <p:cNvSpPr/>
          <p:nvPr/>
        </p:nvSpPr>
        <p:spPr>
          <a:xfrm>
            <a:off x="1980108" y="3430357"/>
            <a:ext cx="6327980" cy="1526654"/>
          </a:xfrm>
          <a:prstGeom prst="roundRect">
            <a:avLst>
              <a:gd name="adj" fmla="val 2500"/>
            </a:avLst>
          </a:prstGeom>
          <a:solidFill>
            <a:srgbClr val="FBFAFF"/>
          </a:solidFill>
          <a:ln w="1524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F76EDB6F-BC99-6C8E-97CB-CEC7BC2D7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415" y="1399086"/>
            <a:ext cx="2425562" cy="173208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3900BB8D-E05C-81FB-F2C8-A7FB559B9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977" y="1403932"/>
            <a:ext cx="2309445" cy="1732084"/>
          </a:xfrm>
          <a:prstGeom prst="rect">
            <a:avLst/>
          </a:prstGeom>
        </p:spPr>
      </p:pic>
      <p:grpSp>
        <p:nvGrpSpPr>
          <p:cNvPr id="64" name="Grupo 63">
            <a:extLst>
              <a:ext uri="{FF2B5EF4-FFF2-40B4-BE49-F238E27FC236}">
                <a16:creationId xmlns:a16="http://schemas.microsoft.com/office/drawing/2014/main" id="{D950D298-C109-BF7B-3F50-9E5D338347B4}"/>
              </a:ext>
            </a:extLst>
          </p:cNvPr>
          <p:cNvGrpSpPr/>
          <p:nvPr/>
        </p:nvGrpSpPr>
        <p:grpSpPr>
          <a:xfrm>
            <a:off x="1980108" y="3430358"/>
            <a:ext cx="5266415" cy="1514622"/>
            <a:chOff x="1957507" y="1388865"/>
            <a:chExt cx="5266415" cy="1514622"/>
          </a:xfrm>
        </p:grpSpPr>
        <p:sp>
          <p:nvSpPr>
            <p:cNvPr id="65" name="Shape 4">
              <a:extLst>
                <a:ext uri="{FF2B5EF4-FFF2-40B4-BE49-F238E27FC236}">
                  <a16:creationId xmlns:a16="http://schemas.microsoft.com/office/drawing/2014/main" id="{D36506DC-AEB0-9E8C-3A91-03A6BDC4DAD1}"/>
                </a:ext>
              </a:extLst>
            </p:cNvPr>
            <p:cNvSpPr/>
            <p:nvPr/>
          </p:nvSpPr>
          <p:spPr>
            <a:xfrm>
              <a:off x="1957507" y="1388865"/>
              <a:ext cx="545068" cy="1514622"/>
            </a:xfrm>
            <a:prstGeom prst="roundRect">
              <a:avLst>
                <a:gd name="adj" fmla="val 395"/>
              </a:avLst>
            </a:prstGeom>
            <a:solidFill>
              <a:srgbClr val="EAE8F3"/>
            </a:solidFill>
            <a:ln/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Text 5">
              <a:extLst>
                <a:ext uri="{FF2B5EF4-FFF2-40B4-BE49-F238E27FC236}">
                  <a16:creationId xmlns:a16="http://schemas.microsoft.com/office/drawing/2014/main" id="{CEC93749-5559-BAC2-4FB3-5D29E0967DFE}"/>
                </a:ext>
              </a:extLst>
            </p:cNvPr>
            <p:cNvSpPr/>
            <p:nvPr/>
          </p:nvSpPr>
          <p:spPr>
            <a:xfrm>
              <a:off x="2127885" y="1669971"/>
              <a:ext cx="204311" cy="2553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</a:rPr>
                <a:t>2</a:t>
              </a:r>
              <a:endParaRPr lang="en-US" sz="1600" dirty="0"/>
            </a:p>
          </p:txBody>
        </p:sp>
        <p:sp>
          <p:nvSpPr>
            <p:cNvPr id="67" name="Text 6">
              <a:extLst>
                <a:ext uri="{FF2B5EF4-FFF2-40B4-BE49-F238E27FC236}">
                  <a16:creationId xmlns:a16="http://schemas.microsoft.com/office/drawing/2014/main" id="{CB8B4363-8E41-87A3-1D39-FFB39D5F623E}"/>
                </a:ext>
              </a:extLst>
            </p:cNvPr>
            <p:cNvSpPr/>
            <p:nvPr/>
          </p:nvSpPr>
          <p:spPr>
            <a:xfrm>
              <a:off x="4087955" y="1540312"/>
              <a:ext cx="1703308" cy="2128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Conversión</a:t>
              </a: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 Pastoral</a:t>
              </a:r>
              <a:endParaRPr lang="en-US" sz="1600" dirty="0"/>
            </a:p>
          </p:txBody>
        </p:sp>
        <p:sp>
          <p:nvSpPr>
            <p:cNvPr id="68" name="Text 7">
              <a:extLst>
                <a:ext uri="{FF2B5EF4-FFF2-40B4-BE49-F238E27FC236}">
                  <a16:creationId xmlns:a16="http://schemas.microsoft.com/office/drawing/2014/main" id="{41F165B3-0E8E-65E0-CAC4-EAAF12251E76}"/>
                </a:ext>
              </a:extLst>
            </p:cNvPr>
            <p:cNvSpPr/>
            <p:nvPr/>
          </p:nvSpPr>
          <p:spPr>
            <a:xfrm>
              <a:off x="2632352" y="1890984"/>
              <a:ext cx="4591570" cy="7531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400"/>
                </a:lnSpc>
              </a:pPr>
              <a:r>
                <a:rPr lang="es-EC" sz="1500" dirty="0">
                  <a:latin typeface="+mj-lt"/>
                </a:rPr>
                <a:t>Llama a los líderes y pastores a acercarse a las personas con </a:t>
              </a:r>
            </a:p>
            <a:p>
              <a:pPr>
                <a:lnSpc>
                  <a:spcPts val="1400"/>
                </a:lnSpc>
              </a:pPr>
              <a:r>
                <a:rPr lang="es-EC" sz="1500" dirty="0">
                  <a:latin typeface="+mj-lt"/>
                </a:rPr>
                <a:t>cercanía, escucha y acompañamiento sincero. Significa servir </a:t>
              </a:r>
            </a:p>
            <a:p>
              <a:pPr>
                <a:lnSpc>
                  <a:spcPts val="1400"/>
                </a:lnSpc>
              </a:pPr>
              <a:r>
                <a:rPr lang="es-EC" sz="1500" dirty="0">
                  <a:latin typeface="+mj-lt"/>
                </a:rPr>
                <a:t>con misericordia y compasión, dejando de lado la rigidez y </a:t>
              </a:r>
            </a:p>
            <a:p>
              <a:pPr>
                <a:lnSpc>
                  <a:spcPts val="1400"/>
                </a:lnSpc>
              </a:pPr>
              <a:r>
                <a:rPr lang="es-EC" sz="1500" dirty="0">
                  <a:latin typeface="+mj-lt"/>
                </a:rPr>
                <a:t>buscando caminos para guiar a la comunidad con corazón abierto.</a:t>
              </a:r>
              <a:endParaRPr lang="en-US" sz="1500" dirty="0">
                <a:latin typeface="+mj-lt"/>
              </a:endParaRPr>
            </a:p>
          </p:txBody>
        </p:sp>
      </p:grpSp>
      <p:pic>
        <p:nvPicPr>
          <p:cNvPr id="70" name="Imagen 69">
            <a:extLst>
              <a:ext uri="{FF2B5EF4-FFF2-40B4-BE49-F238E27FC236}">
                <a16:creationId xmlns:a16="http://schemas.microsoft.com/office/drawing/2014/main" id="{E79B50F3-407E-AF8B-10E9-8EE361DE8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466" y="3418324"/>
            <a:ext cx="2425563" cy="1526655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55D4E195-DB13-DE82-3C8F-3FC65529A5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773"/>
          <a:stretch>
            <a:fillRect/>
          </a:stretch>
        </p:blipFill>
        <p:spPr>
          <a:xfrm>
            <a:off x="10904029" y="3417217"/>
            <a:ext cx="2290393" cy="1526655"/>
          </a:xfrm>
          <a:prstGeom prst="rect">
            <a:avLst/>
          </a:prstGeom>
        </p:spPr>
      </p:pic>
      <p:grpSp>
        <p:nvGrpSpPr>
          <p:cNvPr id="73" name="Grupo 72">
            <a:extLst>
              <a:ext uri="{FF2B5EF4-FFF2-40B4-BE49-F238E27FC236}">
                <a16:creationId xmlns:a16="http://schemas.microsoft.com/office/drawing/2014/main" id="{8FF8DE86-A356-AE23-6FA1-2CA78F50924C}"/>
              </a:ext>
            </a:extLst>
          </p:cNvPr>
          <p:cNvGrpSpPr/>
          <p:nvPr/>
        </p:nvGrpSpPr>
        <p:grpSpPr>
          <a:xfrm>
            <a:off x="1957507" y="5370361"/>
            <a:ext cx="5266415" cy="2261664"/>
            <a:chOff x="1957507" y="1428167"/>
            <a:chExt cx="5266415" cy="2261664"/>
          </a:xfrm>
        </p:grpSpPr>
        <p:sp>
          <p:nvSpPr>
            <p:cNvPr id="74" name="Shape 4">
              <a:extLst>
                <a:ext uri="{FF2B5EF4-FFF2-40B4-BE49-F238E27FC236}">
                  <a16:creationId xmlns:a16="http://schemas.microsoft.com/office/drawing/2014/main" id="{A2266E47-8837-7C31-A065-E4D56FAF24FC}"/>
                </a:ext>
              </a:extLst>
            </p:cNvPr>
            <p:cNvSpPr/>
            <p:nvPr/>
          </p:nvSpPr>
          <p:spPr>
            <a:xfrm>
              <a:off x="1957507" y="1428167"/>
              <a:ext cx="545068" cy="2261664"/>
            </a:xfrm>
            <a:prstGeom prst="roundRect">
              <a:avLst>
                <a:gd name="adj" fmla="val 395"/>
              </a:avLst>
            </a:prstGeom>
            <a:solidFill>
              <a:srgbClr val="EAE8F3"/>
            </a:solidFill>
            <a:ln/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Text 5">
              <a:extLst>
                <a:ext uri="{FF2B5EF4-FFF2-40B4-BE49-F238E27FC236}">
                  <a16:creationId xmlns:a16="http://schemas.microsoft.com/office/drawing/2014/main" id="{8C0F67F5-66AF-1A24-1B7A-A3999CEC4DF1}"/>
                </a:ext>
              </a:extLst>
            </p:cNvPr>
            <p:cNvSpPr/>
            <p:nvPr/>
          </p:nvSpPr>
          <p:spPr>
            <a:xfrm>
              <a:off x="2127885" y="1669971"/>
              <a:ext cx="204311" cy="2553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</a:rPr>
                <a:t>3</a:t>
              </a:r>
              <a:endParaRPr lang="en-US" sz="1600" dirty="0"/>
            </a:p>
          </p:txBody>
        </p:sp>
        <p:sp>
          <p:nvSpPr>
            <p:cNvPr id="76" name="Text 6">
              <a:extLst>
                <a:ext uri="{FF2B5EF4-FFF2-40B4-BE49-F238E27FC236}">
                  <a16:creationId xmlns:a16="http://schemas.microsoft.com/office/drawing/2014/main" id="{CE26961F-1B31-FD2E-BAE0-5C5969C87B55}"/>
                </a:ext>
              </a:extLst>
            </p:cNvPr>
            <p:cNvSpPr/>
            <p:nvPr/>
          </p:nvSpPr>
          <p:spPr>
            <a:xfrm>
              <a:off x="4087955" y="1540312"/>
              <a:ext cx="1703308" cy="2128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Conversión</a:t>
              </a: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 </a:t>
              </a: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Ecológica</a:t>
              </a:r>
              <a:endParaRPr lang="en-US" sz="1600" dirty="0"/>
            </a:p>
          </p:txBody>
        </p:sp>
        <p:sp>
          <p:nvSpPr>
            <p:cNvPr id="77" name="Text 7">
              <a:extLst>
                <a:ext uri="{FF2B5EF4-FFF2-40B4-BE49-F238E27FC236}">
                  <a16:creationId xmlns:a16="http://schemas.microsoft.com/office/drawing/2014/main" id="{0D482F88-A1F9-FE77-F186-647DC3FCA755}"/>
                </a:ext>
              </a:extLst>
            </p:cNvPr>
            <p:cNvSpPr/>
            <p:nvPr/>
          </p:nvSpPr>
          <p:spPr>
            <a:xfrm>
              <a:off x="2632352" y="1890984"/>
              <a:ext cx="4591570" cy="7531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s-ES" sz="1500" dirty="0">
                  <a:latin typeface="+mj-lt"/>
                </a:rPr>
                <a:t>Llama a cuidar la creación y vivir de manera sostenible. Promueve </a:t>
              </a:r>
            </a:p>
            <a:p>
              <a:r>
                <a:rPr lang="es-ES" sz="1500" dirty="0">
                  <a:latin typeface="+mj-lt"/>
                </a:rPr>
                <a:t>un cambio de hábitos en la forma de consumir y proteger los </a:t>
              </a:r>
            </a:p>
            <a:p>
              <a:r>
                <a:rPr lang="es-ES" sz="1500" dirty="0">
                  <a:latin typeface="+mj-lt"/>
                </a:rPr>
                <a:t>recursos naturales, para garantizar un futuro saludable para todos</a:t>
              </a:r>
            </a:p>
            <a:p>
              <a:r>
                <a:rPr lang="es-ES" sz="1500" dirty="0">
                  <a:latin typeface="+mj-lt"/>
                </a:rPr>
                <a:t> y mostrar que el cuidado del planeta es también un acto de fe</a:t>
              </a:r>
            </a:p>
            <a:p>
              <a:r>
                <a:rPr lang="es-ES" sz="1500" dirty="0">
                  <a:latin typeface="+mj-lt"/>
                </a:rPr>
                <a:t> y justicia.</a:t>
              </a:r>
            </a:p>
            <a:p>
              <a:r>
                <a:rPr lang="es-ES" sz="1500" dirty="0">
                  <a:latin typeface="+mj-lt"/>
                </a:rPr>
                <a:t>“Sueño con un mundo donde cuidemos la casa común y </a:t>
              </a:r>
            </a:p>
            <a:p>
              <a:r>
                <a:rPr lang="es-ES" sz="1500" dirty="0">
                  <a:latin typeface="+mj-lt"/>
                </a:rPr>
                <a:t>vivamos en armonía con la naturaleza.” Papa Francisco</a:t>
              </a:r>
            </a:p>
          </p:txBody>
        </p:sp>
      </p:grpSp>
      <p:pic>
        <p:nvPicPr>
          <p:cNvPr id="80" name="Imagen 79">
            <a:extLst>
              <a:ext uri="{FF2B5EF4-FFF2-40B4-BE49-F238E27FC236}">
                <a16:creationId xmlns:a16="http://schemas.microsoft.com/office/drawing/2014/main" id="{F7D43723-FA61-F156-1611-BA9376C9E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466" y="5358331"/>
            <a:ext cx="2671755" cy="2314534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79683F63-F8E1-3BD9-9B83-352DCCD5D7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4029" y="5358330"/>
            <a:ext cx="2290393" cy="2314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53390-6D0C-F776-DBCD-42891579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13">
            <a:extLst>
              <a:ext uri="{FF2B5EF4-FFF2-40B4-BE49-F238E27FC236}">
                <a16:creationId xmlns:a16="http://schemas.microsoft.com/office/drawing/2014/main" id="{422562F4-2394-2AAA-BCB6-1FF7AB260411}"/>
              </a:ext>
            </a:extLst>
          </p:cNvPr>
          <p:cNvSpPr/>
          <p:nvPr/>
        </p:nvSpPr>
        <p:spPr>
          <a:xfrm>
            <a:off x="1980108" y="5429083"/>
            <a:ext cx="6327980" cy="2314534"/>
          </a:xfrm>
          <a:prstGeom prst="roundRect">
            <a:avLst>
              <a:gd name="adj" fmla="val 2500"/>
            </a:avLst>
          </a:prstGeom>
          <a:solidFill>
            <a:srgbClr val="FBFAFF"/>
          </a:solidFill>
          <a:ln w="1524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s-ES" dirty="0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6FD6B92A-03D3-1A60-4EBE-3216847430F4}"/>
              </a:ext>
            </a:extLst>
          </p:cNvPr>
          <p:cNvSpPr/>
          <p:nvPr/>
        </p:nvSpPr>
        <p:spPr>
          <a:xfrm>
            <a:off x="1942267" y="556736"/>
            <a:ext cx="1273135" cy="228719"/>
          </a:xfrm>
          <a:prstGeom prst="roundRect">
            <a:avLst>
              <a:gd name="adj" fmla="val 7150"/>
            </a:avLst>
          </a:prstGeom>
          <a:solidFill>
            <a:srgbClr val="D7D6F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C5D1F09-D9C3-26DD-2045-168085E5DEFE}"/>
              </a:ext>
            </a:extLst>
          </p:cNvPr>
          <p:cNvSpPr/>
          <p:nvPr/>
        </p:nvSpPr>
        <p:spPr>
          <a:xfrm>
            <a:off x="2023943" y="597575"/>
            <a:ext cx="1109782" cy="147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LAS 7 CONVERSIONES</a:t>
            </a:r>
            <a:endParaRPr lang="en-US" sz="85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F3034FF-7C4A-9CA4-6D0C-992FDB53B316}"/>
              </a:ext>
            </a:extLst>
          </p:cNvPr>
          <p:cNvSpPr/>
          <p:nvPr/>
        </p:nvSpPr>
        <p:spPr>
          <a:xfrm>
            <a:off x="1942267" y="1150146"/>
            <a:ext cx="6350581" cy="1732084"/>
          </a:xfrm>
          <a:prstGeom prst="roundRect">
            <a:avLst>
              <a:gd name="adj" fmla="val 2500"/>
            </a:avLst>
          </a:prstGeom>
          <a:solidFill>
            <a:srgbClr val="FBFAFF"/>
          </a:solidFill>
          <a:ln w="1524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7D9CF6F4-573A-8FA7-21AD-F639015B1370}"/>
              </a:ext>
            </a:extLst>
          </p:cNvPr>
          <p:cNvGrpSpPr/>
          <p:nvPr/>
        </p:nvGrpSpPr>
        <p:grpSpPr>
          <a:xfrm>
            <a:off x="1968807" y="1150145"/>
            <a:ext cx="5325639" cy="1751729"/>
            <a:chOff x="1957507" y="1404103"/>
            <a:chExt cx="5325639" cy="1751729"/>
          </a:xfrm>
        </p:grpSpPr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55446E57-033A-DCC9-96F4-0261E1A4E935}"/>
                </a:ext>
              </a:extLst>
            </p:cNvPr>
            <p:cNvSpPr/>
            <p:nvPr/>
          </p:nvSpPr>
          <p:spPr>
            <a:xfrm>
              <a:off x="1957507" y="1404103"/>
              <a:ext cx="545068" cy="1751729"/>
            </a:xfrm>
            <a:prstGeom prst="roundRect">
              <a:avLst>
                <a:gd name="adj" fmla="val 395"/>
              </a:avLst>
            </a:prstGeom>
            <a:solidFill>
              <a:srgbClr val="EAE8F3"/>
            </a:solidFill>
            <a:ln/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085B6562-E67F-01B1-DBC1-61788F55EDD8}"/>
                </a:ext>
              </a:extLst>
            </p:cNvPr>
            <p:cNvSpPr/>
            <p:nvPr/>
          </p:nvSpPr>
          <p:spPr>
            <a:xfrm>
              <a:off x="2127885" y="1669971"/>
              <a:ext cx="204311" cy="2553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</a:rPr>
                <a:t>4</a:t>
              </a:r>
              <a:endParaRPr lang="en-US" sz="1600" dirty="0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8A86BBED-84C4-8D3F-5DAF-6284FBAA48FD}"/>
                </a:ext>
              </a:extLst>
            </p:cNvPr>
            <p:cNvSpPr/>
            <p:nvPr/>
          </p:nvSpPr>
          <p:spPr>
            <a:xfrm>
              <a:off x="4087955" y="1540312"/>
              <a:ext cx="1703308" cy="2128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Conversión</a:t>
              </a: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 </a:t>
              </a: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Sinodal</a:t>
              </a:r>
              <a:endParaRPr lang="en-US" sz="1600" dirty="0"/>
            </a:p>
            <a:p>
              <a:pPr>
                <a:lnSpc>
                  <a:spcPts val="1650"/>
                </a:lnSpc>
              </a:pPr>
              <a:endParaRPr lang="en-US" sz="1600" dirty="0"/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439CD376-3FA7-4F4B-2B5B-BD0DA07EBD2D}"/>
                </a:ext>
              </a:extLst>
            </p:cNvPr>
            <p:cNvSpPr/>
            <p:nvPr/>
          </p:nvSpPr>
          <p:spPr>
            <a:xfrm>
              <a:off x="2691576" y="1833339"/>
              <a:ext cx="4591570" cy="7531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s-EC" sz="1500" dirty="0">
                  <a:latin typeface="+mj-lt"/>
                </a:rPr>
                <a:t>La conversión sinodal nos invita a caminar juntos como </a:t>
              </a:r>
            </a:p>
            <a:p>
              <a:r>
                <a:rPr lang="es-EC" sz="1500" dirty="0">
                  <a:latin typeface="+mj-lt"/>
                </a:rPr>
                <a:t>Iglesia, escuchando, dialogando y decidiendo en  comunidad. </a:t>
              </a:r>
            </a:p>
            <a:p>
              <a:r>
                <a:rPr lang="es-EC" sz="1500" dirty="0">
                  <a:latin typeface="+mj-lt"/>
                </a:rPr>
                <a:t>Es un proceso de participación y corresponsabilidad donde cada </a:t>
              </a:r>
            </a:p>
            <a:p>
              <a:r>
                <a:rPr lang="es-EC" sz="1500" dirty="0">
                  <a:latin typeface="+mj-lt"/>
                </a:rPr>
                <a:t>voz es escuchada y respetada.</a:t>
              </a:r>
              <a:endParaRPr lang="es-ES" sz="1500" dirty="0">
                <a:latin typeface="+mj-lt"/>
              </a:endParaRPr>
            </a:p>
          </p:txBody>
        </p:sp>
      </p:grpSp>
      <p:sp>
        <p:nvSpPr>
          <p:cNvPr id="15" name="Shape 13">
            <a:extLst>
              <a:ext uri="{FF2B5EF4-FFF2-40B4-BE49-F238E27FC236}">
                <a16:creationId xmlns:a16="http://schemas.microsoft.com/office/drawing/2014/main" id="{22E16694-39DA-2EA4-3324-E602B6967FF0}"/>
              </a:ext>
            </a:extLst>
          </p:cNvPr>
          <p:cNvSpPr/>
          <p:nvPr/>
        </p:nvSpPr>
        <p:spPr>
          <a:xfrm>
            <a:off x="1928161" y="3171233"/>
            <a:ext cx="6327980" cy="1887134"/>
          </a:xfrm>
          <a:prstGeom prst="roundRect">
            <a:avLst>
              <a:gd name="adj" fmla="val 2500"/>
            </a:avLst>
          </a:prstGeom>
          <a:solidFill>
            <a:srgbClr val="FBFAFF"/>
          </a:solidFill>
          <a:ln w="15240">
            <a:solidFill>
              <a:srgbClr val="D0CED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8E8FD1D5-D4B9-DE6E-80EC-2E352BFA271B}"/>
              </a:ext>
            </a:extLst>
          </p:cNvPr>
          <p:cNvGrpSpPr/>
          <p:nvPr/>
        </p:nvGrpSpPr>
        <p:grpSpPr>
          <a:xfrm>
            <a:off x="1912076" y="3185336"/>
            <a:ext cx="5804911" cy="1854468"/>
            <a:chOff x="1957507" y="1421530"/>
            <a:chExt cx="5277888" cy="1854468"/>
          </a:xfrm>
        </p:grpSpPr>
        <p:sp>
          <p:nvSpPr>
            <p:cNvPr id="65" name="Shape 4">
              <a:extLst>
                <a:ext uri="{FF2B5EF4-FFF2-40B4-BE49-F238E27FC236}">
                  <a16:creationId xmlns:a16="http://schemas.microsoft.com/office/drawing/2014/main" id="{C73C2BA4-CD75-02EE-96EA-1D0846DD8399}"/>
                </a:ext>
              </a:extLst>
            </p:cNvPr>
            <p:cNvSpPr/>
            <p:nvPr/>
          </p:nvSpPr>
          <p:spPr>
            <a:xfrm>
              <a:off x="1957507" y="1421530"/>
              <a:ext cx="545068" cy="1854468"/>
            </a:xfrm>
            <a:prstGeom prst="roundRect">
              <a:avLst>
                <a:gd name="adj" fmla="val 395"/>
              </a:avLst>
            </a:prstGeom>
            <a:solidFill>
              <a:srgbClr val="EAE8F3"/>
            </a:solidFill>
            <a:ln/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Text 5">
              <a:extLst>
                <a:ext uri="{FF2B5EF4-FFF2-40B4-BE49-F238E27FC236}">
                  <a16:creationId xmlns:a16="http://schemas.microsoft.com/office/drawing/2014/main" id="{1F427799-FF3D-D907-A7F7-105212016EC9}"/>
                </a:ext>
              </a:extLst>
            </p:cNvPr>
            <p:cNvSpPr/>
            <p:nvPr/>
          </p:nvSpPr>
          <p:spPr>
            <a:xfrm>
              <a:off x="2127885" y="1669971"/>
              <a:ext cx="204311" cy="2553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</a:rPr>
                <a:t>5</a:t>
              </a:r>
              <a:endParaRPr lang="en-US" sz="1600" dirty="0"/>
            </a:p>
          </p:txBody>
        </p:sp>
        <p:sp>
          <p:nvSpPr>
            <p:cNvPr id="67" name="Text 6">
              <a:extLst>
                <a:ext uri="{FF2B5EF4-FFF2-40B4-BE49-F238E27FC236}">
                  <a16:creationId xmlns:a16="http://schemas.microsoft.com/office/drawing/2014/main" id="{FD769CB7-CED2-99A2-053C-C51EB6A53FB2}"/>
                </a:ext>
              </a:extLst>
            </p:cNvPr>
            <p:cNvSpPr/>
            <p:nvPr/>
          </p:nvSpPr>
          <p:spPr>
            <a:xfrm>
              <a:off x="4087955" y="1540312"/>
              <a:ext cx="1703308" cy="2128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Conversión</a:t>
              </a: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 Social</a:t>
              </a:r>
              <a:endParaRPr lang="en-US" sz="1600" dirty="0"/>
            </a:p>
            <a:p>
              <a:pPr>
                <a:lnSpc>
                  <a:spcPts val="1650"/>
                </a:lnSpc>
              </a:pPr>
              <a:endParaRPr lang="en-US" sz="1600" dirty="0"/>
            </a:p>
          </p:txBody>
        </p:sp>
        <p:sp>
          <p:nvSpPr>
            <p:cNvPr id="68" name="Text 7">
              <a:extLst>
                <a:ext uri="{FF2B5EF4-FFF2-40B4-BE49-F238E27FC236}">
                  <a16:creationId xmlns:a16="http://schemas.microsoft.com/office/drawing/2014/main" id="{9347CA63-82FB-626C-DBB6-11E75EC67E14}"/>
                </a:ext>
              </a:extLst>
            </p:cNvPr>
            <p:cNvSpPr/>
            <p:nvPr/>
          </p:nvSpPr>
          <p:spPr>
            <a:xfrm>
              <a:off x="2643825" y="1789960"/>
              <a:ext cx="4591570" cy="7531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s-ES" sz="1500" dirty="0">
                  <a:latin typeface="+mj-lt"/>
                </a:rPr>
                <a:t>Es un llamado a</a:t>
              </a:r>
              <a:r>
                <a:rPr lang="es-ES" sz="1500" b="1" dirty="0">
                  <a:latin typeface="+mj-lt"/>
                </a:rPr>
                <a:t> </a:t>
              </a:r>
              <a:r>
                <a:rPr lang="es-ES" sz="1500" dirty="0">
                  <a:latin typeface="+mj-lt"/>
                </a:rPr>
                <a:t>una sociedad más justa, fraterna y solidaria</a:t>
              </a:r>
              <a:r>
                <a:rPr lang="es-ES" sz="1500" b="1" dirty="0">
                  <a:latin typeface="+mj-lt"/>
                </a:rPr>
                <a:t>,</a:t>
              </a:r>
              <a:r>
                <a:rPr lang="es-ES" sz="1500" dirty="0">
                  <a:latin typeface="+mj-lt"/>
                </a:rPr>
                <a:t> </a:t>
              </a:r>
            </a:p>
            <a:p>
              <a:r>
                <a:rPr lang="es-ES" sz="1500" dirty="0">
                  <a:latin typeface="+mj-lt"/>
                </a:rPr>
                <a:t>donde nadie quede excluido. Implica promover la dignidad </a:t>
              </a:r>
            </a:p>
            <a:p>
              <a:r>
                <a:rPr lang="es-ES" sz="1500" dirty="0">
                  <a:latin typeface="+mj-lt"/>
                </a:rPr>
                <a:t>humana, la inclusión de los pobres y vulnerables, y </a:t>
              </a:r>
            </a:p>
            <a:p>
              <a:r>
                <a:rPr lang="es-ES" sz="1500" dirty="0">
                  <a:latin typeface="+mj-lt"/>
                </a:rPr>
                <a:t>transformar las estructuras injustas para que haya equidad</a:t>
              </a:r>
            </a:p>
            <a:p>
              <a:r>
                <a:rPr lang="es-ES" sz="1500" dirty="0">
                  <a:latin typeface="+mj-lt"/>
                </a:rPr>
                <a:t> y paz. </a:t>
              </a:r>
              <a:r>
                <a:rPr lang="es-EC" sz="1500" dirty="0">
                  <a:latin typeface="+mj-lt"/>
                </a:rPr>
                <a:t>“</a:t>
              </a:r>
              <a:r>
                <a:rPr lang="es-ES" sz="1500" dirty="0">
                  <a:latin typeface="+mj-lt"/>
                </a:rPr>
                <a:t>Sueño con una sociedad en la que nadie se sienta excluido </a:t>
              </a:r>
            </a:p>
            <a:p>
              <a:r>
                <a:rPr lang="es-ES" sz="1500" dirty="0">
                  <a:latin typeface="+mj-lt"/>
                </a:rPr>
                <a:t>o marginado.” Papa Francisco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1BE02331-12B1-EF4E-8F10-FFCD0D66281C}"/>
              </a:ext>
            </a:extLst>
          </p:cNvPr>
          <p:cNvGrpSpPr/>
          <p:nvPr/>
        </p:nvGrpSpPr>
        <p:grpSpPr>
          <a:xfrm>
            <a:off x="1980108" y="5429083"/>
            <a:ext cx="5266415" cy="2314534"/>
            <a:chOff x="1957507" y="1428167"/>
            <a:chExt cx="5266415" cy="2314534"/>
          </a:xfrm>
        </p:grpSpPr>
        <p:sp>
          <p:nvSpPr>
            <p:cNvPr id="74" name="Shape 4">
              <a:extLst>
                <a:ext uri="{FF2B5EF4-FFF2-40B4-BE49-F238E27FC236}">
                  <a16:creationId xmlns:a16="http://schemas.microsoft.com/office/drawing/2014/main" id="{C43DE884-C9E0-983E-78DE-16AB879CB077}"/>
                </a:ext>
              </a:extLst>
            </p:cNvPr>
            <p:cNvSpPr/>
            <p:nvPr/>
          </p:nvSpPr>
          <p:spPr>
            <a:xfrm>
              <a:off x="1957507" y="1428167"/>
              <a:ext cx="545068" cy="2314534"/>
            </a:xfrm>
            <a:prstGeom prst="roundRect">
              <a:avLst>
                <a:gd name="adj" fmla="val 395"/>
              </a:avLst>
            </a:prstGeom>
            <a:solidFill>
              <a:srgbClr val="EAE8F3"/>
            </a:solidFill>
            <a:ln/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75" name="Text 5">
              <a:extLst>
                <a:ext uri="{FF2B5EF4-FFF2-40B4-BE49-F238E27FC236}">
                  <a16:creationId xmlns:a16="http://schemas.microsoft.com/office/drawing/2014/main" id="{308660BB-3464-5A6B-6B27-575B2692FB84}"/>
                </a:ext>
              </a:extLst>
            </p:cNvPr>
            <p:cNvSpPr/>
            <p:nvPr/>
          </p:nvSpPr>
          <p:spPr>
            <a:xfrm>
              <a:off x="2127885" y="1669971"/>
              <a:ext cx="204311" cy="2553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600"/>
                </a:lnSpc>
                <a:buNone/>
              </a:pP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</a:rPr>
                <a:t>6</a:t>
              </a:r>
              <a:endParaRPr lang="en-US" sz="1600" dirty="0"/>
            </a:p>
          </p:txBody>
        </p:sp>
        <p:sp>
          <p:nvSpPr>
            <p:cNvPr id="76" name="Text 6">
              <a:extLst>
                <a:ext uri="{FF2B5EF4-FFF2-40B4-BE49-F238E27FC236}">
                  <a16:creationId xmlns:a16="http://schemas.microsoft.com/office/drawing/2014/main" id="{F9320680-D553-BDA8-9AE1-62CAA8201B1B}"/>
                </a:ext>
              </a:extLst>
            </p:cNvPr>
            <p:cNvSpPr/>
            <p:nvPr/>
          </p:nvSpPr>
          <p:spPr>
            <a:xfrm>
              <a:off x="4087955" y="1540312"/>
              <a:ext cx="1703308" cy="2128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650"/>
                </a:lnSpc>
              </a:pPr>
              <a:r>
                <a:rPr lang="en-US" sz="1600" dirty="0" err="1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Conversión</a:t>
              </a:r>
              <a:r>
                <a:rPr lang="en-US" sz="1600" dirty="0">
                  <a:solidFill>
                    <a:srgbClr val="49495A"/>
                  </a:solidFill>
                  <a:latin typeface="Libre Baskerville" pitchFamily="34" charset="0"/>
                  <a:ea typeface="Libre Baskerville" pitchFamily="34" charset="-122"/>
                  <a:cs typeface="Libre Baskerville" pitchFamily="34" charset="-120"/>
                </a:rPr>
                <a:t> Cultural</a:t>
              </a:r>
              <a:endParaRPr lang="en-US" sz="1600" dirty="0"/>
            </a:p>
            <a:p>
              <a:pPr>
                <a:lnSpc>
                  <a:spcPts val="1650"/>
                </a:lnSpc>
              </a:pPr>
              <a:endParaRPr lang="en-US" sz="1600" dirty="0"/>
            </a:p>
          </p:txBody>
        </p:sp>
        <p:sp>
          <p:nvSpPr>
            <p:cNvPr id="77" name="Text 7">
              <a:extLst>
                <a:ext uri="{FF2B5EF4-FFF2-40B4-BE49-F238E27FC236}">
                  <a16:creationId xmlns:a16="http://schemas.microsoft.com/office/drawing/2014/main" id="{7DA4FAFB-8815-BBCA-F7BB-D20AC3F2528E}"/>
                </a:ext>
              </a:extLst>
            </p:cNvPr>
            <p:cNvSpPr/>
            <p:nvPr/>
          </p:nvSpPr>
          <p:spPr>
            <a:xfrm>
              <a:off x="2632352" y="1890984"/>
              <a:ext cx="4591570" cy="75317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r>
                <a:rPr lang="es-ES" sz="1500" dirty="0">
                  <a:latin typeface="+mj-lt"/>
                </a:rPr>
                <a:t>Busca una cultura del encuentro y del respeto a la diversidad. </a:t>
              </a:r>
            </a:p>
            <a:p>
              <a:r>
                <a:rPr lang="es-ES" sz="1500" dirty="0">
                  <a:latin typeface="+mj-lt"/>
                </a:rPr>
                <a:t>Implica valorar las tradiciones, la creatividad, el arte y la educación, </a:t>
              </a:r>
            </a:p>
            <a:p>
              <a:r>
                <a:rPr lang="es-ES" sz="1500" dirty="0">
                  <a:latin typeface="+mj-lt"/>
                </a:rPr>
                <a:t>fomentando el diálogo intercultural y la integración entre personas de </a:t>
              </a:r>
            </a:p>
            <a:p>
              <a:r>
                <a:rPr lang="es-ES" sz="1500" dirty="0">
                  <a:latin typeface="+mj-lt"/>
                </a:rPr>
                <a:t>diferentes culturas y contextos.</a:t>
              </a:r>
            </a:p>
            <a:p>
              <a:r>
                <a:rPr lang="es-ES" sz="1500" dirty="0">
                  <a:latin typeface="+mj-lt"/>
                </a:rPr>
                <a:t>“Sueño con una cultura abierta al encuentro, donde cada persona y </a:t>
              </a:r>
            </a:p>
            <a:p>
              <a:r>
                <a:rPr lang="es-ES" sz="1500" dirty="0">
                  <a:latin typeface="+mj-lt"/>
                </a:rPr>
                <a:t>cada tradición tenga un espacio de respeto y crecimiento.” Papa Francisco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E2B64E1-5F0C-77A2-4667-3C046CD4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769" y="1159968"/>
            <a:ext cx="2083735" cy="1732084"/>
          </a:xfrm>
          <a:prstGeom prst="rect">
            <a:avLst/>
          </a:prstGeom>
        </p:spPr>
      </p:pic>
      <p:pic>
        <p:nvPicPr>
          <p:cNvPr id="3074" name="Picture 2" descr="Gente sentada en una misa imagen de archivo. Imagen de standing - 217108849">
            <a:extLst>
              <a:ext uri="{FF2B5EF4-FFF2-40B4-BE49-F238E27FC236}">
                <a16:creationId xmlns:a16="http://schemas.microsoft.com/office/drawing/2014/main" id="{6BDAFEF7-1E4A-7190-8279-82509040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59" y="1150146"/>
            <a:ext cx="2267610" cy="17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 ejemplos de solidaridad en la vida diaria | Ayuda en Acción">
            <a:extLst>
              <a:ext uri="{FF2B5EF4-FFF2-40B4-BE49-F238E27FC236}">
                <a16:creationId xmlns:a16="http://schemas.microsoft.com/office/drawing/2014/main" id="{AD23B387-DDCA-2477-D8AD-9AFFE192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59" y="3185336"/>
            <a:ext cx="2267610" cy="18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layasSocial Todos podemos ser parte de las acciones positivas, la  satisfacción de ayudar al prójimo es algo que se guarda en el corazón por  siempre. Somos gente cálida, amable y humanitaria, somos">
            <a:extLst>
              <a:ext uri="{FF2B5EF4-FFF2-40B4-BE49-F238E27FC236}">
                <a16:creationId xmlns:a16="http://schemas.microsoft.com/office/drawing/2014/main" id="{D1B94E10-8316-8EE5-1D0B-F338019F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56" y="3182200"/>
            <a:ext cx="2324648" cy="18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cumento final: Nuevos caminos para la conversión cultural - ZENIT -  Espanol">
            <a:extLst>
              <a:ext uri="{FF2B5EF4-FFF2-40B4-BE49-F238E27FC236}">
                <a16:creationId xmlns:a16="http://schemas.microsoft.com/office/drawing/2014/main" id="{FD000594-958B-B780-CD73-E0FC08253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/>
          <a:stretch>
            <a:fillRect/>
          </a:stretch>
        </p:blipFill>
        <p:spPr bwMode="auto">
          <a:xfrm>
            <a:off x="8675272" y="5429084"/>
            <a:ext cx="2436392" cy="23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A43DD4-4288-309C-D97B-34A15765D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7600" y="5425414"/>
            <a:ext cx="2324648" cy="23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1926</Words>
  <Application>Microsoft Office PowerPoint</Application>
  <PresentationFormat>Personalizado</PresentationFormat>
  <Paragraphs>186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Open Sans</vt:lpstr>
      <vt:lpstr>Libre Baskerville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Capuchinos Ecuador</cp:lastModifiedBy>
  <cp:revision>3</cp:revision>
  <dcterms:created xsi:type="dcterms:W3CDTF">2026-03-16T15:21:43Z</dcterms:created>
  <dcterms:modified xsi:type="dcterms:W3CDTF">2026-03-16T17:08:06Z</dcterms:modified>
</cp:coreProperties>
</file>